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Lato" panose="020B0604020202020204" charset="0"/>
      <p:regular r:id="rId13"/>
    </p:embeddedFont>
    <p:embeddedFont>
      <p:font typeface="Lato Bold" panose="020B0604020202020204" charset="0"/>
      <p:regular r:id="rId14"/>
    </p:embeddedFont>
    <p:embeddedFont>
      <p:font typeface="Open Sans" panose="020B0604020202020204" charset="0"/>
      <p:regular r:id="rId15"/>
    </p:embeddedFont>
    <p:embeddedFont>
      <p:font typeface="Open Sans Light"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22" autoAdjust="0"/>
  </p:normalViewPr>
  <p:slideViewPr>
    <p:cSldViewPr>
      <p:cViewPr varScale="1">
        <p:scale>
          <a:sx n="46" d="100"/>
          <a:sy n="46" d="100"/>
        </p:scale>
        <p:origin x="76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40"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41"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42" name="Date Placeholder 3"/>
          <p:cNvSpPr>
            <a:spLocks noGrp="1"/>
          </p:cNvSpPr>
          <p:nvPr>
            <p:ph type="dt" sz="half" idx="10"/>
          </p:nvPr>
        </p:nvSpPr>
        <p:spPr/>
        <p:txBody>
          <a:bodyPr/>
          <a:lstStyle/>
          <a:p>
            <a:fld id="{1D8BD707-D9CF-40AE-B4C6-C98DA3205C09}" type="datetimeFigureOut">
              <a:rPr lang="en-US" smtClean="0"/>
              <a:t>2/21/2021</a:t>
            </a:fld>
            <a:endParaRPr lang="en-US"/>
          </a:p>
        </p:txBody>
      </p:sp>
      <p:sp>
        <p:nvSpPr>
          <p:cNvPr id="1048643" name="Footer Placeholder 4"/>
          <p:cNvSpPr>
            <a:spLocks noGrp="1"/>
          </p:cNvSpPr>
          <p:nvPr>
            <p:ph type="ftr" sz="quarter" idx="11"/>
          </p:nvPr>
        </p:nvSpPr>
        <p:spPr/>
        <p:txBody>
          <a:bodyPr/>
          <a:lstStyle/>
          <a:p>
            <a:endParaRPr lang="en-US"/>
          </a:p>
        </p:txBody>
      </p:sp>
      <p:sp>
        <p:nvSpPr>
          <p:cNvPr id="1048644"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US"/>
              <a:t>Click to edit Master title style</a:t>
            </a:r>
          </a:p>
        </p:txBody>
      </p:sp>
      <p:sp>
        <p:nvSpPr>
          <p:cNvPr id="104866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3"/>
          <p:cNvSpPr>
            <a:spLocks noGrp="1"/>
          </p:cNvSpPr>
          <p:nvPr>
            <p:ph type="dt" sz="half" idx="10"/>
          </p:nvPr>
        </p:nvSpPr>
        <p:spPr/>
        <p:txBody>
          <a:bodyPr/>
          <a:lstStyle/>
          <a:p>
            <a:fld id="{1D8BD707-D9CF-40AE-B4C6-C98DA3205C09}" type="datetimeFigureOut">
              <a:rPr lang="en-US" smtClean="0"/>
              <a:t>2/21/2021</a:t>
            </a:fld>
            <a:endParaRPr lang="en-US"/>
          </a:p>
        </p:txBody>
      </p:sp>
      <p:sp>
        <p:nvSpPr>
          <p:cNvPr id="1048668" name="Footer Placeholder 4"/>
          <p:cNvSpPr>
            <a:spLocks noGrp="1"/>
          </p:cNvSpPr>
          <p:nvPr>
            <p:ph type="ftr" sz="quarter" idx="11"/>
          </p:nvPr>
        </p:nvSpPr>
        <p:spPr/>
        <p:txBody>
          <a:bodyPr/>
          <a:lstStyle/>
          <a:p>
            <a:endParaRPr lang="en-US"/>
          </a:p>
        </p:txBody>
      </p:sp>
      <p:sp>
        <p:nvSpPr>
          <p:cNvPr id="1048669"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9"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50"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Date Placeholder 3"/>
          <p:cNvSpPr>
            <a:spLocks noGrp="1"/>
          </p:cNvSpPr>
          <p:nvPr>
            <p:ph type="dt" sz="half" idx="10"/>
          </p:nvPr>
        </p:nvSpPr>
        <p:spPr/>
        <p:txBody>
          <a:bodyPr/>
          <a:lstStyle/>
          <a:p>
            <a:fld id="{1D8BD707-D9CF-40AE-B4C6-C98DA3205C09}" type="datetimeFigureOut">
              <a:rPr lang="en-US" smtClean="0"/>
              <a:t>2/21/2021</a:t>
            </a:fld>
            <a:endParaRPr lang="en-US"/>
          </a:p>
        </p:txBody>
      </p:sp>
      <p:sp>
        <p:nvSpPr>
          <p:cNvPr id="1048652" name="Footer Placeholder 4"/>
          <p:cNvSpPr>
            <a:spLocks noGrp="1"/>
          </p:cNvSpPr>
          <p:nvPr>
            <p:ph type="ftr" sz="quarter" idx="11"/>
          </p:nvPr>
        </p:nvSpPr>
        <p:spPr/>
        <p:txBody>
          <a:bodyPr/>
          <a:lstStyle/>
          <a:p>
            <a:endParaRPr lang="en-US"/>
          </a:p>
        </p:txBody>
      </p:sp>
      <p:sp>
        <p:nvSpPr>
          <p:cNvPr id="1048653"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lang="en-US"/>
              <a:t>Click to edit Master title style</a:t>
            </a:r>
          </a:p>
        </p:txBody>
      </p:sp>
      <p:sp>
        <p:nvSpPr>
          <p:cNvPr id="1048655"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Date Placeholder 3"/>
          <p:cNvSpPr>
            <a:spLocks noGrp="1"/>
          </p:cNvSpPr>
          <p:nvPr>
            <p:ph type="dt" sz="half" idx="10"/>
          </p:nvPr>
        </p:nvSpPr>
        <p:spPr/>
        <p:txBody>
          <a:bodyPr/>
          <a:lstStyle/>
          <a:p>
            <a:fld id="{1D8BD707-D9CF-40AE-B4C6-C98DA3205C09}" type="datetimeFigureOut">
              <a:rPr lang="en-US" smtClean="0"/>
              <a:t>2/21/2021</a:t>
            </a:fld>
            <a:endParaRPr lang="en-US"/>
          </a:p>
        </p:txBody>
      </p:sp>
      <p:sp>
        <p:nvSpPr>
          <p:cNvPr id="1048657" name="Footer Placeholder 4"/>
          <p:cNvSpPr>
            <a:spLocks noGrp="1"/>
          </p:cNvSpPr>
          <p:nvPr>
            <p:ph type="ftr" sz="quarter" idx="11"/>
          </p:nvPr>
        </p:nvSpPr>
        <p:spPr/>
        <p:txBody>
          <a:bodyPr/>
          <a:lstStyle/>
          <a:p>
            <a:endParaRPr lang="en-US"/>
          </a:p>
        </p:txBody>
      </p:sp>
      <p:sp>
        <p:nvSpPr>
          <p:cNvPr id="1048658"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0"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71"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2" name="Date Placeholder 3"/>
          <p:cNvSpPr>
            <a:spLocks noGrp="1"/>
          </p:cNvSpPr>
          <p:nvPr>
            <p:ph type="dt" sz="half" idx="10"/>
          </p:nvPr>
        </p:nvSpPr>
        <p:spPr/>
        <p:txBody>
          <a:bodyPr/>
          <a:lstStyle/>
          <a:p>
            <a:fld id="{1D8BD707-D9CF-40AE-B4C6-C98DA3205C09}" type="datetimeFigureOut">
              <a:rPr lang="en-US" smtClean="0"/>
              <a:t>2/21/2021</a:t>
            </a:fld>
            <a:endParaRPr lang="en-US"/>
          </a:p>
        </p:txBody>
      </p:sp>
      <p:sp>
        <p:nvSpPr>
          <p:cNvPr id="1048673" name="Footer Placeholder 4"/>
          <p:cNvSpPr>
            <a:spLocks noGrp="1"/>
          </p:cNvSpPr>
          <p:nvPr>
            <p:ph type="ftr" sz="quarter" idx="11"/>
          </p:nvPr>
        </p:nvSpPr>
        <p:spPr/>
        <p:txBody>
          <a:bodyPr/>
          <a:lstStyle/>
          <a:p>
            <a:endParaRPr lang="en-US"/>
          </a:p>
        </p:txBody>
      </p:sp>
      <p:sp>
        <p:nvSpPr>
          <p:cNvPr id="1048674"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5" name="Title 1"/>
          <p:cNvSpPr>
            <a:spLocks noGrp="1"/>
          </p:cNvSpPr>
          <p:nvPr>
            <p:ph type="title"/>
          </p:nvPr>
        </p:nvSpPr>
        <p:spPr/>
        <p:txBody>
          <a:bodyPr/>
          <a:lstStyle/>
          <a:p>
            <a:r>
              <a:rPr lang="en-US"/>
              <a:t>Click to edit Master title style</a:t>
            </a:r>
          </a:p>
        </p:txBody>
      </p:sp>
      <p:sp>
        <p:nvSpPr>
          <p:cNvPr id="1048676"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Date Placeholder 4"/>
          <p:cNvSpPr>
            <a:spLocks noGrp="1"/>
          </p:cNvSpPr>
          <p:nvPr>
            <p:ph type="dt" sz="half" idx="10"/>
          </p:nvPr>
        </p:nvSpPr>
        <p:spPr/>
        <p:txBody>
          <a:bodyPr/>
          <a:lstStyle/>
          <a:p>
            <a:fld id="{1D8BD707-D9CF-40AE-B4C6-C98DA3205C09}" type="datetimeFigureOut">
              <a:rPr lang="en-US" smtClean="0"/>
              <a:t>2/21/2021</a:t>
            </a:fld>
            <a:endParaRPr lang="en-US"/>
          </a:p>
        </p:txBody>
      </p:sp>
      <p:sp>
        <p:nvSpPr>
          <p:cNvPr id="1048679" name="Footer Placeholder 5"/>
          <p:cNvSpPr>
            <a:spLocks noGrp="1"/>
          </p:cNvSpPr>
          <p:nvPr>
            <p:ph type="ftr" sz="quarter" idx="11"/>
          </p:nvPr>
        </p:nvSpPr>
        <p:spPr/>
        <p:txBody>
          <a:bodyPr/>
          <a:lstStyle/>
          <a:p>
            <a:endParaRPr lang="en-US"/>
          </a:p>
        </p:txBody>
      </p:sp>
      <p:sp>
        <p:nvSpPr>
          <p:cNvPr id="1048680"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US"/>
              <a:t>Click to edit Master title style</a:t>
            </a:r>
          </a:p>
        </p:txBody>
      </p:sp>
      <p:sp>
        <p:nvSpPr>
          <p:cNvPr id="1048682"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3"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4"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5"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Date Placeholder 6"/>
          <p:cNvSpPr>
            <a:spLocks noGrp="1"/>
          </p:cNvSpPr>
          <p:nvPr>
            <p:ph type="dt" sz="half" idx="10"/>
          </p:nvPr>
        </p:nvSpPr>
        <p:spPr/>
        <p:txBody>
          <a:bodyPr/>
          <a:lstStyle/>
          <a:p>
            <a:fld id="{1D8BD707-D9CF-40AE-B4C6-C98DA3205C09}" type="datetimeFigureOut">
              <a:rPr lang="en-US" smtClean="0"/>
              <a:t>2/21/2021</a:t>
            </a:fld>
            <a:endParaRPr lang="en-US"/>
          </a:p>
        </p:txBody>
      </p:sp>
      <p:sp>
        <p:nvSpPr>
          <p:cNvPr id="1048687" name="Footer Placeholder 7"/>
          <p:cNvSpPr>
            <a:spLocks noGrp="1"/>
          </p:cNvSpPr>
          <p:nvPr>
            <p:ph type="ftr" sz="quarter" idx="11"/>
          </p:nvPr>
        </p:nvSpPr>
        <p:spPr/>
        <p:txBody>
          <a:bodyPr/>
          <a:lstStyle/>
          <a:p>
            <a:endParaRPr lang="en-US"/>
          </a:p>
        </p:txBody>
      </p:sp>
      <p:sp>
        <p:nvSpPr>
          <p:cNvPr id="1048688"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US"/>
              <a:t>Click to edit Master title style</a:t>
            </a:r>
          </a:p>
        </p:txBody>
      </p:sp>
      <p:sp>
        <p:nvSpPr>
          <p:cNvPr id="1048646" name="Date Placeholder 2"/>
          <p:cNvSpPr>
            <a:spLocks noGrp="1"/>
          </p:cNvSpPr>
          <p:nvPr>
            <p:ph type="dt" sz="half" idx="10"/>
          </p:nvPr>
        </p:nvSpPr>
        <p:spPr/>
        <p:txBody>
          <a:bodyPr/>
          <a:lstStyle/>
          <a:p>
            <a:fld id="{1D8BD707-D9CF-40AE-B4C6-C98DA3205C09}" type="datetimeFigureOut">
              <a:rPr lang="en-US" smtClean="0"/>
              <a:t>2/21/2021</a:t>
            </a:fld>
            <a:endParaRPr lang="en-US"/>
          </a:p>
        </p:txBody>
      </p:sp>
      <p:sp>
        <p:nvSpPr>
          <p:cNvPr id="1048647" name="Footer Placeholder 3"/>
          <p:cNvSpPr>
            <a:spLocks noGrp="1"/>
          </p:cNvSpPr>
          <p:nvPr>
            <p:ph type="ftr" sz="quarter" idx="11"/>
          </p:nvPr>
        </p:nvSpPr>
        <p:spPr/>
        <p:txBody>
          <a:bodyPr/>
          <a:lstStyle/>
          <a:p>
            <a:endParaRPr lang="en-US"/>
          </a:p>
        </p:txBody>
      </p:sp>
      <p:sp>
        <p:nvSpPr>
          <p:cNvPr id="1048648"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1D8BD707-D9CF-40AE-B4C6-C98DA3205C09}" type="datetimeFigureOut">
              <a:rPr lang="en-US" smtClean="0"/>
              <a:t>2/21/2021</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9"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9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1"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2" name="Date Placeholder 4"/>
          <p:cNvSpPr>
            <a:spLocks noGrp="1"/>
          </p:cNvSpPr>
          <p:nvPr>
            <p:ph type="dt" sz="half" idx="10"/>
          </p:nvPr>
        </p:nvSpPr>
        <p:spPr/>
        <p:txBody>
          <a:bodyPr/>
          <a:lstStyle/>
          <a:p>
            <a:fld id="{1D8BD707-D9CF-40AE-B4C6-C98DA3205C09}" type="datetimeFigureOut">
              <a:rPr lang="en-US" smtClean="0"/>
              <a:t>2/21/2021</a:t>
            </a:fld>
            <a:endParaRPr lang="en-US"/>
          </a:p>
        </p:txBody>
      </p:sp>
      <p:sp>
        <p:nvSpPr>
          <p:cNvPr id="1048693" name="Footer Placeholder 5"/>
          <p:cNvSpPr>
            <a:spLocks noGrp="1"/>
          </p:cNvSpPr>
          <p:nvPr>
            <p:ph type="ftr" sz="quarter" idx="11"/>
          </p:nvPr>
        </p:nvSpPr>
        <p:spPr/>
        <p:txBody>
          <a:bodyPr/>
          <a:lstStyle/>
          <a:p>
            <a:endParaRPr lang="en-US"/>
          </a:p>
        </p:txBody>
      </p:sp>
      <p:sp>
        <p:nvSpPr>
          <p:cNvPr id="1048694"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9"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60"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61"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2" name="Date Placeholder 4"/>
          <p:cNvSpPr>
            <a:spLocks noGrp="1"/>
          </p:cNvSpPr>
          <p:nvPr>
            <p:ph type="dt" sz="half" idx="10"/>
          </p:nvPr>
        </p:nvSpPr>
        <p:spPr/>
        <p:txBody>
          <a:bodyPr/>
          <a:lstStyle/>
          <a:p>
            <a:fld id="{1D8BD707-D9CF-40AE-B4C6-C98DA3205C09}" type="datetimeFigureOut">
              <a:rPr lang="en-US" smtClean="0"/>
              <a:t>2/21/2021</a:t>
            </a:fld>
            <a:endParaRPr lang="en-US"/>
          </a:p>
        </p:txBody>
      </p:sp>
      <p:sp>
        <p:nvSpPr>
          <p:cNvPr id="1048663" name="Footer Placeholder 5"/>
          <p:cNvSpPr>
            <a:spLocks noGrp="1"/>
          </p:cNvSpPr>
          <p:nvPr>
            <p:ph type="ftr" sz="quarter" idx="11"/>
          </p:nvPr>
        </p:nvSpPr>
        <p:spPr/>
        <p:txBody>
          <a:bodyPr/>
          <a:lstStyle/>
          <a:p>
            <a:endParaRPr lang="en-US"/>
          </a:p>
        </p:txBody>
      </p:sp>
      <p:sp>
        <p:nvSpPr>
          <p:cNvPr id="1048664"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2/21/2021</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1B18"/>
        </a:solidFill>
        <a:effectLst/>
      </p:bgPr>
    </p:bg>
    <p:spTree>
      <p:nvGrpSpPr>
        <p:cNvPr id="1" name=""/>
        <p:cNvGrpSpPr/>
        <p:nvPr/>
      </p:nvGrpSpPr>
      <p:grpSpPr>
        <a:xfrm>
          <a:off x="0" y="0"/>
          <a:ext cx="0" cy="0"/>
          <a:chOff x="0" y="0"/>
          <a:chExt cx="0" cy="0"/>
        </a:xfrm>
      </p:grpSpPr>
      <p:grpSp>
        <p:nvGrpSpPr>
          <p:cNvPr id="21" name="Group 2"/>
          <p:cNvGrpSpPr/>
          <p:nvPr/>
        </p:nvGrpSpPr>
        <p:grpSpPr>
          <a:xfrm>
            <a:off x="16303815" y="9040112"/>
            <a:ext cx="955485" cy="218188"/>
            <a:chOff x="0" y="0"/>
            <a:chExt cx="1273980" cy="290918"/>
          </a:xfrm>
        </p:grpSpPr>
        <p:grpSp>
          <p:nvGrpSpPr>
            <p:cNvPr id="22" name="Group 3"/>
            <p:cNvGrpSpPr>
              <a:grpSpLocks noChangeAspect="1"/>
            </p:cNvGrpSpPr>
            <p:nvPr/>
          </p:nvGrpSpPr>
          <p:grpSpPr>
            <a:xfrm>
              <a:off x="983062" y="0"/>
              <a:ext cx="290918" cy="290918"/>
              <a:chOff x="0" y="0"/>
              <a:chExt cx="1708150" cy="1708150"/>
            </a:xfrm>
          </p:grpSpPr>
          <p:sp>
            <p:nvSpPr>
              <p:cNvPr id="1048584" name="Freeform 4"/>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AFAFA"/>
              </a:solidFill>
            </p:spPr>
          </p:sp>
        </p:grpSp>
        <p:grpSp>
          <p:nvGrpSpPr>
            <p:cNvPr id="23" name="Group 5"/>
            <p:cNvGrpSpPr>
              <a:grpSpLocks noChangeAspect="1"/>
            </p:cNvGrpSpPr>
            <p:nvPr/>
          </p:nvGrpSpPr>
          <p:grpSpPr>
            <a:xfrm>
              <a:off x="489944" y="0"/>
              <a:ext cx="290918" cy="290918"/>
              <a:chOff x="0" y="0"/>
              <a:chExt cx="1708150" cy="1708150"/>
            </a:xfrm>
          </p:grpSpPr>
          <p:sp>
            <p:nvSpPr>
              <p:cNvPr id="1048585" name="Freeform 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AFAFA"/>
              </a:solidFill>
            </p:spPr>
          </p:sp>
        </p:grpSp>
        <p:grpSp>
          <p:nvGrpSpPr>
            <p:cNvPr id="24" name="Group 7"/>
            <p:cNvGrpSpPr/>
            <p:nvPr/>
          </p:nvGrpSpPr>
          <p:grpSpPr>
            <a:xfrm>
              <a:off x="0" y="1587"/>
              <a:ext cx="287744" cy="287744"/>
              <a:chOff x="0" y="0"/>
              <a:chExt cx="6350000" cy="6350000"/>
            </a:xfrm>
          </p:grpSpPr>
          <p:sp>
            <p:nvSpPr>
              <p:cNvPr id="1048586"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
        <p:nvSpPr>
          <p:cNvPr id="1048587" name="TextBox 9"/>
          <p:cNvSpPr txBox="1"/>
          <p:nvPr/>
        </p:nvSpPr>
        <p:spPr>
          <a:xfrm>
            <a:off x="1028700" y="1314450"/>
            <a:ext cx="10154549" cy="3810000"/>
          </a:xfrm>
          <a:prstGeom prst="rect">
            <a:avLst/>
          </a:prstGeom>
        </p:spPr>
        <p:txBody>
          <a:bodyPr lIns="0" tIns="0" rIns="0" bIns="0" rtlCol="0" anchor="t">
            <a:spAutoFit/>
          </a:bodyPr>
          <a:lstStyle/>
          <a:p>
            <a:pPr>
              <a:lnSpc>
                <a:spcPts val="15000"/>
              </a:lnSpc>
            </a:pPr>
            <a:r>
              <a:rPr lang="en-US" sz="15000" dirty="0" err="1">
                <a:solidFill>
                  <a:srgbClr val="FAFAFA"/>
                </a:solidFill>
                <a:latin typeface="Lato" panose="020B0604020202020204" charset="0"/>
                <a:ea typeface="Lato" panose="020B0604020202020204" charset="0"/>
                <a:cs typeface="Lato" panose="020B0604020202020204" charset="0"/>
              </a:rPr>
              <a:t>Sachinam</a:t>
            </a:r>
            <a:endParaRPr lang="en-US" sz="15000" dirty="0">
              <a:solidFill>
                <a:srgbClr val="FAFAFA"/>
              </a:solidFill>
              <a:latin typeface="Lato" panose="020B0604020202020204" charset="0"/>
              <a:ea typeface="Lato" panose="020B0604020202020204" charset="0"/>
              <a:cs typeface="Lato" panose="020B0604020202020204" charset="0"/>
            </a:endParaRPr>
          </a:p>
          <a:p>
            <a:pPr>
              <a:lnSpc>
                <a:spcPts val="15000"/>
              </a:lnSpc>
            </a:pPr>
            <a:r>
              <a:rPr lang="en-US" sz="15000" dirty="0">
                <a:solidFill>
                  <a:srgbClr val="FAFAFA"/>
                </a:solidFill>
                <a:latin typeface="Lato" panose="020B0604020202020204" charset="0"/>
                <a:ea typeface="Lato" panose="020B0604020202020204" charset="0"/>
                <a:cs typeface="Lato" panose="020B0604020202020204" charset="0"/>
              </a:rPr>
              <a:t>(</a:t>
            </a:r>
            <a:r>
              <a:rPr lang="en-US" sz="15000" dirty="0" err="1">
                <a:solidFill>
                  <a:srgbClr val="FAFAFA"/>
                </a:solidFill>
                <a:latin typeface="Lato" panose="020B0604020202020204" charset="0"/>
                <a:ea typeface="Lato" panose="020B0604020202020204" charset="0"/>
                <a:cs typeface="Lato" panose="020B0604020202020204" charset="0"/>
              </a:rPr>
              <a:t>साचिनम्</a:t>
            </a:r>
            <a:r>
              <a:rPr lang="en-US" sz="15000" dirty="0">
                <a:solidFill>
                  <a:srgbClr val="FAFAFA"/>
                </a:solidFill>
                <a:latin typeface="Lato" panose="020B0604020202020204" charset="0"/>
                <a:ea typeface="Lato" panose="020B0604020202020204" charset="0"/>
                <a:cs typeface="Lato" panose="020B0604020202020204" charset="0"/>
              </a:rPr>
              <a:t>)</a:t>
            </a:r>
          </a:p>
        </p:txBody>
      </p:sp>
      <p:sp>
        <p:nvSpPr>
          <p:cNvPr id="1048588" name="AutoShape 11"/>
          <p:cNvSpPr/>
          <p:nvPr/>
        </p:nvSpPr>
        <p:spPr>
          <a:xfrm>
            <a:off x="1028700" y="7719245"/>
            <a:ext cx="16230600" cy="32074"/>
          </a:xfrm>
          <a:prstGeom prst="rect">
            <a:avLst/>
          </a:prstGeom>
          <a:solidFill>
            <a:srgbClr val="CDA63C"/>
          </a:solidFill>
        </p:spPr>
      </p:sp>
      <p:sp>
        <p:nvSpPr>
          <p:cNvPr id="1048590" name="TextBox 13"/>
          <p:cNvSpPr txBox="1"/>
          <p:nvPr/>
        </p:nvSpPr>
        <p:spPr>
          <a:xfrm>
            <a:off x="1028700" y="6834055"/>
            <a:ext cx="16230600" cy="927099"/>
          </a:xfrm>
          <a:prstGeom prst="rect">
            <a:avLst/>
          </a:prstGeom>
        </p:spPr>
        <p:txBody>
          <a:bodyPr lIns="0" tIns="0" rIns="0" bIns="0" rtlCol="0" anchor="t">
            <a:spAutoFit/>
          </a:bodyPr>
          <a:lstStyle/>
          <a:p>
            <a:pPr>
              <a:lnSpc>
                <a:spcPts val="7280"/>
              </a:lnSpc>
            </a:pPr>
            <a:r>
              <a:rPr lang="en-US" sz="5200" dirty="0">
                <a:solidFill>
                  <a:srgbClr val="FFFFFF"/>
                </a:solidFill>
                <a:latin typeface="Open Sans"/>
              </a:rPr>
              <a:t>Idea Presentation by Team </a:t>
            </a:r>
            <a:r>
              <a:rPr lang="en-US" sz="5200" dirty="0" err="1">
                <a:solidFill>
                  <a:srgbClr val="FFFFFF"/>
                </a:solidFill>
                <a:latin typeface="Open Sans"/>
              </a:rPr>
              <a:t>SlashDott</a:t>
            </a:r>
            <a:endParaRPr lang="en-US" sz="5200" dirty="0">
              <a:solidFill>
                <a:srgbClr val="FFFFFF"/>
              </a:solidFill>
              <a:latin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AutoShape 2"/>
          <p:cNvSpPr/>
          <p:nvPr/>
        </p:nvSpPr>
        <p:spPr>
          <a:xfrm>
            <a:off x="550957" y="2637087"/>
            <a:ext cx="16230600" cy="29294"/>
          </a:xfrm>
          <a:prstGeom prst="rect">
            <a:avLst/>
          </a:prstGeom>
          <a:solidFill>
            <a:srgbClr val="CDA63C"/>
          </a:solidFill>
        </p:spPr>
      </p:sp>
      <p:sp>
        <p:nvSpPr>
          <p:cNvPr id="1048592" name="TextBox 3"/>
          <p:cNvSpPr txBox="1"/>
          <p:nvPr/>
        </p:nvSpPr>
        <p:spPr>
          <a:xfrm>
            <a:off x="587462" y="1114425"/>
            <a:ext cx="10704587" cy="1333500"/>
          </a:xfrm>
          <a:prstGeom prst="rect">
            <a:avLst/>
          </a:prstGeom>
        </p:spPr>
        <p:txBody>
          <a:bodyPr lIns="0" tIns="0" rIns="0" bIns="0" rtlCol="0" anchor="t">
            <a:spAutoFit/>
          </a:bodyPr>
          <a:lstStyle/>
          <a:p>
            <a:pPr>
              <a:lnSpc>
                <a:spcPts val="10450"/>
              </a:lnSpc>
            </a:pPr>
            <a:r>
              <a:rPr lang="en-US" sz="4400" dirty="0">
                <a:solidFill>
                  <a:srgbClr val="1A1B18"/>
                </a:solidFill>
                <a:latin typeface="Lato" panose="020B0604020202020204" charset="0"/>
                <a:ea typeface="Lato" panose="020B0604020202020204" charset="0"/>
                <a:cs typeface="Lato" panose="020B0604020202020204" charset="0"/>
              </a:rPr>
              <a:t>INTRODUCTION AND SURVEY</a:t>
            </a:r>
            <a:endParaRPr lang="zh-CN" altLang="en-US"/>
          </a:p>
        </p:txBody>
      </p:sp>
      <p:grpSp>
        <p:nvGrpSpPr>
          <p:cNvPr id="27" name="Group 4"/>
          <p:cNvGrpSpPr/>
          <p:nvPr/>
        </p:nvGrpSpPr>
        <p:grpSpPr>
          <a:xfrm rot="-10800000">
            <a:off x="587462" y="678667"/>
            <a:ext cx="955485" cy="218188"/>
            <a:chOff x="0" y="0"/>
            <a:chExt cx="1273980" cy="290918"/>
          </a:xfrm>
        </p:grpSpPr>
        <p:grpSp>
          <p:nvGrpSpPr>
            <p:cNvPr id="28" name="Group 5"/>
            <p:cNvGrpSpPr>
              <a:grpSpLocks noChangeAspect="1"/>
            </p:cNvGrpSpPr>
            <p:nvPr/>
          </p:nvGrpSpPr>
          <p:grpSpPr>
            <a:xfrm>
              <a:off x="983062" y="0"/>
              <a:ext cx="290918" cy="290918"/>
              <a:chOff x="0" y="0"/>
              <a:chExt cx="1708150" cy="1708150"/>
            </a:xfrm>
          </p:grpSpPr>
          <p:sp>
            <p:nvSpPr>
              <p:cNvPr id="1048593" name="Freeform 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id="29" name="Group 7"/>
            <p:cNvGrpSpPr>
              <a:grpSpLocks noChangeAspect="1"/>
            </p:cNvGrpSpPr>
            <p:nvPr/>
          </p:nvGrpSpPr>
          <p:grpSpPr>
            <a:xfrm>
              <a:off x="489944" y="0"/>
              <a:ext cx="290918" cy="290918"/>
              <a:chOff x="0" y="0"/>
              <a:chExt cx="1708150" cy="1708150"/>
            </a:xfrm>
          </p:grpSpPr>
          <p:sp>
            <p:nvSpPr>
              <p:cNvPr id="1048594" name="Freeform 8"/>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id="30" name="Group 9"/>
            <p:cNvGrpSpPr/>
            <p:nvPr/>
          </p:nvGrpSpPr>
          <p:grpSpPr>
            <a:xfrm>
              <a:off x="0" y="1587"/>
              <a:ext cx="287744" cy="287744"/>
              <a:chOff x="0" y="0"/>
              <a:chExt cx="6350000" cy="6350000"/>
            </a:xfrm>
          </p:grpSpPr>
          <p:sp>
            <p:nvSpPr>
              <p:cNvPr id="1048595"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
        <p:nvSpPr>
          <p:cNvPr id="1048596" name="TextBox 12"/>
          <p:cNvSpPr txBox="1"/>
          <p:nvPr/>
        </p:nvSpPr>
        <p:spPr>
          <a:xfrm>
            <a:off x="368951" y="2761436"/>
            <a:ext cx="17550099" cy="1600200"/>
          </a:xfrm>
          <a:prstGeom prst="rect">
            <a:avLst/>
          </a:prstGeom>
        </p:spPr>
        <p:txBody>
          <a:bodyPr lIns="0" tIns="0" rIns="0" bIns="0" rtlCol="0" anchor="t">
            <a:spAutoFit/>
          </a:bodyPr>
          <a:lstStyle/>
          <a:p>
            <a:pPr marL="644768" lvl="1" indent="-322384">
              <a:lnSpc>
                <a:spcPts val="4180"/>
              </a:lnSpc>
              <a:buFont typeface="Arial"/>
              <a:buChar char="•"/>
            </a:pPr>
            <a:r>
              <a:rPr lang="en-US" sz="2986" dirty="0">
                <a:solidFill>
                  <a:srgbClr val="000000"/>
                </a:solidFill>
                <a:latin typeface="Lato"/>
              </a:rPr>
              <a:t>According to the National Crime Records Bureau, nearly</a:t>
            </a:r>
            <a:r>
              <a:rPr lang="en-US" sz="2986" dirty="0">
                <a:solidFill>
                  <a:srgbClr val="000000"/>
                </a:solidFill>
                <a:latin typeface="Lato Bold"/>
              </a:rPr>
              <a:t> 24,012</a:t>
            </a:r>
            <a:r>
              <a:rPr lang="en-US" sz="2986" dirty="0">
                <a:solidFill>
                  <a:srgbClr val="000000"/>
                </a:solidFill>
                <a:latin typeface="Lato"/>
              </a:rPr>
              <a:t> people </a:t>
            </a:r>
            <a:r>
              <a:rPr lang="en-US" sz="2986" dirty="0">
                <a:solidFill>
                  <a:srgbClr val="000000"/>
                </a:solidFill>
                <a:latin typeface="Lato Bold"/>
              </a:rPr>
              <a:t>die</a:t>
            </a:r>
            <a:r>
              <a:rPr lang="en-US" sz="2986" dirty="0">
                <a:solidFill>
                  <a:srgbClr val="000000"/>
                </a:solidFill>
                <a:latin typeface="Lato"/>
              </a:rPr>
              <a:t> </a:t>
            </a:r>
            <a:r>
              <a:rPr lang="en-US" sz="2986" b="1" dirty="0">
                <a:solidFill>
                  <a:srgbClr val="000000"/>
                </a:solidFill>
                <a:latin typeface="Lato"/>
              </a:rPr>
              <a:t>each day</a:t>
            </a:r>
          </a:p>
          <a:p>
            <a:pPr>
              <a:lnSpc>
                <a:spcPts val="4180"/>
              </a:lnSpc>
            </a:pPr>
            <a:r>
              <a:rPr lang="en-US" sz="2986" dirty="0">
                <a:solidFill>
                  <a:srgbClr val="000000"/>
                </a:solidFill>
                <a:latin typeface="Lato"/>
              </a:rPr>
              <a:t>       due to a delay in getting medical assistance. These patients have suffered </a:t>
            </a:r>
          </a:p>
          <a:p>
            <a:pPr>
              <a:lnSpc>
                <a:spcPts val="4180"/>
              </a:lnSpc>
            </a:pPr>
            <a:r>
              <a:rPr lang="en-US" sz="2986" dirty="0">
                <a:solidFill>
                  <a:srgbClr val="000000"/>
                </a:solidFill>
                <a:latin typeface="Lato"/>
              </a:rPr>
              <a:t>       heart attacks, brain hemorrhage, suicide attempts, accidents and strokes.</a:t>
            </a:r>
          </a:p>
        </p:txBody>
      </p:sp>
      <p:sp>
        <p:nvSpPr>
          <p:cNvPr id="1048597" name="TextBox 13"/>
          <p:cNvSpPr txBox="1"/>
          <p:nvPr/>
        </p:nvSpPr>
        <p:spPr>
          <a:xfrm>
            <a:off x="400050" y="4467225"/>
            <a:ext cx="17259300" cy="2666999"/>
          </a:xfrm>
          <a:prstGeom prst="rect">
            <a:avLst/>
          </a:prstGeom>
        </p:spPr>
        <p:txBody>
          <a:bodyPr lIns="0" tIns="0" rIns="0" bIns="0" rtlCol="0" anchor="t">
            <a:spAutoFit/>
          </a:bodyPr>
          <a:lstStyle/>
          <a:p>
            <a:pPr marL="645542" lvl="1" indent="-322771">
              <a:lnSpc>
                <a:spcPts val="4186"/>
              </a:lnSpc>
              <a:buFont typeface="Arial"/>
              <a:buChar char="•"/>
            </a:pPr>
            <a:r>
              <a:rPr lang="en-US" sz="2990" dirty="0">
                <a:solidFill>
                  <a:srgbClr val="000000"/>
                </a:solidFill>
                <a:latin typeface="Lato"/>
              </a:rPr>
              <a:t>Nearly</a:t>
            </a:r>
            <a:r>
              <a:rPr lang="en-US" sz="2990" dirty="0">
                <a:solidFill>
                  <a:srgbClr val="000000"/>
                </a:solidFill>
                <a:latin typeface="Lato Bold"/>
              </a:rPr>
              <a:t> 4,40,042 cases are reported</a:t>
            </a:r>
            <a:r>
              <a:rPr lang="en-US" sz="2990" dirty="0">
                <a:solidFill>
                  <a:srgbClr val="000000"/>
                </a:solidFill>
                <a:latin typeface="Lato"/>
              </a:rPr>
              <a:t> across the country each year, of</a:t>
            </a:r>
          </a:p>
          <a:p>
            <a:pPr>
              <a:lnSpc>
                <a:spcPts val="4186"/>
              </a:lnSpc>
            </a:pPr>
            <a:r>
              <a:rPr lang="en-US" sz="2990" dirty="0">
                <a:solidFill>
                  <a:srgbClr val="000000"/>
                </a:solidFill>
                <a:latin typeface="Lato"/>
              </a:rPr>
              <a:t>      which </a:t>
            </a:r>
            <a:r>
              <a:rPr lang="en-US" sz="2990" dirty="0">
                <a:solidFill>
                  <a:srgbClr val="000000"/>
                </a:solidFill>
                <a:latin typeface="Lato Bold"/>
              </a:rPr>
              <a:t>1,39,091 people lose their life</a:t>
            </a:r>
            <a:r>
              <a:rPr lang="en-US" sz="2990" dirty="0">
                <a:solidFill>
                  <a:srgbClr val="000000"/>
                </a:solidFill>
                <a:latin typeface="Lato"/>
              </a:rPr>
              <a:t>. The first hour after the </a:t>
            </a:r>
          </a:p>
          <a:p>
            <a:pPr>
              <a:lnSpc>
                <a:spcPts val="4185"/>
              </a:lnSpc>
            </a:pPr>
            <a:r>
              <a:rPr lang="en-US" sz="2990" dirty="0">
                <a:solidFill>
                  <a:srgbClr val="000000"/>
                </a:solidFill>
                <a:latin typeface="Lato"/>
              </a:rPr>
              <a:t>      incident, or the Golden Hour, is critical.</a:t>
            </a:r>
          </a:p>
          <a:p>
            <a:pPr>
              <a:lnSpc>
                <a:spcPts val="4186"/>
              </a:lnSpc>
            </a:pPr>
            <a:r>
              <a:rPr lang="en-US" sz="2990" dirty="0">
                <a:solidFill>
                  <a:srgbClr val="000000"/>
                </a:solidFill>
                <a:latin typeface="Lato"/>
              </a:rPr>
              <a:t>      Many accident victims wait for help at the site, and a delay </a:t>
            </a:r>
          </a:p>
          <a:p>
            <a:pPr>
              <a:lnSpc>
                <a:spcPts val="4185"/>
              </a:lnSpc>
            </a:pPr>
            <a:r>
              <a:rPr lang="en-US" sz="2990" dirty="0">
                <a:solidFill>
                  <a:srgbClr val="000000"/>
                </a:solidFill>
                <a:latin typeface="Lato"/>
              </a:rPr>
              <a:t>      costs them their life.</a:t>
            </a:r>
          </a:p>
        </p:txBody>
      </p:sp>
      <p:sp>
        <p:nvSpPr>
          <p:cNvPr id="1048598" name="TextBox 14"/>
          <p:cNvSpPr txBox="1"/>
          <p:nvPr/>
        </p:nvSpPr>
        <p:spPr>
          <a:xfrm>
            <a:off x="368951" y="7299833"/>
            <a:ext cx="11990666" cy="3200399"/>
          </a:xfrm>
          <a:prstGeom prst="rect">
            <a:avLst/>
          </a:prstGeom>
        </p:spPr>
        <p:txBody>
          <a:bodyPr lIns="0" tIns="0" rIns="0" bIns="0" rtlCol="0" anchor="t">
            <a:spAutoFit/>
          </a:bodyPr>
          <a:lstStyle/>
          <a:p>
            <a:pPr marL="645542" lvl="1" indent="-322771" algn="just">
              <a:lnSpc>
                <a:spcPts val="4186"/>
              </a:lnSpc>
              <a:buFont typeface="Arial"/>
              <a:buChar char="•"/>
            </a:pPr>
            <a:r>
              <a:rPr lang="en-US" sz="2990">
                <a:solidFill>
                  <a:srgbClr val="000000"/>
                </a:solidFill>
                <a:latin typeface="Lato"/>
              </a:rPr>
              <a:t>More than</a:t>
            </a:r>
            <a:r>
              <a:rPr lang="en-US" sz="2990">
                <a:solidFill>
                  <a:srgbClr val="000000"/>
                </a:solidFill>
                <a:latin typeface="Lato Bold"/>
              </a:rPr>
              <a:t> 50% of heart attack cases reach hospital late</a:t>
            </a:r>
            <a:r>
              <a:rPr lang="en-US" sz="2990">
                <a:solidFill>
                  <a:srgbClr val="000000"/>
                </a:solidFill>
                <a:latin typeface="Lato"/>
              </a:rPr>
              <a:t>, govt data  </a:t>
            </a:r>
          </a:p>
          <a:p>
            <a:pPr algn="just">
              <a:lnSpc>
                <a:spcPts val="4186"/>
              </a:lnSpc>
            </a:pPr>
            <a:r>
              <a:rPr lang="en-US" sz="2990">
                <a:solidFill>
                  <a:srgbClr val="000000"/>
                </a:solidFill>
                <a:latin typeface="Lato"/>
              </a:rPr>
              <a:t>      shows. Every second heart attack patient in India takes more than</a:t>
            </a:r>
            <a:r>
              <a:rPr lang="en-US" sz="2990">
                <a:solidFill>
                  <a:srgbClr val="000000"/>
                </a:solidFill>
                <a:latin typeface="Lato Bold"/>
              </a:rPr>
              <a:t> </a:t>
            </a:r>
          </a:p>
          <a:p>
            <a:pPr algn="just">
              <a:lnSpc>
                <a:spcPts val="4186"/>
              </a:lnSpc>
            </a:pPr>
            <a:r>
              <a:rPr lang="en-US" sz="2990">
                <a:solidFill>
                  <a:srgbClr val="000000"/>
                </a:solidFill>
                <a:latin typeface="Lato Bold"/>
              </a:rPr>
              <a:t>       400 minutes to reach a hospital</a:t>
            </a:r>
            <a:r>
              <a:rPr lang="en-US" sz="2990">
                <a:solidFill>
                  <a:srgbClr val="000000"/>
                </a:solidFill>
                <a:latin typeface="Lato"/>
              </a:rPr>
              <a:t>,which is almost </a:t>
            </a:r>
            <a:r>
              <a:rPr lang="en-US" sz="2990">
                <a:solidFill>
                  <a:srgbClr val="000000"/>
                </a:solidFill>
                <a:latin typeface="Lato Bold"/>
              </a:rPr>
              <a:t>13 times</a:t>
            </a:r>
          </a:p>
          <a:p>
            <a:pPr algn="just">
              <a:lnSpc>
                <a:spcPts val="4186"/>
              </a:lnSpc>
            </a:pPr>
            <a:r>
              <a:rPr lang="en-US" sz="2990">
                <a:solidFill>
                  <a:srgbClr val="000000"/>
                </a:solidFill>
                <a:latin typeface="Lato Bold"/>
              </a:rPr>
              <a:t>       more than the ideal window of 30 minutes</a:t>
            </a:r>
            <a:r>
              <a:rPr lang="en-US" sz="2990">
                <a:solidFill>
                  <a:srgbClr val="000000"/>
                </a:solidFill>
                <a:latin typeface="Lato"/>
              </a:rPr>
              <a:t>,</a:t>
            </a:r>
          </a:p>
          <a:p>
            <a:pPr algn="just">
              <a:lnSpc>
                <a:spcPts val="4185"/>
              </a:lnSpc>
            </a:pPr>
            <a:r>
              <a:rPr lang="en-US" sz="2990">
                <a:solidFill>
                  <a:srgbClr val="000000"/>
                </a:solidFill>
                <a:latin typeface="Lato"/>
              </a:rPr>
              <a:t>      government data shows.</a:t>
            </a:r>
          </a:p>
          <a:p>
            <a:pPr algn="just">
              <a:lnSpc>
                <a:spcPts val="4185"/>
              </a:lnSpc>
            </a:pPr>
            <a:endParaRPr lang="en-US" sz="2990">
              <a:solidFill>
                <a:srgbClr val="000000"/>
              </a:solidFill>
              <a:latin typeface="Lato"/>
            </a:endParaRPr>
          </a:p>
        </p:txBody>
      </p:sp>
      <p:grpSp>
        <p:nvGrpSpPr>
          <p:cNvPr id="31" name="Group 15"/>
          <p:cNvGrpSpPr/>
          <p:nvPr/>
        </p:nvGrpSpPr>
        <p:grpSpPr>
          <a:xfrm rot="-5400000">
            <a:off x="16327592" y="8671463"/>
            <a:ext cx="955485" cy="218188"/>
            <a:chOff x="0" y="0"/>
            <a:chExt cx="1273980" cy="290918"/>
          </a:xfrm>
        </p:grpSpPr>
        <p:grpSp>
          <p:nvGrpSpPr>
            <p:cNvPr id="32" name="Group 16"/>
            <p:cNvGrpSpPr>
              <a:grpSpLocks noChangeAspect="1"/>
            </p:cNvGrpSpPr>
            <p:nvPr/>
          </p:nvGrpSpPr>
          <p:grpSpPr>
            <a:xfrm>
              <a:off x="983062" y="0"/>
              <a:ext cx="290918" cy="290918"/>
              <a:chOff x="0" y="0"/>
              <a:chExt cx="1708150" cy="1708150"/>
            </a:xfrm>
          </p:grpSpPr>
          <p:sp>
            <p:nvSpPr>
              <p:cNvPr id="1048599" name="Freeform 1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id="33" name="Group 18"/>
            <p:cNvGrpSpPr>
              <a:grpSpLocks noChangeAspect="1"/>
            </p:cNvGrpSpPr>
            <p:nvPr/>
          </p:nvGrpSpPr>
          <p:grpSpPr>
            <a:xfrm>
              <a:off x="489944" y="0"/>
              <a:ext cx="290918" cy="290918"/>
              <a:chOff x="0" y="0"/>
              <a:chExt cx="1708150" cy="1708150"/>
            </a:xfrm>
          </p:grpSpPr>
          <p:sp>
            <p:nvSpPr>
              <p:cNvPr id="1048600" name="Freeform 19"/>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id="34" name="Group 20"/>
            <p:cNvGrpSpPr/>
            <p:nvPr/>
          </p:nvGrpSpPr>
          <p:grpSpPr>
            <a:xfrm>
              <a:off x="0" y="1587"/>
              <a:ext cx="287744" cy="287744"/>
              <a:chOff x="0" y="0"/>
              <a:chExt cx="6350000" cy="6350000"/>
            </a:xfrm>
          </p:grpSpPr>
          <p:sp>
            <p:nvSpPr>
              <p:cNvPr id="1048601" name="Freeform 2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36" name="Group 2"/>
          <p:cNvGrpSpPr/>
          <p:nvPr/>
        </p:nvGrpSpPr>
        <p:grpSpPr>
          <a:xfrm>
            <a:off x="537364" y="1014412"/>
            <a:ext cx="16721936" cy="3300653"/>
            <a:chOff x="0" y="-19051"/>
            <a:chExt cx="22295914" cy="4400871"/>
          </a:xfrm>
        </p:grpSpPr>
        <p:sp>
          <p:nvSpPr>
            <p:cNvPr id="1048602" name="TextBox 3"/>
            <p:cNvSpPr txBox="1"/>
            <p:nvPr/>
          </p:nvSpPr>
          <p:spPr>
            <a:xfrm>
              <a:off x="0" y="2197419"/>
              <a:ext cx="13137859" cy="2184401"/>
            </a:xfrm>
            <a:prstGeom prst="rect">
              <a:avLst/>
            </a:prstGeom>
          </p:spPr>
          <p:txBody>
            <a:bodyPr lIns="0" tIns="0" rIns="0" bIns="0" rtlCol="0" anchor="t">
              <a:spAutoFit/>
            </a:bodyPr>
            <a:lstStyle/>
            <a:p>
              <a:pPr>
                <a:lnSpc>
                  <a:spcPts val="12869"/>
                </a:lnSpc>
              </a:pPr>
              <a:endParaRPr/>
            </a:p>
          </p:txBody>
        </p:sp>
        <p:sp>
          <p:nvSpPr>
            <p:cNvPr id="1048603" name="TextBox 4"/>
            <p:cNvSpPr txBox="1"/>
            <p:nvPr/>
          </p:nvSpPr>
          <p:spPr>
            <a:xfrm>
              <a:off x="0" y="-19051"/>
              <a:ext cx="22295914" cy="786540"/>
            </a:xfrm>
            <a:prstGeom prst="rect">
              <a:avLst/>
            </a:prstGeom>
          </p:spPr>
          <p:txBody>
            <a:bodyPr lIns="0" tIns="0" rIns="0" bIns="0" rtlCol="0" anchor="t">
              <a:spAutoFit/>
            </a:bodyPr>
            <a:lstStyle/>
            <a:p>
              <a:pPr>
                <a:lnSpc>
                  <a:spcPts val="4618"/>
                </a:lnSpc>
              </a:pPr>
              <a:r>
                <a:rPr lang="en-US" sz="4400" spc="-55" dirty="0">
                  <a:solidFill>
                    <a:srgbClr val="1A1B18"/>
                  </a:solidFill>
                  <a:latin typeface="Lato" panose="020B0604020202020204" charset="0"/>
                  <a:ea typeface="Lato" panose="020B0604020202020204" charset="0"/>
                  <a:cs typeface="Lato" panose="020B0604020202020204" charset="0"/>
                </a:rPr>
                <a:t>PROBLEM STATEMENT</a:t>
              </a:r>
            </a:p>
          </p:txBody>
        </p:sp>
        <p:sp>
          <p:nvSpPr>
            <p:cNvPr id="1048604" name="AutoShape 5"/>
            <p:cNvSpPr/>
            <p:nvPr/>
          </p:nvSpPr>
          <p:spPr>
            <a:xfrm>
              <a:off x="0" y="1290503"/>
              <a:ext cx="22295914" cy="51067"/>
            </a:xfrm>
            <a:prstGeom prst="rect">
              <a:avLst/>
            </a:prstGeom>
            <a:solidFill>
              <a:srgbClr val="CDA63C"/>
            </a:solidFill>
          </p:spPr>
        </p:sp>
      </p:grpSp>
      <p:grpSp>
        <p:nvGrpSpPr>
          <p:cNvPr id="37" name="Group 6"/>
          <p:cNvGrpSpPr/>
          <p:nvPr/>
        </p:nvGrpSpPr>
        <p:grpSpPr>
          <a:xfrm rot="-5400000">
            <a:off x="16327592" y="8671463"/>
            <a:ext cx="955485" cy="218188"/>
            <a:chOff x="0" y="0"/>
            <a:chExt cx="1273980" cy="290918"/>
          </a:xfrm>
        </p:grpSpPr>
        <p:grpSp>
          <p:nvGrpSpPr>
            <p:cNvPr id="38" name="Group 7"/>
            <p:cNvGrpSpPr>
              <a:grpSpLocks noChangeAspect="1"/>
            </p:cNvGrpSpPr>
            <p:nvPr/>
          </p:nvGrpSpPr>
          <p:grpSpPr>
            <a:xfrm>
              <a:off x="983062" y="0"/>
              <a:ext cx="290918" cy="290918"/>
              <a:chOff x="0" y="0"/>
              <a:chExt cx="1708150" cy="1708150"/>
            </a:xfrm>
          </p:grpSpPr>
          <p:sp>
            <p:nvSpPr>
              <p:cNvPr id="1048605" name="Freeform 8"/>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id="39" name="Group 9"/>
            <p:cNvGrpSpPr>
              <a:grpSpLocks noChangeAspect="1"/>
            </p:cNvGrpSpPr>
            <p:nvPr/>
          </p:nvGrpSpPr>
          <p:grpSpPr>
            <a:xfrm>
              <a:off x="489944" y="0"/>
              <a:ext cx="290918" cy="290918"/>
              <a:chOff x="0" y="0"/>
              <a:chExt cx="1708150" cy="1708150"/>
            </a:xfrm>
          </p:grpSpPr>
          <p:sp>
            <p:nvSpPr>
              <p:cNvPr id="1048606" name="Freeform 1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id="40" name="Group 11"/>
            <p:cNvGrpSpPr/>
            <p:nvPr/>
          </p:nvGrpSpPr>
          <p:grpSpPr>
            <a:xfrm>
              <a:off x="0" y="1587"/>
              <a:ext cx="287744" cy="287744"/>
              <a:chOff x="0" y="0"/>
              <a:chExt cx="6350000" cy="6350000"/>
            </a:xfrm>
          </p:grpSpPr>
          <p:sp>
            <p:nvSpPr>
              <p:cNvPr id="1048607"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
        <p:nvSpPr>
          <p:cNvPr id="1048608" name="TextBox 13"/>
          <p:cNvSpPr txBox="1"/>
          <p:nvPr/>
        </p:nvSpPr>
        <p:spPr>
          <a:xfrm>
            <a:off x="7479005" y="3669613"/>
            <a:ext cx="23892" cy="2324100"/>
          </a:xfrm>
          <a:prstGeom prst="rect">
            <a:avLst/>
          </a:prstGeom>
        </p:spPr>
        <p:txBody>
          <a:bodyPr lIns="0" tIns="0" rIns="0" bIns="0" rtlCol="0" anchor="t">
            <a:spAutoFit/>
          </a:bodyPr>
          <a:lstStyle/>
          <a:p>
            <a:pPr algn="ctr">
              <a:lnSpc>
                <a:spcPts val="18260"/>
              </a:lnSpc>
            </a:pPr>
            <a:endParaRPr/>
          </a:p>
        </p:txBody>
      </p:sp>
      <p:sp>
        <p:nvSpPr>
          <p:cNvPr id="1048609" name="TextBox 14"/>
          <p:cNvSpPr txBox="1"/>
          <p:nvPr/>
        </p:nvSpPr>
        <p:spPr>
          <a:xfrm>
            <a:off x="537364" y="2633159"/>
            <a:ext cx="16267971" cy="8026401"/>
          </a:xfrm>
          <a:prstGeom prst="rect">
            <a:avLst/>
          </a:prstGeom>
        </p:spPr>
        <p:txBody>
          <a:bodyPr lIns="0" tIns="0" rIns="0" bIns="0" rtlCol="0" anchor="t">
            <a:spAutoFit/>
          </a:bodyPr>
          <a:lstStyle/>
          <a:p>
            <a:pPr algn="just"/>
            <a:r>
              <a:rPr lang="en-US" sz="2400" dirty="0">
                <a:solidFill>
                  <a:srgbClr val="000000"/>
                </a:solidFill>
                <a:latin typeface="Lato" panose="020B0604020202020204" charset="0"/>
                <a:ea typeface="Lato" panose="020B0604020202020204" charset="0"/>
                <a:cs typeface="Lato" panose="020B0604020202020204" charset="0"/>
              </a:rPr>
              <a:t>In today's hectic world we often read and sometimes even experience some situations where just few minutes could save someone's life. There already have been numerous cases where a delay of just some minutes resulted in loss of a precious life. The major reason of this delay that caused the loss is just a regular Traffic Jam .</a:t>
            </a:r>
          </a:p>
          <a:p>
            <a:pPr algn="just"/>
            <a:endParaRPr lang="en-US" sz="2400" dirty="0">
              <a:solidFill>
                <a:srgbClr val="000000"/>
              </a:solidFill>
              <a:latin typeface="Lato" panose="020B0604020202020204" charset="0"/>
              <a:ea typeface="Lato" panose="020B0604020202020204" charset="0"/>
              <a:cs typeface="Lato" panose="020B0604020202020204" charset="0"/>
            </a:endParaRPr>
          </a:p>
          <a:p>
            <a:pPr algn="just"/>
            <a:r>
              <a:rPr lang="en-US" sz="2400" dirty="0">
                <a:solidFill>
                  <a:srgbClr val="000000"/>
                </a:solidFill>
                <a:latin typeface="Lato" panose="020B0604020202020204" charset="0"/>
                <a:ea typeface="Lato" panose="020B0604020202020204" charset="0"/>
                <a:cs typeface="Lato" panose="020B0604020202020204" charset="0"/>
              </a:rPr>
              <a:t>Due to these common traffic jams a person suffering a medical emergency is unable to get the treatment in right time </a:t>
            </a:r>
          </a:p>
          <a:p>
            <a:pPr algn="just"/>
            <a:r>
              <a:rPr lang="en-US" sz="2400" dirty="0">
                <a:solidFill>
                  <a:srgbClr val="000000"/>
                </a:solidFill>
                <a:latin typeface="Lato" panose="020B0604020202020204" charset="0"/>
                <a:ea typeface="Lato" panose="020B0604020202020204" charset="0"/>
                <a:cs typeface="Lato" panose="020B0604020202020204" charset="0"/>
              </a:rPr>
              <a:t>although there are some privileges to the ambulance and several times an ambulance even fails to reach the patient</a:t>
            </a:r>
          </a:p>
          <a:p>
            <a:pPr algn="just"/>
            <a:r>
              <a:rPr lang="en-US" sz="2400" dirty="0">
                <a:solidFill>
                  <a:srgbClr val="000000"/>
                </a:solidFill>
                <a:latin typeface="Lato" panose="020B0604020202020204" charset="0"/>
                <a:ea typeface="Lato" panose="020B0604020202020204" charset="0"/>
                <a:cs typeface="Lato" panose="020B0604020202020204" charset="0"/>
              </a:rPr>
              <a:t>due to the same problem.</a:t>
            </a:r>
          </a:p>
          <a:p>
            <a:pPr algn="just"/>
            <a:endParaRPr lang="en-US" sz="2400" dirty="0">
              <a:solidFill>
                <a:srgbClr val="000000"/>
              </a:solidFill>
              <a:latin typeface="Lato" panose="020B0604020202020204" charset="0"/>
              <a:ea typeface="Lato" panose="020B0604020202020204" charset="0"/>
              <a:cs typeface="Lato" panose="020B0604020202020204" charset="0"/>
            </a:endParaRPr>
          </a:p>
          <a:p>
            <a:pPr algn="just"/>
            <a:r>
              <a:rPr lang="en-US" sz="2400" dirty="0">
                <a:solidFill>
                  <a:srgbClr val="000000"/>
                </a:solidFill>
                <a:latin typeface="Lato" panose="020B0604020202020204" charset="0"/>
                <a:ea typeface="Lato" panose="020B0604020202020204" charset="0"/>
                <a:cs typeface="Lato" panose="020B0604020202020204" charset="0"/>
              </a:rPr>
              <a:t>In a country like India where experiencing traffic jams and medical emergencies is very common its nearly impossible for a patient to reach hospital in time.</a:t>
            </a:r>
          </a:p>
          <a:p>
            <a:pPr algn="just"/>
            <a:endParaRPr lang="en-US" sz="2400" dirty="0">
              <a:solidFill>
                <a:srgbClr val="000000"/>
              </a:solidFill>
              <a:latin typeface="Lato" panose="020B0604020202020204" charset="0"/>
              <a:ea typeface="Lato" panose="020B0604020202020204" charset="0"/>
              <a:cs typeface="Lato" panose="020B0604020202020204" charset="0"/>
            </a:endParaRPr>
          </a:p>
          <a:p>
            <a:pPr algn="just"/>
            <a:r>
              <a:rPr lang="en-US" sz="2400" dirty="0">
                <a:solidFill>
                  <a:srgbClr val="000000"/>
                </a:solidFill>
                <a:latin typeface="Lato" panose="020B0604020202020204" charset="0"/>
                <a:ea typeface="Lato" panose="020B0604020202020204" charset="0"/>
                <a:cs typeface="Lato" panose="020B0604020202020204" charset="0"/>
              </a:rPr>
              <a:t>Also, the Health sector isn't that much strong there have been cases too where there is unavailability of ambulance and in those cases the people preferred to take the patient in their private vehicles.</a:t>
            </a:r>
          </a:p>
          <a:p>
            <a:pPr algn="just"/>
            <a:endParaRPr lang="en-US" sz="2400" dirty="0">
              <a:solidFill>
                <a:srgbClr val="000000"/>
              </a:solidFill>
              <a:latin typeface="Open Sans Light"/>
            </a:endParaRPr>
          </a:p>
          <a:p>
            <a:pPr algn="just"/>
            <a:endParaRPr lang="en-US" sz="2400" dirty="0">
              <a:solidFill>
                <a:srgbClr val="000000"/>
              </a:solidFill>
              <a:latin typeface="Open Sans Light"/>
            </a:endParaRPr>
          </a:p>
          <a:p>
            <a:pPr algn="just"/>
            <a:endParaRPr lang="en-US" sz="2400" dirty="0">
              <a:solidFill>
                <a:srgbClr val="000000"/>
              </a:solidFill>
              <a:latin typeface="Open Sans Light"/>
            </a:endParaRPr>
          </a:p>
          <a:p>
            <a:pPr algn="just">
              <a:lnSpc>
                <a:spcPts val="4630"/>
              </a:lnSpc>
            </a:pPr>
            <a:endParaRPr lang="en-US" sz="3307" dirty="0">
              <a:solidFill>
                <a:srgbClr val="000000"/>
              </a:solidFill>
              <a:latin typeface="Open Sans Light"/>
            </a:endParaRPr>
          </a:p>
          <a:p>
            <a:pPr algn="just">
              <a:lnSpc>
                <a:spcPts val="4630"/>
              </a:lnSpc>
            </a:pPr>
            <a:endParaRPr lang="en-US" sz="3307" dirty="0">
              <a:solidFill>
                <a:srgbClr val="000000"/>
              </a:solidFill>
              <a:latin typeface="Open Sans Light"/>
            </a:endParaRPr>
          </a:p>
          <a:p>
            <a:pPr algn="just">
              <a:lnSpc>
                <a:spcPts val="4630"/>
              </a:lnSpc>
            </a:pPr>
            <a:endParaRPr lang="en-US" sz="3307" dirty="0">
              <a:solidFill>
                <a:srgbClr val="000000"/>
              </a:solidFill>
              <a:latin typeface="Open Sans Light"/>
            </a:endParaRPr>
          </a:p>
          <a:p>
            <a:pPr algn="just">
              <a:lnSpc>
                <a:spcPts val="4630"/>
              </a:lnSpc>
            </a:pPr>
            <a:endParaRPr lang="en-US" sz="3307" dirty="0">
              <a:solidFill>
                <a:srgbClr val="000000"/>
              </a:solidFill>
              <a:latin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2"/>
          <p:cNvGrpSpPr/>
          <p:nvPr/>
        </p:nvGrpSpPr>
        <p:grpSpPr>
          <a:xfrm rot="-10800000">
            <a:off x="587462" y="659221"/>
            <a:ext cx="955485" cy="218188"/>
            <a:chOff x="0" y="0"/>
            <a:chExt cx="1273980" cy="290918"/>
          </a:xfrm>
        </p:grpSpPr>
        <p:grpSp>
          <p:nvGrpSpPr>
            <p:cNvPr id="43" name="Group 3"/>
            <p:cNvGrpSpPr>
              <a:grpSpLocks noChangeAspect="1"/>
            </p:cNvGrpSpPr>
            <p:nvPr/>
          </p:nvGrpSpPr>
          <p:grpSpPr>
            <a:xfrm>
              <a:off x="983062" y="0"/>
              <a:ext cx="290918" cy="290918"/>
              <a:chOff x="0" y="0"/>
              <a:chExt cx="1708150" cy="1708150"/>
            </a:xfrm>
          </p:grpSpPr>
          <p:sp>
            <p:nvSpPr>
              <p:cNvPr id="1048610" name="Freeform 4"/>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id="44" name="Group 5"/>
            <p:cNvGrpSpPr>
              <a:grpSpLocks noChangeAspect="1"/>
            </p:cNvGrpSpPr>
            <p:nvPr/>
          </p:nvGrpSpPr>
          <p:grpSpPr>
            <a:xfrm>
              <a:off x="489944" y="0"/>
              <a:ext cx="290918" cy="290918"/>
              <a:chOff x="0" y="0"/>
              <a:chExt cx="1708150" cy="1708150"/>
            </a:xfrm>
          </p:grpSpPr>
          <p:sp>
            <p:nvSpPr>
              <p:cNvPr id="1048611" name="Freeform 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id="45" name="Group 7"/>
            <p:cNvGrpSpPr/>
            <p:nvPr/>
          </p:nvGrpSpPr>
          <p:grpSpPr>
            <a:xfrm>
              <a:off x="0" y="1587"/>
              <a:ext cx="287744" cy="287744"/>
              <a:chOff x="0" y="0"/>
              <a:chExt cx="6350000" cy="6350000"/>
            </a:xfrm>
          </p:grpSpPr>
          <p:sp>
            <p:nvSpPr>
              <p:cNvPr id="1048612"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
        <p:nvSpPr>
          <p:cNvPr id="1048613" name="AutoShape 9"/>
          <p:cNvSpPr/>
          <p:nvPr/>
        </p:nvSpPr>
        <p:spPr>
          <a:xfrm>
            <a:off x="550957" y="2637087"/>
            <a:ext cx="16230600" cy="29294"/>
          </a:xfrm>
          <a:prstGeom prst="rect">
            <a:avLst/>
          </a:prstGeom>
          <a:solidFill>
            <a:srgbClr val="CDA63C"/>
          </a:solidFill>
        </p:spPr>
      </p:sp>
      <p:sp>
        <p:nvSpPr>
          <p:cNvPr id="1048614" name="TextBox 10"/>
          <p:cNvSpPr txBox="1"/>
          <p:nvPr/>
        </p:nvSpPr>
        <p:spPr>
          <a:xfrm>
            <a:off x="587462" y="3353820"/>
            <a:ext cx="12739370" cy="414481"/>
          </a:xfrm>
          <a:prstGeom prst="rect">
            <a:avLst/>
          </a:prstGeom>
        </p:spPr>
        <p:txBody>
          <a:bodyPr lIns="0" tIns="0" rIns="0" bIns="0" rtlCol="0" anchor="t">
            <a:spAutoFit/>
          </a:bodyPr>
          <a:lstStyle/>
          <a:p>
            <a:pPr>
              <a:lnSpc>
                <a:spcPts val="3369"/>
              </a:lnSpc>
            </a:pPr>
            <a:endParaRPr/>
          </a:p>
        </p:txBody>
      </p:sp>
      <p:sp>
        <p:nvSpPr>
          <p:cNvPr id="1048615" name="TextBox 11"/>
          <p:cNvSpPr txBox="1"/>
          <p:nvPr/>
        </p:nvSpPr>
        <p:spPr>
          <a:xfrm>
            <a:off x="550957" y="1200157"/>
            <a:ext cx="10704587" cy="2641600"/>
          </a:xfrm>
          <a:prstGeom prst="rect">
            <a:avLst/>
          </a:prstGeom>
        </p:spPr>
        <p:txBody>
          <a:bodyPr lIns="0" tIns="0" rIns="0" bIns="0" rtlCol="0" anchor="t">
            <a:spAutoFit/>
          </a:bodyPr>
          <a:lstStyle/>
          <a:p>
            <a:pPr>
              <a:lnSpc>
                <a:spcPts val="10449"/>
              </a:lnSpc>
            </a:pPr>
            <a:r>
              <a:rPr lang="en-US" sz="4400" dirty="0">
                <a:solidFill>
                  <a:srgbClr val="1A1B18"/>
                </a:solidFill>
                <a:latin typeface="Lato" panose="020B0604020202020204" charset="0"/>
                <a:ea typeface="Lato" panose="020B0604020202020204" charset="0"/>
                <a:cs typeface="Lato" panose="020B0604020202020204" charset="0"/>
              </a:rPr>
              <a:t>OBJECTIVE</a:t>
            </a:r>
          </a:p>
          <a:p>
            <a:pPr>
              <a:lnSpc>
                <a:spcPts val="10450"/>
              </a:lnSpc>
            </a:pPr>
            <a:endParaRPr lang="en-US" sz="9500" dirty="0">
              <a:solidFill>
                <a:srgbClr val="1A1B18"/>
              </a:solidFill>
              <a:latin typeface="Lato" panose="020B0604020202020204" charset="0"/>
              <a:ea typeface="Lato" panose="020B0604020202020204" charset="0"/>
              <a:cs typeface="Lato" panose="020B0604020202020204" charset="0"/>
            </a:endParaRPr>
          </a:p>
        </p:txBody>
      </p:sp>
      <p:sp>
        <p:nvSpPr>
          <p:cNvPr id="1048616" name="TextBox 12"/>
          <p:cNvSpPr txBox="1"/>
          <p:nvPr/>
        </p:nvSpPr>
        <p:spPr>
          <a:xfrm>
            <a:off x="550957" y="5965949"/>
            <a:ext cx="12393216" cy="1638300"/>
          </a:xfrm>
          <a:prstGeom prst="rect">
            <a:avLst/>
          </a:prstGeom>
        </p:spPr>
        <p:txBody>
          <a:bodyPr lIns="0" tIns="0" rIns="0" bIns="0" rtlCol="0" anchor="t">
            <a:spAutoFit/>
          </a:bodyPr>
          <a:lstStyle/>
          <a:p>
            <a:pPr>
              <a:lnSpc>
                <a:spcPts val="4326"/>
              </a:lnSpc>
            </a:pPr>
            <a:r>
              <a:rPr lang="en-US" sz="3090" dirty="0">
                <a:solidFill>
                  <a:srgbClr val="000000"/>
                </a:solidFill>
                <a:latin typeface="Lato" panose="020B0604020202020204" charset="0"/>
                <a:ea typeface="Lato" panose="020B0604020202020204" charset="0"/>
                <a:cs typeface="Lato" panose="020B0604020202020204" charset="0"/>
              </a:rPr>
              <a:t>Also , this will be a privilege for the common man too .For the first time</a:t>
            </a:r>
          </a:p>
          <a:p>
            <a:pPr>
              <a:lnSpc>
                <a:spcPts val="4326"/>
              </a:lnSpc>
            </a:pPr>
            <a:r>
              <a:rPr lang="en-US" sz="3090" dirty="0">
                <a:solidFill>
                  <a:srgbClr val="000000"/>
                </a:solidFill>
                <a:latin typeface="Lato" panose="020B0604020202020204" charset="0"/>
                <a:ea typeface="Lato" panose="020B0604020202020204" charset="0"/>
                <a:cs typeface="Lato" panose="020B0604020202020204" charset="0"/>
              </a:rPr>
              <a:t>he will have access to something that will directly be notifying the</a:t>
            </a:r>
          </a:p>
          <a:p>
            <a:pPr>
              <a:lnSpc>
                <a:spcPts val="4326"/>
              </a:lnSpc>
            </a:pPr>
            <a:r>
              <a:rPr lang="en-US" sz="3090" dirty="0">
                <a:solidFill>
                  <a:srgbClr val="000000"/>
                </a:solidFill>
                <a:latin typeface="Lato" panose="020B0604020202020204" charset="0"/>
                <a:ea typeface="Lato" panose="020B0604020202020204" charset="0"/>
                <a:cs typeface="Lato" panose="020B0604020202020204" charset="0"/>
              </a:rPr>
              <a:t>authorities about an emergency situation. </a:t>
            </a:r>
          </a:p>
        </p:txBody>
      </p:sp>
      <p:sp>
        <p:nvSpPr>
          <p:cNvPr id="1048617" name="TextBox 13"/>
          <p:cNvSpPr txBox="1"/>
          <p:nvPr/>
        </p:nvSpPr>
        <p:spPr>
          <a:xfrm>
            <a:off x="550957" y="3537248"/>
            <a:ext cx="14213681" cy="1092200"/>
          </a:xfrm>
          <a:prstGeom prst="rect">
            <a:avLst/>
          </a:prstGeom>
        </p:spPr>
        <p:txBody>
          <a:bodyPr lIns="0" tIns="0" rIns="0" bIns="0" rtlCol="0" anchor="t">
            <a:spAutoFit/>
          </a:bodyPr>
          <a:lstStyle/>
          <a:p>
            <a:pPr algn="ctr">
              <a:lnSpc>
                <a:spcPts val="4332"/>
              </a:lnSpc>
            </a:pPr>
            <a:r>
              <a:rPr lang="en-US" sz="3094" dirty="0">
                <a:solidFill>
                  <a:srgbClr val="000000"/>
                </a:solidFill>
                <a:latin typeface="Lato" panose="020B0604020202020204" charset="0"/>
                <a:ea typeface="Lato" panose="020B0604020202020204" charset="0"/>
                <a:cs typeface="Lato" panose="020B0604020202020204" charset="0"/>
              </a:rPr>
              <a:t>With the proposed idea if implemented we believe that there would be a 30% fall</a:t>
            </a:r>
          </a:p>
          <a:p>
            <a:pPr>
              <a:lnSpc>
                <a:spcPts val="4332"/>
              </a:lnSpc>
            </a:pPr>
            <a:r>
              <a:rPr lang="en-US" sz="3094" dirty="0">
                <a:solidFill>
                  <a:srgbClr val="000000"/>
                </a:solidFill>
                <a:latin typeface="Lato" panose="020B0604020202020204" charset="0"/>
                <a:ea typeface="Lato" panose="020B0604020202020204" charset="0"/>
                <a:cs typeface="Lato" panose="020B0604020202020204" charset="0"/>
              </a:rPr>
              <a:t>in the death cases in which traffic jam has been proved as a big hurdle.</a:t>
            </a:r>
          </a:p>
        </p:txBody>
      </p:sp>
      <p:grpSp>
        <p:nvGrpSpPr>
          <p:cNvPr id="46" name="Group 14"/>
          <p:cNvGrpSpPr/>
          <p:nvPr/>
        </p:nvGrpSpPr>
        <p:grpSpPr>
          <a:xfrm rot="-5400000">
            <a:off x="16327592" y="8671463"/>
            <a:ext cx="955485" cy="218188"/>
            <a:chOff x="0" y="0"/>
            <a:chExt cx="1273980" cy="290918"/>
          </a:xfrm>
        </p:grpSpPr>
        <p:grpSp>
          <p:nvGrpSpPr>
            <p:cNvPr id="47" name="Group 15"/>
            <p:cNvGrpSpPr>
              <a:grpSpLocks noChangeAspect="1"/>
            </p:cNvGrpSpPr>
            <p:nvPr/>
          </p:nvGrpSpPr>
          <p:grpSpPr>
            <a:xfrm>
              <a:off x="983062" y="0"/>
              <a:ext cx="290918" cy="290918"/>
              <a:chOff x="0" y="0"/>
              <a:chExt cx="1708150" cy="1708150"/>
            </a:xfrm>
          </p:grpSpPr>
          <p:sp>
            <p:nvSpPr>
              <p:cNvPr id="1048618" name="Freeform 1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id="48" name="Group 17"/>
            <p:cNvGrpSpPr>
              <a:grpSpLocks noChangeAspect="1"/>
            </p:cNvGrpSpPr>
            <p:nvPr/>
          </p:nvGrpSpPr>
          <p:grpSpPr>
            <a:xfrm>
              <a:off x="489944" y="0"/>
              <a:ext cx="290918" cy="290918"/>
              <a:chOff x="0" y="0"/>
              <a:chExt cx="1708150" cy="1708150"/>
            </a:xfrm>
          </p:grpSpPr>
          <p:sp>
            <p:nvSpPr>
              <p:cNvPr id="1048619" name="Freeform 18"/>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id="49" name="Group 19"/>
            <p:cNvGrpSpPr/>
            <p:nvPr/>
          </p:nvGrpSpPr>
          <p:grpSpPr>
            <a:xfrm>
              <a:off x="0" y="1587"/>
              <a:ext cx="287744" cy="287744"/>
              <a:chOff x="0" y="0"/>
              <a:chExt cx="6350000" cy="6350000"/>
            </a:xfrm>
          </p:grpSpPr>
          <p:sp>
            <p:nvSpPr>
              <p:cNvPr id="10486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AutoShape 2"/>
          <p:cNvSpPr/>
          <p:nvPr/>
        </p:nvSpPr>
        <p:spPr>
          <a:xfrm>
            <a:off x="465640" y="2226277"/>
            <a:ext cx="16230600" cy="29294"/>
          </a:xfrm>
          <a:prstGeom prst="rect">
            <a:avLst/>
          </a:prstGeom>
          <a:solidFill>
            <a:srgbClr val="CDA63C"/>
          </a:solidFill>
        </p:spPr>
      </p:sp>
      <p:sp>
        <p:nvSpPr>
          <p:cNvPr id="1048622" name="TextBox 3"/>
          <p:cNvSpPr txBox="1"/>
          <p:nvPr/>
        </p:nvSpPr>
        <p:spPr>
          <a:xfrm>
            <a:off x="550957" y="807693"/>
            <a:ext cx="10704587" cy="1333499"/>
          </a:xfrm>
          <a:prstGeom prst="rect">
            <a:avLst/>
          </a:prstGeom>
        </p:spPr>
        <p:txBody>
          <a:bodyPr lIns="0" tIns="0" rIns="0" bIns="0" rtlCol="0" anchor="t">
            <a:spAutoFit/>
          </a:bodyPr>
          <a:lstStyle/>
          <a:p>
            <a:pPr>
              <a:lnSpc>
                <a:spcPts val="10450"/>
              </a:lnSpc>
            </a:pPr>
            <a:r>
              <a:rPr lang="en-US" sz="4400" dirty="0">
                <a:solidFill>
                  <a:srgbClr val="1A1B18"/>
                </a:solidFill>
                <a:latin typeface="Lato" panose="020B0604020202020204" charset="0"/>
                <a:ea typeface="Lato" panose="020B0604020202020204" charset="0"/>
                <a:cs typeface="Lato" panose="020B0604020202020204" charset="0"/>
              </a:rPr>
              <a:t>EXPLANTION</a:t>
            </a:r>
          </a:p>
        </p:txBody>
      </p:sp>
      <p:grpSp>
        <p:nvGrpSpPr>
          <p:cNvPr id="51" name="Group 4"/>
          <p:cNvGrpSpPr/>
          <p:nvPr/>
        </p:nvGrpSpPr>
        <p:grpSpPr>
          <a:xfrm rot="-10800000">
            <a:off x="587462" y="659221"/>
            <a:ext cx="955485" cy="218188"/>
            <a:chOff x="0" y="0"/>
            <a:chExt cx="1273980" cy="290918"/>
          </a:xfrm>
        </p:grpSpPr>
        <p:grpSp>
          <p:nvGrpSpPr>
            <p:cNvPr id="52" name="Group 5"/>
            <p:cNvGrpSpPr>
              <a:grpSpLocks noChangeAspect="1"/>
            </p:cNvGrpSpPr>
            <p:nvPr/>
          </p:nvGrpSpPr>
          <p:grpSpPr>
            <a:xfrm>
              <a:off x="983062" y="0"/>
              <a:ext cx="290918" cy="290918"/>
              <a:chOff x="0" y="0"/>
              <a:chExt cx="1708150" cy="1708150"/>
            </a:xfrm>
          </p:grpSpPr>
          <p:sp>
            <p:nvSpPr>
              <p:cNvPr id="1048623" name="Freeform 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id="53" name="Group 7"/>
            <p:cNvGrpSpPr>
              <a:grpSpLocks noChangeAspect="1"/>
            </p:cNvGrpSpPr>
            <p:nvPr/>
          </p:nvGrpSpPr>
          <p:grpSpPr>
            <a:xfrm>
              <a:off x="489944" y="0"/>
              <a:ext cx="290918" cy="290918"/>
              <a:chOff x="0" y="0"/>
              <a:chExt cx="1708150" cy="1708150"/>
            </a:xfrm>
          </p:grpSpPr>
          <p:sp>
            <p:nvSpPr>
              <p:cNvPr id="1048624" name="Freeform 8"/>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id="54" name="Group 9"/>
            <p:cNvGrpSpPr/>
            <p:nvPr/>
          </p:nvGrpSpPr>
          <p:grpSpPr>
            <a:xfrm>
              <a:off x="0" y="1587"/>
              <a:ext cx="287744" cy="287744"/>
              <a:chOff x="0" y="0"/>
              <a:chExt cx="6350000" cy="6350000"/>
            </a:xfrm>
          </p:grpSpPr>
          <p:sp>
            <p:nvSpPr>
              <p:cNvPr id="1048625"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
        <p:nvSpPr>
          <p:cNvPr id="1048626" name="TextBox 12"/>
          <p:cNvSpPr txBox="1"/>
          <p:nvPr/>
        </p:nvSpPr>
        <p:spPr>
          <a:xfrm>
            <a:off x="587462" y="2783253"/>
            <a:ext cx="13776466" cy="2401170"/>
          </a:xfrm>
          <a:prstGeom prst="rect">
            <a:avLst/>
          </a:prstGeom>
        </p:spPr>
        <p:txBody>
          <a:bodyPr lIns="0" tIns="0" rIns="0" bIns="0" rtlCol="0" anchor="t">
            <a:spAutoFit/>
          </a:bodyPr>
          <a:lstStyle/>
          <a:p>
            <a:pPr marL="734059" lvl="1" indent="-367030">
              <a:buFont typeface="Arial"/>
              <a:buChar char="•"/>
            </a:pPr>
            <a:r>
              <a:rPr lang="en-US" sz="2400" dirty="0">
                <a:solidFill>
                  <a:srgbClr val="000000"/>
                </a:solidFill>
                <a:latin typeface="Lato"/>
              </a:rPr>
              <a:t>Our objective is to make an application/feature which will be used by the official authorities as well as the public. Whenever there's an emergencies the person having the application/feature installed in their mobile phones or vehicles will have to send an alert via the app which will be sent to the Control Rooms that will instruct the concerned Traffic officials to divert the route on which the vehicle carrying the patient has to travel. </a:t>
            </a:r>
          </a:p>
          <a:p>
            <a:pPr>
              <a:lnSpc>
                <a:spcPts val="4759"/>
              </a:lnSpc>
            </a:pPr>
            <a:endParaRPr lang="en-US" sz="3400" dirty="0">
              <a:solidFill>
                <a:srgbClr val="000000"/>
              </a:solidFill>
              <a:latin typeface="Lato"/>
            </a:endParaRPr>
          </a:p>
        </p:txBody>
      </p:sp>
      <p:sp>
        <p:nvSpPr>
          <p:cNvPr id="1048627" name="TextBox 13"/>
          <p:cNvSpPr txBox="1"/>
          <p:nvPr/>
        </p:nvSpPr>
        <p:spPr>
          <a:xfrm>
            <a:off x="550957" y="4686300"/>
            <a:ext cx="11647170" cy="3556001"/>
          </a:xfrm>
          <a:prstGeom prst="rect">
            <a:avLst/>
          </a:prstGeom>
        </p:spPr>
        <p:txBody>
          <a:bodyPr lIns="0" tIns="0" rIns="0" bIns="0" rtlCol="0" anchor="t">
            <a:spAutoFit/>
          </a:bodyPr>
          <a:lstStyle/>
          <a:p>
            <a:pPr marL="734059" lvl="1" indent="-367030">
              <a:buFont typeface="Arial"/>
              <a:buChar char="•"/>
            </a:pPr>
            <a:r>
              <a:rPr lang="en-US" sz="2400" dirty="0">
                <a:solidFill>
                  <a:srgbClr val="000000"/>
                </a:solidFill>
                <a:latin typeface="Lato"/>
              </a:rPr>
              <a:t>This step will help reducing the time consumed in a traffic jam and could help saving up a life.</a:t>
            </a:r>
          </a:p>
          <a:p>
            <a:pPr marL="734059" lvl="1" indent="-367030">
              <a:buFont typeface="Arial"/>
              <a:buChar char="•"/>
            </a:pPr>
            <a:r>
              <a:rPr lang="en-US" sz="2400" dirty="0">
                <a:solidFill>
                  <a:srgbClr val="000000"/>
                </a:solidFill>
                <a:latin typeface="Lato"/>
              </a:rPr>
              <a:t>Adding alert functionality in stereo of vehicles which will alert them in advance and they can cooperate more efficiently with authorities in case of so me Emergency . With given GPS location of the person looking for help, authorities will be able to facilitate him/her in a more helpful way.</a:t>
            </a:r>
          </a:p>
          <a:p>
            <a:pPr marL="734059" lvl="1" indent="-367030">
              <a:buFont typeface="Arial"/>
              <a:buChar char="•"/>
            </a:pPr>
            <a:r>
              <a:rPr lang="en-US" sz="2400" dirty="0">
                <a:solidFill>
                  <a:srgbClr val="000000"/>
                </a:solidFill>
                <a:latin typeface="Lato"/>
              </a:rPr>
              <a:t>The application/feature will not only be used in cases of medical emergencies but in times of other emergencies. Also it will be available for in the public  domain since our target is not only the authorities but the general public also that has been suffering too due to these traffic jams.   </a:t>
            </a:r>
          </a:p>
        </p:txBody>
      </p:sp>
      <p:grpSp>
        <p:nvGrpSpPr>
          <p:cNvPr id="55" name="Group 14"/>
          <p:cNvGrpSpPr/>
          <p:nvPr/>
        </p:nvGrpSpPr>
        <p:grpSpPr>
          <a:xfrm rot="-5400000">
            <a:off x="16327592" y="8671463"/>
            <a:ext cx="955485" cy="218188"/>
            <a:chOff x="0" y="0"/>
            <a:chExt cx="1273980" cy="290918"/>
          </a:xfrm>
        </p:grpSpPr>
        <p:grpSp>
          <p:nvGrpSpPr>
            <p:cNvPr id="56" name="Group 15"/>
            <p:cNvGrpSpPr>
              <a:grpSpLocks noChangeAspect="1"/>
            </p:cNvGrpSpPr>
            <p:nvPr/>
          </p:nvGrpSpPr>
          <p:grpSpPr>
            <a:xfrm>
              <a:off x="983062" y="0"/>
              <a:ext cx="290918" cy="290918"/>
              <a:chOff x="0" y="0"/>
              <a:chExt cx="1708150" cy="1708150"/>
            </a:xfrm>
          </p:grpSpPr>
          <p:sp>
            <p:nvSpPr>
              <p:cNvPr id="1048628" name="Freeform 1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id="57" name="Group 17"/>
            <p:cNvGrpSpPr>
              <a:grpSpLocks noChangeAspect="1"/>
            </p:cNvGrpSpPr>
            <p:nvPr/>
          </p:nvGrpSpPr>
          <p:grpSpPr>
            <a:xfrm>
              <a:off x="489944" y="0"/>
              <a:ext cx="290918" cy="290918"/>
              <a:chOff x="0" y="0"/>
              <a:chExt cx="1708150" cy="1708150"/>
            </a:xfrm>
          </p:grpSpPr>
          <p:sp>
            <p:nvSpPr>
              <p:cNvPr id="1048629" name="Freeform 18"/>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id="58" name="Group 19"/>
            <p:cNvGrpSpPr/>
            <p:nvPr/>
          </p:nvGrpSpPr>
          <p:grpSpPr>
            <a:xfrm>
              <a:off x="0" y="1587"/>
              <a:ext cx="287744" cy="287744"/>
              <a:chOff x="0" y="0"/>
              <a:chExt cx="6350000" cy="6350000"/>
            </a:xfrm>
          </p:grpSpPr>
          <p:sp>
            <p:nvSpPr>
              <p:cNvPr id="104863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2"/>
          <p:cNvGrpSpPr/>
          <p:nvPr/>
        </p:nvGrpSpPr>
        <p:grpSpPr>
          <a:xfrm rot="-10800000">
            <a:off x="587462" y="659221"/>
            <a:ext cx="955485" cy="218188"/>
            <a:chOff x="0" y="0"/>
            <a:chExt cx="1273980" cy="290918"/>
          </a:xfrm>
        </p:grpSpPr>
        <p:grpSp>
          <p:nvGrpSpPr>
            <p:cNvPr id="61" name="Group 3"/>
            <p:cNvGrpSpPr>
              <a:grpSpLocks noChangeAspect="1"/>
            </p:cNvGrpSpPr>
            <p:nvPr/>
          </p:nvGrpSpPr>
          <p:grpSpPr>
            <a:xfrm>
              <a:off x="983062" y="0"/>
              <a:ext cx="290918" cy="290918"/>
              <a:chOff x="0" y="0"/>
              <a:chExt cx="1708150" cy="1708150"/>
            </a:xfrm>
          </p:grpSpPr>
          <p:sp>
            <p:nvSpPr>
              <p:cNvPr id="1048631" name="Freeform 4"/>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id="62" name="Group 5"/>
            <p:cNvGrpSpPr>
              <a:grpSpLocks noChangeAspect="1"/>
            </p:cNvGrpSpPr>
            <p:nvPr/>
          </p:nvGrpSpPr>
          <p:grpSpPr>
            <a:xfrm>
              <a:off x="489944" y="0"/>
              <a:ext cx="290918" cy="290918"/>
              <a:chOff x="0" y="0"/>
              <a:chExt cx="1708150" cy="1708150"/>
            </a:xfrm>
          </p:grpSpPr>
          <p:sp>
            <p:nvSpPr>
              <p:cNvPr id="1048632" name="Freeform 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id="63" name="Group 7"/>
            <p:cNvGrpSpPr/>
            <p:nvPr/>
          </p:nvGrpSpPr>
          <p:grpSpPr>
            <a:xfrm>
              <a:off x="0" y="1587"/>
              <a:ext cx="287744" cy="287744"/>
              <a:chOff x="0" y="0"/>
              <a:chExt cx="6350000" cy="6350000"/>
            </a:xfrm>
          </p:grpSpPr>
          <p:sp>
            <p:nvSpPr>
              <p:cNvPr id="1048633"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
        <p:nvSpPr>
          <p:cNvPr id="1048634" name="AutoShape 9"/>
          <p:cNvSpPr/>
          <p:nvPr/>
        </p:nvSpPr>
        <p:spPr>
          <a:xfrm>
            <a:off x="550957" y="2637087"/>
            <a:ext cx="16230600" cy="29294"/>
          </a:xfrm>
          <a:prstGeom prst="rect">
            <a:avLst/>
          </a:prstGeom>
          <a:solidFill>
            <a:srgbClr val="CDA63C"/>
          </a:solidFill>
        </p:spPr>
      </p:sp>
      <p:sp>
        <p:nvSpPr>
          <p:cNvPr id="1048635" name="TextBox 10"/>
          <p:cNvSpPr txBox="1"/>
          <p:nvPr/>
        </p:nvSpPr>
        <p:spPr>
          <a:xfrm>
            <a:off x="550957" y="2850650"/>
            <a:ext cx="12739370" cy="6908800"/>
          </a:xfrm>
          <a:prstGeom prst="rect">
            <a:avLst/>
          </a:prstGeom>
        </p:spPr>
        <p:txBody>
          <a:bodyPr lIns="0" tIns="0" rIns="0" bIns="0" rtlCol="0" anchor="t">
            <a:spAutoFit/>
          </a:bodyPr>
          <a:lstStyle/>
          <a:p>
            <a:pPr marL="519640" lvl="1" indent="-259820">
              <a:lnSpc>
                <a:spcPts val="3369"/>
              </a:lnSpc>
              <a:buFont typeface="Arial"/>
              <a:buChar char="•"/>
            </a:pPr>
            <a:r>
              <a:rPr lang="en-US" sz="2406" dirty="0">
                <a:solidFill>
                  <a:srgbClr val="000000"/>
                </a:solidFill>
                <a:latin typeface="Lato"/>
              </a:rPr>
              <a:t>We can make an app to which we can apply a </a:t>
            </a:r>
            <a:r>
              <a:rPr lang="en-US" sz="2406" dirty="0">
                <a:solidFill>
                  <a:srgbClr val="000000"/>
                </a:solidFill>
                <a:latin typeface="Lato Bold"/>
              </a:rPr>
              <a:t>hierarchical structure </a:t>
            </a:r>
            <a:r>
              <a:rPr lang="en-US" sz="2406" dirty="0">
                <a:solidFill>
                  <a:srgbClr val="000000"/>
                </a:solidFill>
                <a:latin typeface="Lato"/>
              </a:rPr>
              <a:t>which will be divided into 2 parts. One is for traffic officials and other is for the general public. Now users will be further divided into 3 parts red, yellow, green.</a:t>
            </a:r>
          </a:p>
          <a:p>
            <a:pPr>
              <a:lnSpc>
                <a:spcPts val="3369"/>
              </a:lnSpc>
            </a:pPr>
            <a:endParaRPr lang="en-US" sz="2406" dirty="0">
              <a:solidFill>
                <a:srgbClr val="000000"/>
              </a:solidFill>
              <a:latin typeface="Lato"/>
            </a:endParaRPr>
          </a:p>
          <a:p>
            <a:pPr marL="519640" lvl="1" indent="-259820">
              <a:lnSpc>
                <a:spcPts val="3369"/>
              </a:lnSpc>
              <a:buFont typeface="Arial"/>
              <a:buChar char="•"/>
            </a:pPr>
            <a:r>
              <a:rPr lang="en-US" sz="2406" dirty="0">
                <a:solidFill>
                  <a:srgbClr val="000000"/>
                </a:solidFill>
                <a:latin typeface="Lato"/>
              </a:rPr>
              <a:t>Red will be for VVIP movements, yellow for Govt. Employees and green for common man.</a:t>
            </a:r>
          </a:p>
          <a:p>
            <a:pPr>
              <a:lnSpc>
                <a:spcPts val="3369"/>
              </a:lnSpc>
            </a:pPr>
            <a:endParaRPr lang="en-US" sz="2406" dirty="0">
              <a:solidFill>
                <a:srgbClr val="000000"/>
              </a:solidFill>
              <a:latin typeface="Lato"/>
            </a:endParaRPr>
          </a:p>
          <a:p>
            <a:pPr marL="519640" lvl="1" indent="-259820">
              <a:lnSpc>
                <a:spcPts val="3369"/>
              </a:lnSpc>
              <a:buFont typeface="Arial"/>
              <a:buChar char="•"/>
            </a:pPr>
            <a:r>
              <a:rPr lang="en-US" sz="2406" dirty="0">
                <a:solidFill>
                  <a:srgbClr val="000000"/>
                </a:solidFill>
                <a:latin typeface="Lato"/>
              </a:rPr>
              <a:t>There will be a functionality which will help the people to connect with the traffic officials who seek help in case there is traffic or if they are carrying patient in some private vehicle.</a:t>
            </a:r>
          </a:p>
          <a:p>
            <a:pPr>
              <a:lnSpc>
                <a:spcPts val="3369"/>
              </a:lnSpc>
            </a:pPr>
            <a:endParaRPr lang="en-US" sz="2406" dirty="0">
              <a:solidFill>
                <a:srgbClr val="000000"/>
              </a:solidFill>
              <a:latin typeface="Lato"/>
            </a:endParaRPr>
          </a:p>
          <a:p>
            <a:pPr marL="519640" lvl="1" indent="-259820">
              <a:lnSpc>
                <a:spcPts val="3369"/>
              </a:lnSpc>
              <a:buFont typeface="Arial"/>
              <a:buChar char="•"/>
            </a:pPr>
            <a:r>
              <a:rPr lang="en-US" sz="2406" dirty="0">
                <a:solidFill>
                  <a:srgbClr val="000000"/>
                </a:solidFill>
                <a:latin typeface="Lato"/>
              </a:rPr>
              <a:t>The most nearby traffic official will authenticate the request and will further pass information to the higher traffic officials which will help in clearing a single lane of that route so that patient can reach hospital as soon as it's possible.</a:t>
            </a:r>
          </a:p>
          <a:p>
            <a:pPr>
              <a:lnSpc>
                <a:spcPts val="3369"/>
              </a:lnSpc>
            </a:pPr>
            <a:endParaRPr lang="en-US" sz="2406" dirty="0">
              <a:solidFill>
                <a:srgbClr val="000000"/>
              </a:solidFill>
              <a:latin typeface="Lato"/>
            </a:endParaRPr>
          </a:p>
          <a:p>
            <a:pPr marL="519640" lvl="1" indent="-259820">
              <a:lnSpc>
                <a:spcPts val="3369"/>
              </a:lnSpc>
              <a:buFont typeface="Arial"/>
              <a:buChar char="•"/>
            </a:pPr>
            <a:r>
              <a:rPr lang="en-US" sz="2406" dirty="0">
                <a:solidFill>
                  <a:srgbClr val="000000"/>
                </a:solidFill>
                <a:latin typeface="Lato"/>
              </a:rPr>
              <a:t>We can also notify the vehicles on that route by giving an alert in their smart car </a:t>
            </a:r>
          </a:p>
          <a:p>
            <a:pPr>
              <a:lnSpc>
                <a:spcPts val="3369"/>
              </a:lnSpc>
            </a:pPr>
            <a:r>
              <a:rPr lang="en-US" sz="2406" dirty="0">
                <a:solidFill>
                  <a:srgbClr val="000000"/>
                </a:solidFill>
                <a:latin typeface="Lato"/>
              </a:rPr>
              <a:t>       stereos which will help the traffics officials in clearing the route more efficiently</a:t>
            </a:r>
          </a:p>
          <a:p>
            <a:pPr>
              <a:lnSpc>
                <a:spcPts val="3369"/>
              </a:lnSpc>
            </a:pPr>
            <a:r>
              <a:rPr lang="en-US" sz="2406" dirty="0">
                <a:solidFill>
                  <a:srgbClr val="000000"/>
                </a:solidFill>
                <a:latin typeface="Lato"/>
              </a:rPr>
              <a:t>       and quickly.</a:t>
            </a:r>
          </a:p>
        </p:txBody>
      </p:sp>
      <p:sp>
        <p:nvSpPr>
          <p:cNvPr id="1048636" name="TextBox 11"/>
          <p:cNvSpPr txBox="1"/>
          <p:nvPr/>
        </p:nvSpPr>
        <p:spPr>
          <a:xfrm>
            <a:off x="587462" y="1114425"/>
            <a:ext cx="16108778" cy="1333500"/>
          </a:xfrm>
          <a:prstGeom prst="rect">
            <a:avLst/>
          </a:prstGeom>
        </p:spPr>
        <p:txBody>
          <a:bodyPr wrap="square" lIns="0" tIns="0" rIns="0" bIns="0" rtlCol="0" anchor="t">
            <a:spAutoFit/>
          </a:bodyPr>
          <a:lstStyle/>
          <a:p>
            <a:pPr>
              <a:lnSpc>
                <a:spcPts val="10450"/>
              </a:lnSpc>
            </a:pPr>
            <a:r>
              <a:rPr lang="en-US" sz="4400" dirty="0">
                <a:solidFill>
                  <a:srgbClr val="1A1B18"/>
                </a:solidFill>
                <a:latin typeface="Lato" panose="020B0604020202020204" charset="0"/>
                <a:ea typeface="Lato" panose="020B0604020202020204" charset="0"/>
                <a:cs typeface="Lato" panose="020B0604020202020204" charset="0"/>
              </a:rPr>
              <a:t>PROPOSED WORK FLOW</a:t>
            </a:r>
          </a:p>
        </p:txBody>
      </p:sp>
      <p:grpSp>
        <p:nvGrpSpPr>
          <p:cNvPr id="64" name="Group 12"/>
          <p:cNvGrpSpPr/>
          <p:nvPr/>
        </p:nvGrpSpPr>
        <p:grpSpPr>
          <a:xfrm rot="-5400000">
            <a:off x="16327592" y="8671463"/>
            <a:ext cx="955485" cy="218188"/>
            <a:chOff x="0" y="0"/>
            <a:chExt cx="1273980" cy="290918"/>
          </a:xfrm>
        </p:grpSpPr>
        <p:grpSp>
          <p:nvGrpSpPr>
            <p:cNvPr id="65" name="Group 13"/>
            <p:cNvGrpSpPr>
              <a:grpSpLocks noChangeAspect="1"/>
            </p:cNvGrpSpPr>
            <p:nvPr/>
          </p:nvGrpSpPr>
          <p:grpSpPr>
            <a:xfrm>
              <a:off x="983062" y="0"/>
              <a:ext cx="290918" cy="290918"/>
              <a:chOff x="0" y="0"/>
              <a:chExt cx="1708150" cy="1708150"/>
            </a:xfrm>
          </p:grpSpPr>
          <p:sp>
            <p:nvSpPr>
              <p:cNvPr id="1048637" name="Freeform 14"/>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id="66" name="Group 15"/>
            <p:cNvGrpSpPr>
              <a:grpSpLocks noChangeAspect="1"/>
            </p:cNvGrpSpPr>
            <p:nvPr/>
          </p:nvGrpSpPr>
          <p:grpSpPr>
            <a:xfrm>
              <a:off x="489944" y="0"/>
              <a:ext cx="290918" cy="290918"/>
              <a:chOff x="0" y="0"/>
              <a:chExt cx="1708150" cy="1708150"/>
            </a:xfrm>
          </p:grpSpPr>
          <p:sp>
            <p:nvSpPr>
              <p:cNvPr id="1048638" name="Freeform 1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id="67" name="Group 17"/>
            <p:cNvGrpSpPr/>
            <p:nvPr/>
          </p:nvGrpSpPr>
          <p:grpSpPr>
            <a:xfrm>
              <a:off x="0" y="1587"/>
              <a:ext cx="287744" cy="287744"/>
              <a:chOff x="0" y="0"/>
              <a:chExt cx="6350000" cy="6350000"/>
            </a:xfrm>
          </p:grpSpPr>
          <p:sp>
            <p:nvSpPr>
              <p:cNvPr id="1048639"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DA63C"/>
              </a:solidFill>
            </p:spPr>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796</Words>
  <Application>Microsoft Office PowerPoint</Application>
  <PresentationFormat>Custom</PresentationFormat>
  <Paragraphs>55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Open Sans Light</vt:lpstr>
      <vt:lpstr>Lato Bold</vt:lpstr>
      <vt:lpstr>Calibri</vt:lpstr>
      <vt:lpstr>Arial</vt:lpstr>
      <vt:lpstr>Open Sans</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Sachinam (साचिनम्)</dc:title>
  <dc:creator>RMX1971</dc:creator>
  <cp:lastModifiedBy>Ankush Randhawa</cp:lastModifiedBy>
  <cp:revision>1</cp:revision>
  <dcterms:created xsi:type="dcterms:W3CDTF">2006-08-15T13:00:00Z</dcterms:created>
  <dcterms:modified xsi:type="dcterms:W3CDTF">2021-02-21T17:34:36Z</dcterms:modified>
</cp:coreProperties>
</file>