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consultants.com/rnaseq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oinformaticsconsultants.com/alignment.html" TargetMode="External"/><Relationship Id="rId4" Type="http://schemas.openxmlformats.org/officeDocument/2006/relationships/hyperlink" Target="https://www.bioinformaticsconsultants.com/q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4FAE14-D485-4852-BEF5-A7357C59D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44" b="106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F310FC-7ADB-7641-B2AA-C13636423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Freeform: Shape 49">
            <a:extLst>
              <a:ext uri="{FF2B5EF4-FFF2-40B4-BE49-F238E27FC236}">
                <a16:creationId xmlns:a16="http://schemas.microsoft.com/office/drawing/2014/main" id="{CE50105B-BA89-EB49-96A1-BDD73C639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4C6301-9370-734C-9463-2E339DB3106F}"/>
              </a:ext>
            </a:extLst>
          </p:cNvPr>
          <p:cNvSpPr txBox="1"/>
          <p:nvPr/>
        </p:nvSpPr>
        <p:spPr>
          <a:xfrm>
            <a:off x="-2636322" y="-7751322"/>
            <a:ext cx="6103916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endParaRPr lang="en-GB" sz="1200" b="0" i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1200" b="1" i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Graphics and visualization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Circos plots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Chromosome-wide plots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LocusZoom plots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Scatter plots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3DABAD-B124-284A-B40E-B6BB39E34767}"/>
              </a:ext>
            </a:extLst>
          </p:cNvPr>
          <p:cNvSpPr txBox="1"/>
          <p:nvPr/>
        </p:nvSpPr>
        <p:spPr>
          <a:xfrm>
            <a:off x="4166882" y="1997940"/>
            <a:ext cx="610391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Network analysis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Co-expression networks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Differential module usage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Various gene set enrichment strategies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Meta-correlations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Cytoscape</a:t>
            </a: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visualization models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Discovery of hub genes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BC8F2-6E86-E649-B83F-62F7D8FB97AC}"/>
              </a:ext>
            </a:extLst>
          </p:cNvPr>
          <p:cNvSpPr txBox="1"/>
          <p:nvPr/>
        </p:nvSpPr>
        <p:spPr>
          <a:xfrm>
            <a:off x="241958" y="105420"/>
            <a:ext cx="48061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Variant calling from whole genome data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Single nucleotide polymorphisms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Insertions and deletions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Copy number variations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Large rearrangements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41D493-A3F8-4D46-9E42-2E9F0E488946}"/>
              </a:ext>
            </a:extLst>
          </p:cNvPr>
          <p:cNvSpPr txBox="1"/>
          <p:nvPr/>
        </p:nvSpPr>
        <p:spPr>
          <a:xfrm>
            <a:off x="7792244" y="1997940"/>
            <a:ext cx="744582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Quantitative trait loci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Genotype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Association analysis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Meta-analysis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Adjustment of covariates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Adjustment of batch effects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Multivariate linear regression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CA4FD5-F71F-7141-9A2E-23EC689DBD0B}"/>
              </a:ext>
            </a:extLst>
          </p:cNvPr>
          <p:cNvSpPr txBox="1"/>
          <p:nvPr/>
        </p:nvSpPr>
        <p:spPr>
          <a:xfrm>
            <a:off x="-2636322" y="-6743298"/>
            <a:ext cx="74458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Microbiome, meta-genomics, and environmental genetics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16S rRNA analysis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Taxonomy determination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Meta-genome assembly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alpha/beta diversity, Shannon index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1DC9BF-6864-5141-B048-1DCCE0CB5842}"/>
              </a:ext>
            </a:extLst>
          </p:cNvPr>
          <p:cNvSpPr txBox="1"/>
          <p:nvPr/>
        </p:nvSpPr>
        <p:spPr>
          <a:xfrm>
            <a:off x="7163435" y="43438"/>
            <a:ext cx="7445828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Genome-wide association studies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Imputing genotypes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Association analysis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Genomic inflation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Mixed linear models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cis/trans interactions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757B9F-7332-664B-B993-984DE686CA02}"/>
              </a:ext>
            </a:extLst>
          </p:cNvPr>
          <p:cNvSpPr txBox="1"/>
          <p:nvPr/>
        </p:nvSpPr>
        <p:spPr>
          <a:xfrm>
            <a:off x="-2636322" y="-7922637"/>
            <a:ext cx="3734677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i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Phylogenetic analysis of microbial genetics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Multiple-sequence alignment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Neighbor-joining/maximum likelihood trees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Bootstrapping quality scores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Interpretation and visualization of large taxonomies</a:t>
            </a:r>
          </a:p>
          <a:p>
            <a:pPr>
              <a:spcAft>
                <a:spcPts val="600"/>
              </a:spcAft>
            </a:pPr>
            <a:endParaRPr lang="en-NO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C4E7C5-B997-A843-97A3-3F435FFA647A}"/>
              </a:ext>
            </a:extLst>
          </p:cNvPr>
          <p:cNvSpPr txBox="1"/>
          <p:nvPr/>
        </p:nvSpPr>
        <p:spPr>
          <a:xfrm>
            <a:off x="4166882" y="97247"/>
            <a:ext cx="7445828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Machine learning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Feature selection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Algorithm training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Model selection and evaluation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Receiver Operating Characteristics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Sensitivity/Specificity/F1 metrics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5B1BA5-BA10-7F41-9AFB-A12BA3798394}"/>
              </a:ext>
            </a:extLst>
          </p:cNvPr>
          <p:cNvSpPr txBox="1"/>
          <p:nvPr/>
        </p:nvSpPr>
        <p:spPr>
          <a:xfrm>
            <a:off x="3859282" y="4056285"/>
            <a:ext cx="582653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General statistics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Frequentist and Bayesian statistics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Power calculations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Non-parametric statistics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Multiple correction, false discovery rate adjustments, family-wise error rates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Dimensionality reduction approaches (e.g., PCA, t-SNE)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Empirical distributions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Correlations</a:t>
            </a:r>
          </a:p>
          <a:p>
            <a:pPr algn="l">
              <a:spcAft>
                <a:spcPts val="600"/>
              </a:spcAft>
            </a:pPr>
            <a:r>
              <a:rPr lang="en-GB" sz="1200" b="0" i="0" dirty="0">
                <a:solidFill>
                  <a:srgbClr val="777777"/>
                </a:solidFill>
                <a:effectLst/>
                <a:latin typeface="Helvetica Neue" panose="02000503000000020004" pitchFamily="2" charset="0"/>
              </a:rPr>
              <a:t>In addition, we also can help our with general statistical analysis (for example, power calculations for grant preparation), not necessarily restricted to biological data.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A681E8-F434-F64F-9A52-C32E6D4F7FAF}"/>
              </a:ext>
            </a:extLst>
          </p:cNvPr>
          <p:cNvSpPr txBox="1"/>
          <p:nvPr/>
        </p:nvSpPr>
        <p:spPr>
          <a:xfrm>
            <a:off x="7964503" y="3843134"/>
            <a:ext cx="35507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1" i="0" dirty="0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Epigenetics/</a:t>
            </a:r>
            <a:r>
              <a:rPr lang="en-GB" sz="1200" b="1" i="0" dirty="0" err="1">
                <a:solidFill>
                  <a:srgbClr val="1850AB"/>
                </a:solidFill>
                <a:effectLst/>
                <a:latin typeface="Helvetica Neue" panose="02000503000000020004" pitchFamily="2" charset="0"/>
              </a:rPr>
              <a:t>ChIP-Seq</a:t>
            </a:r>
            <a:endParaRPr lang="en-GB" sz="1200" b="1" i="0" dirty="0">
              <a:solidFill>
                <a:srgbClr val="1850AB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DNase-</a:t>
            </a:r>
            <a:r>
              <a:rPr lang="en-GB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seq</a:t>
            </a:r>
            <a:endParaRPr lang="en-GB" sz="12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FAIRE-</a:t>
            </a:r>
            <a:r>
              <a:rPr lang="en-GB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seq</a:t>
            </a:r>
            <a:endParaRPr lang="en-GB" sz="12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Peak calling, hidden-</a:t>
            </a:r>
            <a:r>
              <a:rPr lang="en-GB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markov</a:t>
            </a: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Mapping DNA binding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Novel </a:t>
            </a:r>
            <a:r>
              <a:rPr lang="en-GB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transcriptor</a:t>
            </a: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factor binding 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Motif discovery</a:t>
            </a:r>
            <a:endParaRPr lang="en-NO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32F7CD-054F-AA42-A09F-9006C8871893}"/>
              </a:ext>
            </a:extLst>
          </p:cNvPr>
          <p:cNvSpPr txBox="1"/>
          <p:nvPr/>
        </p:nvSpPr>
        <p:spPr>
          <a:xfrm>
            <a:off x="203502" y="2668477"/>
            <a:ext cx="3149221" cy="2142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12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What we can help you with</a:t>
            </a:r>
          </a:p>
          <a:p>
            <a:pPr algn="ctr"/>
            <a:r>
              <a:rPr lang="en-GB" sz="1200" b="0" i="1" dirty="0">
                <a:solidFill>
                  <a:srgbClr val="777777"/>
                </a:solidFill>
                <a:effectLst/>
                <a:latin typeface="Droid Serif"/>
              </a:rPr>
              <a:t>These are examples of bioinformatic analyses that we perform.</a:t>
            </a:r>
          </a:p>
          <a:p>
            <a:r>
              <a:rPr lang="en-GB" sz="1200" b="1" i="0" u="none" strike="noStrike" dirty="0">
                <a:solidFill>
                  <a:srgbClr val="1850AB"/>
                </a:solidFill>
                <a:effectLst/>
                <a:latin typeface="Helvetica Neue" panose="02000503000000020004" pitchFamily="2" charset="0"/>
                <a:hlinkClick r:id="rId3"/>
              </a:rPr>
              <a:t>RNA-seq</a:t>
            </a:r>
            <a:endParaRPr lang="en-GB" sz="1200" b="1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666188"/>
                </a:solidFill>
                <a:effectLst/>
                <a:latin typeface="Helvetica Neue" panose="02000503000000020004" pitchFamily="2" charset="0"/>
                <a:hlinkClick r:id="rId4"/>
              </a:rPr>
              <a:t>Quality control</a:t>
            </a:r>
            <a:endParaRPr lang="en-GB" sz="12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666188"/>
                </a:solidFill>
                <a:effectLst/>
                <a:latin typeface="Helvetica Neue" panose="02000503000000020004" pitchFamily="2" charset="0"/>
                <a:hlinkClick r:id="rId5"/>
              </a:rPr>
              <a:t>Sequence alignment</a:t>
            </a:r>
            <a:endParaRPr lang="en-GB" sz="12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Differential gene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GSEA/gene ontology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Allele-specific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Isoform-level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RNA editing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CAGE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Small RNA analysis (e.g., microRNAs)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200" b="1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9A34CD-DC1A-C746-83B0-71E06D09DCBF}"/>
              </a:ext>
            </a:extLst>
          </p:cNvPr>
          <p:cNvSpPr txBox="1"/>
          <p:nvPr/>
        </p:nvSpPr>
        <p:spPr>
          <a:xfrm>
            <a:off x="256825" y="4658412"/>
            <a:ext cx="3134354" cy="2199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i="0" dirty="0">
                <a:solidFill>
                  <a:schemeClr val="tx2"/>
                </a:solidFill>
                <a:effectLst/>
              </a:rPr>
              <a:t>De novo assembly of genomes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</a:rPr>
              <a:t>Annotation of genomes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</a:rPr>
              <a:t>Comparative genomics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</a:rPr>
              <a:t>BLAST-based gene analysis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</a:rPr>
              <a:t>Gene-family analysis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</a:rPr>
              <a:t>Repeat analysis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2"/>
                </a:solidFill>
                <a:effectLst/>
              </a:rPr>
              <a:t>Homology analysis</a:t>
            </a:r>
          </a:p>
        </p:txBody>
      </p:sp>
    </p:spTree>
    <p:extLst>
      <p:ext uri="{BB962C8B-B14F-4D97-AF65-F5344CB8AC3E}">
        <p14:creationId xmlns:p14="http://schemas.microsoft.com/office/powerpoint/2010/main" val="330760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6214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294</Words>
  <Application>Microsoft Macintosh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Droid Serif</vt:lpstr>
      <vt:lpstr>Goudy Old Style</vt:lpstr>
      <vt:lpstr>Helvetica Neue</vt:lpstr>
      <vt:lpstr>MarrakeshVTI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2022-01-20T18:13:35Z</dcterms:created>
  <dcterms:modified xsi:type="dcterms:W3CDTF">2022-01-20T20:12:03Z</dcterms:modified>
</cp:coreProperties>
</file>