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13" r:id="rId2"/>
    <p:sldId id="301" r:id="rId3"/>
    <p:sldId id="344" r:id="rId4"/>
    <p:sldId id="316" r:id="rId5"/>
    <p:sldId id="262" r:id="rId6"/>
    <p:sldId id="263" r:id="rId7"/>
    <p:sldId id="320" r:id="rId8"/>
    <p:sldId id="322" r:id="rId9"/>
    <p:sldId id="342" r:id="rId10"/>
    <p:sldId id="345" r:id="rId11"/>
    <p:sldId id="269" r:id="rId12"/>
    <p:sldId id="352" r:id="rId13"/>
    <p:sldId id="349" r:id="rId14"/>
    <p:sldId id="329" r:id="rId15"/>
    <p:sldId id="330" r:id="rId16"/>
    <p:sldId id="298" r:id="rId17"/>
    <p:sldId id="272" r:id="rId18"/>
    <p:sldId id="328" r:id="rId19"/>
    <p:sldId id="279" r:id="rId20"/>
    <p:sldId id="295" r:id="rId21"/>
    <p:sldId id="339" r:id="rId22"/>
    <p:sldId id="340" r:id="rId23"/>
    <p:sldId id="293" r:id="rId24"/>
    <p:sldId id="294" r:id="rId25"/>
    <p:sldId id="310" r:id="rId26"/>
    <p:sldId id="281" r:id="rId27"/>
    <p:sldId id="347" r:id="rId28"/>
    <p:sldId id="308" r:id="rId29"/>
    <p:sldId id="309" r:id="rId30"/>
    <p:sldId id="307" r:id="rId31"/>
    <p:sldId id="303" r:id="rId32"/>
    <p:sldId id="305" r:id="rId33"/>
    <p:sldId id="335" r:id="rId34"/>
    <p:sldId id="336" r:id="rId35"/>
    <p:sldId id="337" r:id="rId36"/>
    <p:sldId id="312" r:id="rId37"/>
    <p:sldId id="338" r:id="rId38"/>
    <p:sldId id="273" r:id="rId39"/>
    <p:sldId id="346" r:id="rId40"/>
    <p:sldId id="297" r:id="rId41"/>
    <p:sldId id="299" r:id="rId42"/>
    <p:sldId id="300" r:id="rId43"/>
    <p:sldId id="334" r:id="rId44"/>
    <p:sldId id="280" r:id="rId45"/>
    <p:sldId id="267" r:id="rId46"/>
    <p:sldId id="343" r:id="rId47"/>
    <p:sldId id="270" r:id="rId48"/>
    <p:sldId id="271" r:id="rId49"/>
    <p:sldId id="331" r:id="rId50"/>
    <p:sldId id="265" r:id="rId51"/>
    <p:sldId id="266" r:id="rId52"/>
    <p:sldId id="311" r:id="rId53"/>
    <p:sldId id="314" r:id="rId54"/>
    <p:sldId id="291" r:id="rId55"/>
    <p:sldId id="351" r:id="rId56"/>
    <p:sldId id="35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411"/>
    <a:srgbClr val="FF4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636"/>
  </p:normalViewPr>
  <p:slideViewPr>
    <p:cSldViewPr snapToGrid="0" snapToObjects="1">
      <p:cViewPr>
        <p:scale>
          <a:sx n="87" d="100"/>
          <a:sy n="87" d="100"/>
        </p:scale>
        <p:origin x="520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8FFAC-C63E-F149-8C50-C9FD01A4E444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E0DB9-50BB-3F4F-9B6D-E45D10FE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6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 with</a:t>
            </a:r>
            <a:r>
              <a:rPr lang="en-US" baseline="0" dirty="0" smtClean="0"/>
              <a:t> three Child Nodes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Maintain an EventBuffer for each Child Node. So three Child Nodes, three event buffers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3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2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8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3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3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2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3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3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E0DB9-50BB-3F4F-9B6D-E45D10FE1F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1C85-D927-544E-9A65-3E8471194125}" type="datetime1">
              <a:rPr lang="de-DE" smtClean="0"/>
              <a:t>01.09.20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CB38-58E2-EB4C-9F97-8B0CFCE07D63}" type="datetime1">
              <a:rPr lang="de-DE" smtClean="0"/>
              <a:t>01.09.20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013-65E5-A04E-B727-054E047E65DE}" type="datetime1">
              <a:rPr lang="de-DE" smtClean="0"/>
              <a:t>01.09.20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8F52-42D3-1846-A884-2D7612A11452}" type="datetime1">
              <a:rPr lang="de-DE" smtClean="0"/>
              <a:t>01.09.20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681A-7DDC-0F4C-8D28-8C4B6C18A3DA}" type="datetime1">
              <a:rPr lang="de-DE" smtClean="0"/>
              <a:t>01.09.20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BA11-89A1-B84C-A550-B441F87E68F9}" type="datetime1">
              <a:rPr lang="de-DE" smtClean="0"/>
              <a:t>01.09.20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D5D9-9197-314D-9478-6448D4A056F9}" type="datetime1">
              <a:rPr lang="de-DE" smtClean="0"/>
              <a:t>01.09.20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9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DC8-A42D-544F-B9F0-FA5360702E3B}" type="datetime1">
              <a:rPr lang="de-DE" smtClean="0"/>
              <a:t>01.09.20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0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162E-79A4-D643-9C13-12783F751E0F}" type="datetime1">
              <a:rPr lang="de-DE" smtClean="0"/>
              <a:t>01.09.20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BA92-5ADC-5B4D-9312-C39FF3373ADF}" type="datetime1">
              <a:rPr lang="de-DE" smtClean="0"/>
              <a:t>01.09.20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2808-AD09-334C-9659-DD34EF31D031}" type="datetime1">
              <a:rPr lang="de-DE" smtClean="0"/>
              <a:t>01.09.20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50AC-FC02-E445-9372-3FCCD6442DED}" type="datetime1">
              <a:rPr lang="de-DE" smtClean="0"/>
              <a:t>01.09.20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3A3F-ACE8-A740-BD92-E298C91D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6.png"/><Relationship Id="rId15" Type="http://schemas.openxmlformats.org/officeDocument/2006/relationships/image" Target="../media/image23.png"/><Relationship Id="rId16" Type="http://schemas.openxmlformats.org/officeDocument/2006/relationships/image" Target="../media/image27.png"/><Relationship Id="rId17" Type="http://schemas.openxmlformats.org/officeDocument/2006/relationships/image" Target="../media/image25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38.jp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38.jp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38.jp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1.png"/><Relationship Id="rId3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66.png"/><Relationship Id="rId8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0.png"/><Relationship Id="rId12" Type="http://schemas.openxmlformats.org/officeDocument/2006/relationships/image" Target="../media/image210.png"/><Relationship Id="rId13" Type="http://schemas.openxmlformats.org/officeDocument/2006/relationships/image" Target="../media/image220.png"/><Relationship Id="rId14" Type="http://schemas.openxmlformats.org/officeDocument/2006/relationships/image" Target="../media/image231.png"/><Relationship Id="rId15" Type="http://schemas.openxmlformats.org/officeDocument/2006/relationships/image" Target="../media/image241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0.png"/><Relationship Id="rId7" Type="http://schemas.openxmlformats.org/officeDocument/2006/relationships/image" Target="../media/image160.png"/><Relationship Id="rId8" Type="http://schemas.openxmlformats.org/officeDocument/2006/relationships/image" Target="../media/image171.png"/><Relationship Id="rId9" Type="http://schemas.openxmlformats.org/officeDocument/2006/relationships/image" Target="../media/image180.png"/><Relationship Id="rId10" Type="http://schemas.openxmlformats.org/officeDocument/2006/relationships/image" Target="../media/image190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0.png"/><Relationship Id="rId12" Type="http://schemas.openxmlformats.org/officeDocument/2006/relationships/image" Target="../media/image330.png"/><Relationship Id="rId13" Type="http://schemas.openxmlformats.org/officeDocument/2006/relationships/image" Target="../media/image350.png"/><Relationship Id="rId14" Type="http://schemas.openxmlformats.org/officeDocument/2006/relationships/image" Target="../media/image360.png"/><Relationship Id="rId15" Type="http://schemas.openxmlformats.org/officeDocument/2006/relationships/image" Target="../media/image370.png"/><Relationship Id="rId16" Type="http://schemas.openxmlformats.org/officeDocument/2006/relationships/image" Target="../media/image38.png"/><Relationship Id="rId17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5" Type="http://schemas.openxmlformats.org/officeDocument/2006/relationships/image" Target="../media/image260.png"/><Relationship Id="rId6" Type="http://schemas.openxmlformats.org/officeDocument/2006/relationships/image" Target="../media/image270.png"/><Relationship Id="rId7" Type="http://schemas.openxmlformats.org/officeDocument/2006/relationships/image" Target="../media/image280.png"/><Relationship Id="rId8" Type="http://schemas.openxmlformats.org/officeDocument/2006/relationships/image" Target="../media/image290.png"/><Relationship Id="rId9" Type="http://schemas.openxmlformats.org/officeDocument/2006/relationships/image" Target="../media/image300.png"/><Relationship Id="rId10" Type="http://schemas.openxmlformats.org/officeDocument/2006/relationships/image" Target="../media/image310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0.png"/><Relationship Id="rId20" Type="http://schemas.openxmlformats.org/officeDocument/2006/relationships/image" Target="../media/image540.png"/><Relationship Id="rId21" Type="http://schemas.openxmlformats.org/officeDocument/2006/relationships/image" Target="../media/image550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470.png"/><Relationship Id="rId13" Type="http://schemas.openxmlformats.org/officeDocument/2006/relationships/image" Target="../media/image390.png"/><Relationship Id="rId14" Type="http://schemas.openxmlformats.org/officeDocument/2006/relationships/image" Target="../media/image480.png"/><Relationship Id="rId15" Type="http://schemas.openxmlformats.org/officeDocument/2006/relationships/image" Target="../media/image490.png"/><Relationship Id="rId16" Type="http://schemas.openxmlformats.org/officeDocument/2006/relationships/image" Target="../media/image500.png"/><Relationship Id="rId17" Type="http://schemas.openxmlformats.org/officeDocument/2006/relationships/image" Target="../media/image510.png"/><Relationship Id="rId18" Type="http://schemas.openxmlformats.org/officeDocument/2006/relationships/image" Target="../media/image520.png"/><Relationship Id="rId19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0.png"/><Relationship Id="rId4" Type="http://schemas.openxmlformats.org/officeDocument/2006/relationships/image" Target="../media/image410.png"/><Relationship Id="rId5" Type="http://schemas.openxmlformats.org/officeDocument/2006/relationships/image" Target="../media/image420.png"/><Relationship Id="rId6" Type="http://schemas.openxmlformats.org/officeDocument/2006/relationships/image" Target="../media/image430.png"/><Relationship Id="rId7" Type="http://schemas.openxmlformats.org/officeDocument/2006/relationships/image" Target="../media/image440.png"/><Relationship Id="rId8" Type="http://schemas.openxmlformats.org/officeDocument/2006/relationships/image" Target="../media/image170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0.png"/><Relationship Id="rId20" Type="http://schemas.openxmlformats.org/officeDocument/2006/relationships/image" Target="../media/image630.png"/><Relationship Id="rId21" Type="http://schemas.openxmlformats.org/officeDocument/2006/relationships/image" Target="../media/image540.png"/><Relationship Id="rId22" Type="http://schemas.openxmlformats.org/officeDocument/2006/relationships/image" Target="../media/image550.png"/><Relationship Id="rId23" Type="http://schemas.openxmlformats.org/officeDocument/2006/relationships/image" Target="../media/image640.png"/><Relationship Id="rId24" Type="http://schemas.openxmlformats.org/officeDocument/2006/relationships/image" Target="../media/image65.png"/><Relationship Id="rId10" Type="http://schemas.openxmlformats.org/officeDocument/2006/relationships/image" Target="../media/image580.png"/><Relationship Id="rId11" Type="http://schemas.openxmlformats.org/officeDocument/2006/relationships/image" Target="../media/image470.png"/><Relationship Id="rId12" Type="http://schemas.openxmlformats.org/officeDocument/2006/relationships/image" Target="../media/image390.png"/><Relationship Id="rId13" Type="http://schemas.openxmlformats.org/officeDocument/2006/relationships/image" Target="../media/image590.png"/><Relationship Id="rId14" Type="http://schemas.openxmlformats.org/officeDocument/2006/relationships/image" Target="../media/image500.png"/><Relationship Id="rId15" Type="http://schemas.openxmlformats.org/officeDocument/2006/relationships/image" Target="../media/image600.png"/><Relationship Id="rId16" Type="http://schemas.openxmlformats.org/officeDocument/2006/relationships/image" Target="../media/image490.png"/><Relationship Id="rId17" Type="http://schemas.openxmlformats.org/officeDocument/2006/relationships/image" Target="../media/image610.png"/><Relationship Id="rId18" Type="http://schemas.openxmlformats.org/officeDocument/2006/relationships/image" Target="../media/image620.png"/><Relationship Id="rId19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Relationship Id="rId3" Type="http://schemas.openxmlformats.org/officeDocument/2006/relationships/image" Target="../media/image560.png"/><Relationship Id="rId4" Type="http://schemas.openxmlformats.org/officeDocument/2006/relationships/image" Target="../media/image420.png"/><Relationship Id="rId5" Type="http://schemas.openxmlformats.org/officeDocument/2006/relationships/image" Target="../media/image430.png"/><Relationship Id="rId6" Type="http://schemas.openxmlformats.org/officeDocument/2006/relationships/image" Target="../media/image440.png"/><Relationship Id="rId7" Type="http://schemas.openxmlformats.org/officeDocument/2006/relationships/image" Target="../media/image170.png"/><Relationship Id="rId8" Type="http://schemas.openxmlformats.org/officeDocument/2006/relationships/image" Target="../media/image4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5729" cy="1643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38" y="0"/>
            <a:ext cx="2004962" cy="1643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2633" y="2227006"/>
            <a:ext cx="49997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     Fault Tolerant Distributed Window Aggregations for IoT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6126" y="4881715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" charset="0"/>
                <a:ea typeface="Montserrat" charset="0"/>
                <a:cs typeface="Montserrat" charset="0"/>
              </a:rPr>
              <a:t>Ankush Sharma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22325" y="6167339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Advisor : </a:t>
            </a:r>
            <a:r>
              <a:rPr lang="en-US" dirty="0"/>
              <a:t>Philipp Grulich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0202" y="5363121"/>
            <a:ext cx="230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Thesis Defense</a:t>
            </a:r>
          </a:p>
          <a:p>
            <a:r>
              <a:rPr lang="en-US" dirty="0" smtClean="0"/>
              <a:t>       03/11/2020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3447" y="155091"/>
            <a:ext cx="7212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Conflict-Free Replicated Data Types (CRDT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) - Spectrum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09368" y="2389238"/>
            <a:ext cx="896701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vel 7"/>
          <p:cNvSpPr/>
          <p:nvPr/>
        </p:nvSpPr>
        <p:spPr>
          <a:xfrm>
            <a:off x="1549309" y="2389238"/>
            <a:ext cx="957917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vel 19"/>
          <p:cNvSpPr/>
          <p:nvPr/>
        </p:nvSpPr>
        <p:spPr>
          <a:xfrm>
            <a:off x="8983224" y="2389238"/>
            <a:ext cx="957917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vel 20"/>
          <p:cNvSpPr/>
          <p:nvPr/>
        </p:nvSpPr>
        <p:spPr>
          <a:xfrm>
            <a:off x="5266266" y="2389238"/>
            <a:ext cx="957917" cy="914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28267" y="3303638"/>
            <a:ext cx="0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1322" y="4424516"/>
            <a:ext cx="279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State-Based CRDTs</a:t>
            </a:r>
            <a:r>
              <a:rPr lang="en-US" dirty="0" smtClean="0"/>
              <a:t> </a:t>
            </a:r>
            <a:r>
              <a:rPr lang="en-US" dirty="0" smtClean="0"/>
              <a:t>✔</a:t>
            </a:r>
          </a:p>
          <a:p>
            <a:endParaRPr lang="en-US" dirty="0" smtClean="0"/>
          </a:p>
          <a:p>
            <a:r>
              <a:rPr lang="en-US" dirty="0" smtClean="0"/>
              <a:t>Propagation of whole states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2466" y="4424516"/>
            <a:ext cx="2696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Delta-Based CRDTs ✔</a:t>
            </a:r>
          </a:p>
          <a:p>
            <a:endParaRPr lang="en-US" dirty="0"/>
          </a:p>
          <a:p>
            <a:r>
              <a:rPr lang="en-US" dirty="0"/>
              <a:t>Propagation of d</a:t>
            </a:r>
            <a:r>
              <a:rPr lang="en-US" dirty="0" smtClean="0"/>
              <a:t>elta states</a:t>
            </a:r>
            <a:endParaRPr lang="en-US" dirty="0"/>
          </a:p>
          <a:p>
            <a:r>
              <a:rPr lang="en-US" dirty="0" smtClean="0"/>
              <a:t>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72475" y="3303638"/>
            <a:ext cx="0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17693" y="4424516"/>
            <a:ext cx="3034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Operation-Based CRDTs ⨯</a:t>
            </a:r>
          </a:p>
          <a:p>
            <a:endParaRPr lang="en-US" dirty="0"/>
          </a:p>
          <a:p>
            <a:r>
              <a:rPr lang="en-US" dirty="0"/>
              <a:t>Propagation </a:t>
            </a:r>
            <a:r>
              <a:rPr lang="en-US" dirty="0" smtClean="0"/>
              <a:t>of each operation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7702" y="3333135"/>
            <a:ext cx="0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50460" y="1497311"/>
            <a:ext cx="9704005" cy="165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71045" y="1303571"/>
                <a:ext cx="955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45" y="1303571"/>
                <a:ext cx="9557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050459" y="3925384"/>
            <a:ext cx="9704006" cy="2637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063894" y="859891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94" y="859891"/>
                <a:ext cx="1917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219487" y="3740718"/>
                <a:ext cx="955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87" y="3740718"/>
                <a:ext cx="9557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3286556" y="1329212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38718" y="1786412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59786" y="1786412"/>
                <a:ext cx="100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=[1,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86" y="1786412"/>
                <a:ext cx="10082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07" t="-2222" r="-72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74580" y="1377611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53512" y="1794487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74580" y="1794487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80" y="1794487"/>
                <a:ext cx="100828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07" t="-2174" r="-72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/>
          <p:cNvCxnSpPr>
            <a:endCxn id="12" idx="7"/>
          </p:cNvCxnSpPr>
          <p:nvPr/>
        </p:nvCxnSpPr>
        <p:spPr>
          <a:xfrm rot="16200000" flipH="1">
            <a:off x="3207615" y="1059745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740871" y="849579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71" y="849579"/>
                <a:ext cx="19178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/>
          <p:nvPr/>
        </p:nvCxnSpPr>
        <p:spPr>
          <a:xfrm rot="16200000" flipH="1">
            <a:off x="5884592" y="1049433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963515" y="1333171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15" y="1333171"/>
                <a:ext cx="23852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821" r="-1025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84163" y="374071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63" y="3740718"/>
                <a:ext cx="24384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2500" r="-10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3447" y="155091"/>
            <a:ext cx="680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GCounter State-Based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CRDT(Distributed Counting)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50459" y="6024571"/>
            <a:ext cx="9704006" cy="517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1160031" y="5789994"/>
                <a:ext cx="955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31" y="5789994"/>
                <a:ext cx="9557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81466" y="5810846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66" y="5810846"/>
                <a:ext cx="24384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urved Connector 48"/>
          <p:cNvCxnSpPr/>
          <p:nvPr/>
        </p:nvCxnSpPr>
        <p:spPr>
          <a:xfrm rot="10800000">
            <a:off x="861054" y="1070117"/>
            <a:ext cx="546908" cy="2886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780" y="82211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r1.idx</a:t>
            </a:r>
            <a:endParaRPr lang="en-US" sz="1200" dirty="0"/>
          </a:p>
        </p:txBody>
      </p:sp>
      <p:cxnSp>
        <p:nvCxnSpPr>
          <p:cNvPr id="53" name="Curved Connector 52"/>
          <p:cNvCxnSpPr>
            <a:endCxn id="54" idx="2"/>
          </p:cNvCxnSpPr>
          <p:nvPr/>
        </p:nvCxnSpPr>
        <p:spPr>
          <a:xfrm flipV="1">
            <a:off x="1921247" y="1090644"/>
            <a:ext cx="352316" cy="2836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04899" y="81364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r3.idx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7" idx="0"/>
          </p:cNvCxnSpPr>
          <p:nvPr/>
        </p:nvCxnSpPr>
        <p:spPr>
          <a:xfrm flipV="1">
            <a:off x="1648901" y="971163"/>
            <a:ext cx="0" cy="33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05636" y="75932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r2.idx</a:t>
            </a:r>
            <a:endParaRPr lang="en-US" sz="1200" dirty="0"/>
          </a:p>
        </p:txBody>
      </p:sp>
      <p:cxnSp>
        <p:nvCxnSpPr>
          <p:cNvPr id="69" name="Curved Connector 68"/>
          <p:cNvCxnSpPr/>
          <p:nvPr/>
        </p:nvCxnSpPr>
        <p:spPr>
          <a:xfrm rot="10800000">
            <a:off x="879391" y="3493928"/>
            <a:ext cx="546908" cy="2886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5117" y="3245923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r1.idx</a:t>
            </a:r>
            <a:endParaRPr lang="en-US" sz="1200" dirty="0"/>
          </a:p>
        </p:txBody>
      </p:sp>
      <p:cxnSp>
        <p:nvCxnSpPr>
          <p:cNvPr id="71" name="Curved Connector 70"/>
          <p:cNvCxnSpPr/>
          <p:nvPr/>
        </p:nvCxnSpPr>
        <p:spPr>
          <a:xfrm flipV="1">
            <a:off x="1939584" y="3514455"/>
            <a:ext cx="352316" cy="2836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23236" y="3237456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r3.idx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4" idx="0"/>
          </p:cNvCxnSpPr>
          <p:nvPr/>
        </p:nvCxnSpPr>
        <p:spPr>
          <a:xfrm flipV="1">
            <a:off x="1667238" y="3394974"/>
            <a:ext cx="0" cy="33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23973" y="3183133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r2.idx</a:t>
            </a:r>
            <a:endParaRPr lang="en-US" sz="1200" dirty="0"/>
          </a:p>
        </p:txBody>
      </p:sp>
      <p:cxnSp>
        <p:nvCxnSpPr>
          <p:cNvPr id="75" name="Curved Connector 74"/>
          <p:cNvCxnSpPr/>
          <p:nvPr/>
        </p:nvCxnSpPr>
        <p:spPr>
          <a:xfrm rot="10800000">
            <a:off x="861054" y="5548407"/>
            <a:ext cx="546908" cy="2886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780" y="530040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r1.idx</a:t>
            </a:r>
            <a:endParaRPr lang="en-US" sz="1200" dirty="0"/>
          </a:p>
        </p:txBody>
      </p:sp>
      <p:cxnSp>
        <p:nvCxnSpPr>
          <p:cNvPr id="77" name="Curved Connector 76"/>
          <p:cNvCxnSpPr/>
          <p:nvPr/>
        </p:nvCxnSpPr>
        <p:spPr>
          <a:xfrm flipV="1">
            <a:off x="1921247" y="5568934"/>
            <a:ext cx="352316" cy="2836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04899" y="529193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r3.idx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1648901" y="5449453"/>
            <a:ext cx="0" cy="33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05636" y="523761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r2.idx</a:t>
            </a:r>
            <a:endParaRPr lang="en-US" sz="1200" dirty="0"/>
          </a:p>
        </p:txBody>
      </p:sp>
      <p:sp>
        <p:nvSpPr>
          <p:cNvPr id="86" name="Oval 85"/>
          <p:cNvSpPr/>
          <p:nvPr/>
        </p:nvSpPr>
        <p:spPr>
          <a:xfrm>
            <a:off x="4736225" y="3746695"/>
            <a:ext cx="269974" cy="2725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15157" y="4163571"/>
            <a:ext cx="269974" cy="2725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4736225" y="4163571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=[0, 1,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25" y="4163571"/>
                <a:ext cx="100828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424" t="-2222" r="-78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4402516" y="3218663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516" y="3218663"/>
                <a:ext cx="19178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urved Connector 89"/>
          <p:cNvCxnSpPr/>
          <p:nvPr/>
        </p:nvCxnSpPr>
        <p:spPr>
          <a:xfrm rot="16200000" flipH="1">
            <a:off x="4546237" y="3418517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324325" y="5930726"/>
            <a:ext cx="269974" cy="27253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03257" y="6347602"/>
            <a:ext cx="269974" cy="27253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4324325" y="6347602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=[0, 0, 1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25" y="6347602"/>
                <a:ext cx="100828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07" t="-2174" r="-72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3990616" y="5402694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16" y="5402694"/>
                <a:ext cx="19178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urved Connector 94"/>
          <p:cNvCxnSpPr/>
          <p:nvPr/>
        </p:nvCxnSpPr>
        <p:spPr>
          <a:xfrm rot="16200000" flipH="1">
            <a:off x="4134337" y="5602548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064727" y="1513044"/>
            <a:ext cx="871418" cy="234585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956287" y="3832744"/>
            <a:ext cx="211257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7956287" y="3474935"/>
                <a:ext cx="1863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(.    </m:t>
                    </m:r>
                  </m:oMath>
                </a14:m>
                <a:r>
                  <a:rPr lang="en-US" dirty="0" smtClean="0"/>
                  <a:t>, {</a:t>
                </a:r>
                <a:r>
                  <a:rPr lang="en-US" dirty="0" smtClean="0"/>
                  <a:t>. </a:t>
                </a:r>
                <a:r>
                  <a:rPr lang="en-US" dirty="0" smtClean="0"/>
                  <a:t>    } )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87" y="3474935"/>
                <a:ext cx="1863267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654" t="-55660" r="-1961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/>
          <p:cNvSpPr/>
          <p:nvPr/>
        </p:nvSpPr>
        <p:spPr>
          <a:xfrm>
            <a:off x="8811651" y="3540624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430402" y="2016475"/>
            <a:ext cx="108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 =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9208615" y="3537141"/>
            <a:ext cx="269974" cy="2725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871758" y="4149828"/>
            <a:ext cx="211257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8167544" y="4139229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1,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544" y="4139229"/>
                <a:ext cx="100828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424" t="-2222" r="-78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>
            <a:endCxn id="109" idx="1"/>
          </p:cNvCxnSpPr>
          <p:nvPr/>
        </p:nvCxnSpPr>
        <p:spPr>
          <a:xfrm>
            <a:off x="9050335" y="3925384"/>
            <a:ext cx="586535" cy="204978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9636870" y="5651998"/>
                <a:ext cx="20187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     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smtClean="0"/>
                  <a:t> </a:t>
                </a:r>
                <a:r>
                  <a:rPr lang="en-US" dirty="0" smtClean="0"/>
                  <a:t>  {       })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870" y="5651998"/>
                <a:ext cx="2018758" cy="646331"/>
              </a:xfrm>
              <a:prstGeom prst="rect">
                <a:avLst/>
              </a:prstGeom>
              <a:blipFill rotWithShape="0">
                <a:blip r:embed="rId16"/>
                <a:stretch>
                  <a:fillRect l="-604" t="-55660" r="-1813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9562739" y="5915541"/>
            <a:ext cx="269974" cy="27253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9315802" y="6293900"/>
            <a:ext cx="269974" cy="27253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9636870" y="6293900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1, 1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870" y="6293900"/>
                <a:ext cx="100828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424" t="-2174" r="-78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9262438" y="4407271"/>
            <a:ext cx="108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 =</a:t>
            </a:r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0244851" y="4455670"/>
            <a:ext cx="269974" cy="2725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1135799" y="5726660"/>
            <a:ext cx="269974" cy="27253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463891" y="5726660"/>
            <a:ext cx="269974" cy="2725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506063" y="2073629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/>
      <p:bldP spid="15" grpId="0" animBg="1"/>
      <p:bldP spid="17" grpId="0" animBg="1"/>
      <p:bldP spid="18" grpId="0"/>
      <p:bldP spid="30" grpId="0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4" grpId="0"/>
      <p:bldP spid="97" grpId="0" animBg="1"/>
      <p:bldP spid="98" grpId="0"/>
      <p:bldP spid="100" grpId="0" animBg="1"/>
      <p:bldP spid="101" grpId="0"/>
      <p:bldP spid="102" grpId="0" animBg="1"/>
      <p:bldP spid="103" grpId="0" animBg="1"/>
      <p:bldP spid="106" grpId="0"/>
      <p:bldP spid="109" grpId="0"/>
      <p:bldP spid="112" grpId="0" animBg="1"/>
      <p:bldP spid="115" grpId="0" animBg="1"/>
      <p:bldP spid="116" grpId="0"/>
      <p:bldP spid="118" grpId="0"/>
      <p:bldP spid="119" grpId="0" animBg="1"/>
      <p:bldP spid="120" grpId="0" animBg="1"/>
      <p:bldP spid="124" grpId="0" animBg="1"/>
      <p:bldP spid="1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50460" y="1497311"/>
            <a:ext cx="9704005" cy="1656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71045" y="1303571"/>
                <a:ext cx="955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45" y="1303571"/>
                <a:ext cx="9557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050459" y="3925384"/>
            <a:ext cx="9704006" cy="2637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063894" y="859891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94" y="859891"/>
                <a:ext cx="1917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219487" y="3740718"/>
                <a:ext cx="955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87" y="3740718"/>
                <a:ext cx="9557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3286556" y="1329212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38718" y="1786412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59786" y="1786412"/>
                <a:ext cx="100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=[1,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86" y="1786412"/>
                <a:ext cx="10082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07" t="-2222" r="-72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74580" y="1377611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53512" y="1794487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74580" y="1794487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80" y="1794487"/>
                <a:ext cx="100828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07" t="-2174" r="-72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/>
          <p:cNvCxnSpPr>
            <a:endCxn id="12" idx="7"/>
          </p:cNvCxnSpPr>
          <p:nvPr/>
        </p:nvCxnSpPr>
        <p:spPr>
          <a:xfrm rot="16200000" flipH="1">
            <a:off x="3207615" y="1059745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740871" y="849579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71" y="849579"/>
                <a:ext cx="19178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/>
          <p:nvPr/>
        </p:nvCxnSpPr>
        <p:spPr>
          <a:xfrm rot="16200000" flipH="1">
            <a:off x="5884592" y="1049433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963515" y="1333171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15" y="1333171"/>
                <a:ext cx="23852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821" r="-1025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84163" y="374071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63" y="3740718"/>
                <a:ext cx="24384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2500" r="-10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3447" y="155091"/>
            <a:ext cx="682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GCounter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Delta-Based CRDT(Distributed Counting)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50459" y="6024571"/>
            <a:ext cx="9704006" cy="517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1160031" y="5789994"/>
                <a:ext cx="955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[0, 0,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31" y="5789994"/>
                <a:ext cx="9557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81466" y="5810846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66" y="5810846"/>
                <a:ext cx="24384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urved Connector 48"/>
          <p:cNvCxnSpPr/>
          <p:nvPr/>
        </p:nvCxnSpPr>
        <p:spPr>
          <a:xfrm rot="10800000">
            <a:off x="861054" y="1070117"/>
            <a:ext cx="546908" cy="2886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780" y="82211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r1.idx</a:t>
            </a:r>
            <a:endParaRPr lang="en-US" sz="1200" dirty="0"/>
          </a:p>
        </p:txBody>
      </p:sp>
      <p:cxnSp>
        <p:nvCxnSpPr>
          <p:cNvPr id="53" name="Curved Connector 52"/>
          <p:cNvCxnSpPr>
            <a:endCxn id="54" idx="2"/>
          </p:cNvCxnSpPr>
          <p:nvPr/>
        </p:nvCxnSpPr>
        <p:spPr>
          <a:xfrm flipV="1">
            <a:off x="1921247" y="1090644"/>
            <a:ext cx="352316" cy="2836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04899" y="81364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r3.idx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7" idx="0"/>
          </p:cNvCxnSpPr>
          <p:nvPr/>
        </p:nvCxnSpPr>
        <p:spPr>
          <a:xfrm flipV="1">
            <a:off x="1648901" y="971163"/>
            <a:ext cx="0" cy="33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05636" y="75932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r2.idx</a:t>
            </a:r>
            <a:endParaRPr lang="en-US" sz="1200" dirty="0"/>
          </a:p>
        </p:txBody>
      </p:sp>
      <p:cxnSp>
        <p:nvCxnSpPr>
          <p:cNvPr id="69" name="Curved Connector 68"/>
          <p:cNvCxnSpPr/>
          <p:nvPr/>
        </p:nvCxnSpPr>
        <p:spPr>
          <a:xfrm rot="10800000">
            <a:off x="879391" y="3493928"/>
            <a:ext cx="546908" cy="2886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5117" y="3245923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r1.idx</a:t>
            </a:r>
            <a:endParaRPr lang="en-US" sz="1200" dirty="0"/>
          </a:p>
        </p:txBody>
      </p:sp>
      <p:cxnSp>
        <p:nvCxnSpPr>
          <p:cNvPr id="71" name="Curved Connector 70"/>
          <p:cNvCxnSpPr/>
          <p:nvPr/>
        </p:nvCxnSpPr>
        <p:spPr>
          <a:xfrm flipV="1">
            <a:off x="1939584" y="3514455"/>
            <a:ext cx="352316" cy="2836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23236" y="3237456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r3.idx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4" idx="0"/>
          </p:cNvCxnSpPr>
          <p:nvPr/>
        </p:nvCxnSpPr>
        <p:spPr>
          <a:xfrm flipV="1">
            <a:off x="1667238" y="3394974"/>
            <a:ext cx="0" cy="33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23973" y="3183133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r2.idx</a:t>
            </a:r>
            <a:endParaRPr lang="en-US" sz="1200" dirty="0"/>
          </a:p>
        </p:txBody>
      </p:sp>
      <p:cxnSp>
        <p:nvCxnSpPr>
          <p:cNvPr id="75" name="Curved Connector 74"/>
          <p:cNvCxnSpPr/>
          <p:nvPr/>
        </p:nvCxnSpPr>
        <p:spPr>
          <a:xfrm rot="10800000">
            <a:off x="861054" y="5548407"/>
            <a:ext cx="546908" cy="2886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780" y="530040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r1.idx</a:t>
            </a:r>
            <a:endParaRPr lang="en-US" sz="1200" dirty="0"/>
          </a:p>
        </p:txBody>
      </p:sp>
      <p:cxnSp>
        <p:nvCxnSpPr>
          <p:cNvPr id="77" name="Curved Connector 76"/>
          <p:cNvCxnSpPr/>
          <p:nvPr/>
        </p:nvCxnSpPr>
        <p:spPr>
          <a:xfrm flipV="1">
            <a:off x="1921247" y="5568934"/>
            <a:ext cx="352316" cy="2836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04899" y="529193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r3.idx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1648901" y="5449453"/>
            <a:ext cx="0" cy="33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05636" y="5237612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r2.idx</a:t>
            </a:r>
            <a:endParaRPr lang="en-US" sz="1200" dirty="0"/>
          </a:p>
        </p:txBody>
      </p:sp>
      <p:sp>
        <p:nvSpPr>
          <p:cNvPr id="86" name="Oval 85"/>
          <p:cNvSpPr/>
          <p:nvPr/>
        </p:nvSpPr>
        <p:spPr>
          <a:xfrm>
            <a:off x="4736225" y="3746695"/>
            <a:ext cx="269974" cy="2725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15157" y="4163571"/>
            <a:ext cx="269974" cy="2725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4736225" y="4163571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=[0, 1,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25" y="4163571"/>
                <a:ext cx="100828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424" t="-2222" r="-78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4402516" y="3218663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516" y="3218663"/>
                <a:ext cx="19178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urved Connector 89"/>
          <p:cNvCxnSpPr/>
          <p:nvPr/>
        </p:nvCxnSpPr>
        <p:spPr>
          <a:xfrm rot="16200000" flipH="1">
            <a:off x="4546237" y="3418517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324325" y="5930726"/>
            <a:ext cx="269974" cy="27253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03257" y="6347602"/>
            <a:ext cx="269974" cy="27253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4324325" y="6347602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=[0, 0, 1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25" y="6347602"/>
                <a:ext cx="100828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07" t="-2174" r="-72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3990616" y="5402694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16" y="5402694"/>
                <a:ext cx="19178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urved Connector 94"/>
          <p:cNvCxnSpPr/>
          <p:nvPr/>
        </p:nvCxnSpPr>
        <p:spPr>
          <a:xfrm rot="16200000" flipH="1">
            <a:off x="4134337" y="5602548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064727" y="1513044"/>
            <a:ext cx="871418" cy="234585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956287" y="3832744"/>
            <a:ext cx="211257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7956287" y="3474935"/>
                <a:ext cx="1741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{      })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87" y="3474935"/>
                <a:ext cx="1741439" cy="646331"/>
              </a:xfrm>
              <a:prstGeom prst="rect">
                <a:avLst/>
              </a:prstGeom>
              <a:blipFill rotWithShape="0">
                <a:blip r:embed="rId14"/>
                <a:stretch>
                  <a:fillRect l="-699" t="-4717" r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7430402" y="2016475"/>
            <a:ext cx="108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 =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9150909" y="3551617"/>
            <a:ext cx="269974" cy="2725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871758" y="4149828"/>
            <a:ext cx="211257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8167544" y="4139229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1, 0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544" y="4139229"/>
                <a:ext cx="100828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424" t="-2222" r="-78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>
            <a:endCxn id="109" idx="1"/>
          </p:cNvCxnSpPr>
          <p:nvPr/>
        </p:nvCxnSpPr>
        <p:spPr>
          <a:xfrm>
            <a:off x="9050335" y="3925384"/>
            <a:ext cx="586535" cy="204978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9636870" y="5651998"/>
                <a:ext cx="1741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{      })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870" y="5651998"/>
                <a:ext cx="1741439" cy="646331"/>
              </a:xfrm>
              <a:prstGeom prst="rect">
                <a:avLst/>
              </a:prstGeom>
              <a:blipFill rotWithShape="0">
                <a:blip r:embed="rId16"/>
                <a:stretch>
                  <a:fillRect l="-699" t="-471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9562739" y="5915541"/>
            <a:ext cx="269974" cy="27253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9315802" y="6293900"/>
            <a:ext cx="269974" cy="27253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9636870" y="6293900"/>
                <a:ext cx="1008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1, 1</m:t>
                      </m:r>
                      <m:r>
                        <a:rPr lang="en-US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870" y="6293900"/>
                <a:ext cx="100828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424" t="-2174" r="-78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865973" y="2197463"/>
                <a:ext cx="13095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sz="1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1.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𝑖𝑑𝑥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→1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73" y="2197463"/>
                <a:ext cx="1309526" cy="184666"/>
              </a:xfrm>
              <a:prstGeom prst="rect">
                <a:avLst/>
              </a:prstGeom>
              <a:blipFill rotWithShape="0">
                <a:blip r:embed="rId18"/>
                <a:stretch>
                  <a:fillRect l="-2326" t="-138710" b="-17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412632" y="2196086"/>
                <a:ext cx="13131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sz="1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1.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𝑖𝑑𝑥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32" y="2196086"/>
                <a:ext cx="1313116" cy="184666"/>
              </a:xfrm>
              <a:prstGeom prst="rect">
                <a:avLst/>
              </a:prstGeom>
              <a:blipFill rotWithShape="0">
                <a:blip r:embed="rId19"/>
                <a:stretch>
                  <a:fillRect l="-2791" t="-138710" r="-465" b="-17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5400000">
            <a:off x="4760345" y="1511588"/>
            <a:ext cx="429202" cy="2303557"/>
          </a:xfrm>
          <a:prstGeom prst="rightBrace">
            <a:avLst>
              <a:gd name="adj1" fmla="val 8333"/>
              <a:gd name="adj2" fmla="val 494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3890155" y="2925207"/>
                <a:ext cx="34524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</a:t>
                </a:r>
                <a:r>
                  <a:rPr lang="en-US" sz="1200" dirty="0" smtClean="0"/>
                  <a:t>= </a:t>
                </a:r>
                <a:r>
                  <a:rPr lang="en-US" sz="1200" dirty="0" smtClean="0"/>
                  <a:t>{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1.</m:t>
                    </m:r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𝑖𝑑𝑥</m:t>
                    </m:r>
                  </m:oMath>
                </a14:m>
                <a:r>
                  <a:rPr lang="en-US" sz="1200" dirty="0" smtClean="0"/>
                  <a:t>-&gt; 2 } </a:t>
                </a:r>
                <a:endParaRPr lang="en-US" sz="12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55" y="2925207"/>
                <a:ext cx="3452492" cy="184666"/>
              </a:xfrm>
              <a:prstGeom prst="rect">
                <a:avLst/>
              </a:prstGeom>
              <a:blipFill rotWithShape="0">
                <a:blip r:embed="rId20"/>
                <a:stretch>
                  <a:fillRect l="-1587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405959" y="2016475"/>
                <a:ext cx="1288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959" y="2016475"/>
                <a:ext cx="1288751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4674235" y="4487778"/>
                <a:ext cx="13095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sz="1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2.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𝑖𝑑𝑥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→1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35" y="4487778"/>
                <a:ext cx="1309526" cy="184666"/>
              </a:xfrm>
              <a:prstGeom prst="rect">
                <a:avLst/>
              </a:prstGeom>
              <a:blipFill rotWithShape="0">
                <a:blip r:embed="rId22"/>
                <a:stretch>
                  <a:fillRect l="-2791" t="-146667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7220894" y="4486401"/>
                <a:ext cx="13131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sz="1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1.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𝑖𝑑𝑥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894" y="4486401"/>
                <a:ext cx="1313116" cy="184666"/>
              </a:xfrm>
              <a:prstGeom prst="rect">
                <a:avLst/>
              </a:prstGeom>
              <a:blipFill rotWithShape="0">
                <a:blip r:embed="rId23"/>
                <a:stretch>
                  <a:fillRect l="-2791" t="-146667" r="-465" b="-1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ight Brace 84"/>
          <p:cNvSpPr/>
          <p:nvPr/>
        </p:nvSpPr>
        <p:spPr>
          <a:xfrm rot="5400000">
            <a:off x="6568607" y="3801903"/>
            <a:ext cx="429202" cy="2303557"/>
          </a:xfrm>
          <a:prstGeom prst="rightBrace">
            <a:avLst>
              <a:gd name="adj1" fmla="val 8333"/>
              <a:gd name="adj2" fmla="val 494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5698417" y="5215522"/>
                <a:ext cx="34524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  <m:r>
                      <a:rPr lang="en-US" sz="1200" b="0" i="0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</m:oMath>
                </a14:m>
                <a:r>
                  <a:rPr lang="en-US" sz="1200" dirty="0" smtClean="0"/>
                  <a:t>{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1.</m:t>
                    </m:r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𝑖𝑑𝑥</m:t>
                    </m:r>
                  </m:oMath>
                </a14:m>
                <a:r>
                  <a:rPr lang="en-US" sz="1200" dirty="0" smtClean="0"/>
                  <a:t>-&gt; </a:t>
                </a:r>
                <a:r>
                  <a:rPr lang="en-US" sz="1200" dirty="0" smtClean="0"/>
                  <a:t>2, r2.idx -&gt; 1 </a:t>
                </a:r>
                <a:r>
                  <a:rPr lang="en-US" sz="1200" dirty="0" smtClean="0"/>
                  <a:t>} </a:t>
                </a:r>
                <a:endParaRPr lang="en-US" sz="12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17" y="5215522"/>
                <a:ext cx="3452492" cy="184666"/>
              </a:xfrm>
              <a:prstGeom prst="rect">
                <a:avLst/>
              </a:prstGeom>
              <a:blipFill rotWithShape="0">
                <a:blip r:embed="rId24"/>
                <a:stretch>
                  <a:fillRect l="-1590" t="-146667" b="-1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9315802" y="4604976"/>
            <a:ext cx="108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Payload =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10291359" y="4604976"/>
                <a:ext cx="1288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359" y="4604976"/>
                <a:ext cx="1288751" cy="369332"/>
              </a:xfrm>
              <a:prstGeom prst="rect">
                <a:avLst/>
              </a:prstGeom>
              <a:blipFill rotWithShape="0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10832434" y="5716313"/>
            <a:ext cx="269974" cy="27253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1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/>
      <p:bldP spid="15" grpId="0" animBg="1"/>
      <p:bldP spid="17" grpId="0" animBg="1"/>
      <p:bldP spid="18" grpId="0"/>
      <p:bldP spid="30" grpId="0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4" grpId="0"/>
      <p:bldP spid="97" grpId="0" animBg="1"/>
      <p:bldP spid="98" grpId="0"/>
      <p:bldP spid="98" grpId="1"/>
      <p:bldP spid="101" grpId="0"/>
      <p:bldP spid="102" grpId="0" animBg="1"/>
      <p:bldP spid="102" grpId="1" animBg="1"/>
      <p:bldP spid="103" grpId="0" animBg="1"/>
      <p:bldP spid="106" grpId="0"/>
      <p:bldP spid="109" grpId="0"/>
      <p:bldP spid="112" grpId="0" animBg="1"/>
      <p:bldP spid="115" grpId="0" animBg="1"/>
      <p:bldP spid="116" grpId="0"/>
      <p:bldP spid="64" grpId="0"/>
      <p:bldP spid="65" grpId="0"/>
      <p:bldP spid="68" grpId="0" animBg="1"/>
      <p:bldP spid="81" grpId="0"/>
      <p:bldP spid="2" grpId="0"/>
      <p:bldP spid="83" grpId="0"/>
      <p:bldP spid="84" grpId="0"/>
      <p:bldP spid="85" grpId="0" animBg="1"/>
      <p:bldP spid="99" grpId="0"/>
      <p:bldP spid="108" grpId="0"/>
      <p:bldP spid="110" grpId="0"/>
      <p:bldP spid="1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3447" y="155091"/>
            <a:ext cx="5863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GCounter State-Based CRDT Specification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77" y="1506124"/>
            <a:ext cx="7361779" cy="29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225" y="424257"/>
            <a:ext cx="1388753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8900" y="5411026"/>
            <a:ext cx="5784617" cy="1006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790" y="54864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26210" y="5742546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22" name="TextBox 21"/>
          <p:cNvSpPr txBox="1"/>
          <p:nvPr/>
        </p:nvSpPr>
        <p:spPr>
          <a:xfrm>
            <a:off x="6772573" y="5742546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960435" y="5742546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33754" y="5742546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26" name="TextBox 25"/>
          <p:cNvSpPr txBox="1"/>
          <p:nvPr/>
        </p:nvSpPr>
        <p:spPr>
          <a:xfrm>
            <a:off x="7592786" y="7053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419588" y="3724153"/>
            <a:ext cx="4173197" cy="1094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09214" y="38507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53912" y="409868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5900275" y="409868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088137" y="409868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261456" y="409868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9" name="Rectangle 38"/>
          <p:cNvSpPr/>
          <p:nvPr/>
        </p:nvSpPr>
        <p:spPr>
          <a:xfrm>
            <a:off x="3989834" y="2114265"/>
            <a:ext cx="2993113" cy="1094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06993" y="226275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40480" y="2248981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44074" y="2488799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44" name="TextBox 43"/>
          <p:cNvSpPr txBox="1"/>
          <p:nvPr/>
        </p:nvSpPr>
        <p:spPr>
          <a:xfrm>
            <a:off x="5290437" y="2488799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5478299" y="2488799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651618" y="2488799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cxnSp>
        <p:nvCxnSpPr>
          <p:cNvPr id="51" name="Straight Arrow Connector 50"/>
          <p:cNvCxnSpPr>
            <a:stCxn id="8" idx="0"/>
          </p:cNvCxnSpPr>
          <p:nvPr/>
        </p:nvCxnSpPr>
        <p:spPr>
          <a:xfrm flipV="1">
            <a:off x="3276990" y="4699790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465922" y="4706529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019642" y="4699788"/>
            <a:ext cx="890001" cy="797259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0"/>
          </p:cNvCxnSpPr>
          <p:nvPr/>
        </p:nvCxnSpPr>
        <p:spPr>
          <a:xfrm flipV="1">
            <a:off x="3276990" y="4672460"/>
            <a:ext cx="1890615" cy="81394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0"/>
          </p:cNvCxnSpPr>
          <p:nvPr/>
        </p:nvCxnSpPr>
        <p:spPr>
          <a:xfrm flipV="1">
            <a:off x="3276990" y="4710437"/>
            <a:ext cx="3628389" cy="77596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131970" y="4699790"/>
            <a:ext cx="384018" cy="802938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5363895" y="4706530"/>
            <a:ext cx="655747" cy="77987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920776" y="4713269"/>
            <a:ext cx="744543" cy="84346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480297" y="4721591"/>
            <a:ext cx="2372395" cy="753807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194194" y="4711856"/>
            <a:ext cx="1893943" cy="788022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191390" y="4732442"/>
            <a:ext cx="3437456" cy="823169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370439" y="4716116"/>
            <a:ext cx="2301401" cy="84926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51762" y="3070834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45956" y="3042439"/>
            <a:ext cx="2143022" cy="8270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6211377" y="3036292"/>
            <a:ext cx="796141" cy="822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4868942" y="3072081"/>
            <a:ext cx="2138576" cy="786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4903155" y="3104330"/>
            <a:ext cx="355305" cy="800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210185" y="3083309"/>
            <a:ext cx="1001192" cy="8158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029190" y="456056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0" idx="0"/>
          </p:cNvCxnSpPr>
          <p:nvPr/>
        </p:nvCxnSpPr>
        <p:spPr>
          <a:xfrm flipV="1">
            <a:off x="4664193" y="1312746"/>
            <a:ext cx="736484" cy="95000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0"/>
          </p:cNvCxnSpPr>
          <p:nvPr/>
        </p:nvCxnSpPr>
        <p:spPr>
          <a:xfrm flipH="1" flipV="1">
            <a:off x="5622731" y="1310973"/>
            <a:ext cx="774949" cy="9380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8476" y="5360572"/>
            <a:ext cx="1243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Sensors Group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25634" y="3665744"/>
            <a:ext cx="155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Child Nodes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9287" y="2052150"/>
            <a:ext cx="2138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Intermediate Nodes Group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71463" y="117023"/>
            <a:ext cx="9633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 Node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74149" y="4035925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4038008" y="4316436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4224202" y="4363376"/>
            <a:ext cx="168329" cy="25335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282897" y="2474339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iamond 139"/>
          <p:cNvSpPr/>
          <p:nvPr/>
        </p:nvSpPr>
        <p:spPr>
          <a:xfrm>
            <a:off x="4332315" y="2474625"/>
            <a:ext cx="168329" cy="25335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iamond 140"/>
          <p:cNvSpPr/>
          <p:nvPr/>
        </p:nvSpPr>
        <p:spPr>
          <a:xfrm>
            <a:off x="4539449" y="2491447"/>
            <a:ext cx="168329" cy="25335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/>
          <p:cNvSpPr/>
          <p:nvPr/>
        </p:nvSpPr>
        <p:spPr>
          <a:xfrm>
            <a:off x="4800225" y="2500684"/>
            <a:ext cx="168329" cy="253351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050941" y="2478215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iamond 143"/>
          <p:cNvSpPr/>
          <p:nvPr/>
        </p:nvSpPr>
        <p:spPr>
          <a:xfrm>
            <a:off x="6114762" y="2481231"/>
            <a:ext cx="168329" cy="25335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iamond 144"/>
          <p:cNvSpPr/>
          <p:nvPr/>
        </p:nvSpPr>
        <p:spPr>
          <a:xfrm>
            <a:off x="6372245" y="2481230"/>
            <a:ext cx="168329" cy="25335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iamond 145"/>
          <p:cNvSpPr/>
          <p:nvPr/>
        </p:nvSpPr>
        <p:spPr>
          <a:xfrm>
            <a:off x="6552616" y="2505521"/>
            <a:ext cx="168329" cy="253351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Curved Connector 146"/>
          <p:cNvCxnSpPr/>
          <p:nvPr/>
        </p:nvCxnSpPr>
        <p:spPr>
          <a:xfrm rot="16200000" flipH="1">
            <a:off x="4616061" y="2803339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6200000" flipH="1">
            <a:off x="6420599" y="2792010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Diamond 148"/>
          <p:cNvSpPr/>
          <p:nvPr/>
        </p:nvSpPr>
        <p:spPr>
          <a:xfrm>
            <a:off x="4806138" y="2791188"/>
            <a:ext cx="168329" cy="253351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104002" y="669313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iamond 151"/>
          <p:cNvSpPr/>
          <p:nvPr/>
        </p:nvSpPr>
        <p:spPr>
          <a:xfrm>
            <a:off x="5309970" y="674233"/>
            <a:ext cx="168329" cy="253351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urved Connector 153"/>
          <p:cNvCxnSpPr/>
          <p:nvPr/>
        </p:nvCxnSpPr>
        <p:spPr>
          <a:xfrm rot="16200000" flipH="1">
            <a:off x="5323736" y="962362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gular Pentagon 19"/>
          <p:cNvSpPr/>
          <p:nvPr/>
        </p:nvSpPr>
        <p:spPr>
          <a:xfrm>
            <a:off x="5506186" y="1006165"/>
            <a:ext cx="240495" cy="241851"/>
          </a:xfrm>
          <a:prstGeom prst="pen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6559360" y="2780110"/>
            <a:ext cx="168329" cy="253351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43447" y="155091"/>
            <a:ext cx="341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Fargo Dataflow Topology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156" name="Oval 155"/>
          <p:cNvSpPr/>
          <p:nvPr/>
        </p:nvSpPr>
        <p:spPr>
          <a:xfrm>
            <a:off x="3165216" y="5556500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170857" y="5798569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165216" y="6055733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4022064" y="5506757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367490" y="5576857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4373131" y="5818926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4367490" y="6076090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533554" y="5510329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878980" y="5580429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884621" y="5822498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878980" y="6079662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7366277" y="552920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7711703" y="5599308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7717344" y="5841377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7711703" y="6098541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777834" y="4056041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988766" y="4061855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173591" y="4050564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368371" y="4055559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804744" y="384307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4869679" y="4028295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Curved Connector 217"/>
          <p:cNvCxnSpPr/>
          <p:nvPr/>
        </p:nvCxnSpPr>
        <p:spPr>
          <a:xfrm rot="16200000" flipH="1">
            <a:off x="5133538" y="4308806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Diamond 218"/>
          <p:cNvSpPr/>
          <p:nvPr/>
        </p:nvSpPr>
        <p:spPr>
          <a:xfrm>
            <a:off x="5319732" y="4355746"/>
            <a:ext cx="168329" cy="25335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873364" y="4048411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054697" y="4038640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269121" y="4042934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463901" y="4047929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6503363" y="3884782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568298" y="4070007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Curved Connector 227"/>
          <p:cNvCxnSpPr/>
          <p:nvPr/>
        </p:nvCxnSpPr>
        <p:spPr>
          <a:xfrm rot="16200000" flipH="1">
            <a:off x="6832157" y="4350518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Diamond 228"/>
          <p:cNvSpPr/>
          <p:nvPr/>
        </p:nvSpPr>
        <p:spPr>
          <a:xfrm>
            <a:off x="7018351" y="4397458"/>
            <a:ext cx="168329" cy="253351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571983" y="4090123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766763" y="4081142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967740" y="4084646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7162520" y="4089641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6188978" y="881457"/>
            <a:ext cx="2542067" cy="1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31045" y="645683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Register Window Queries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Merge Query Results using </a:t>
            </a:r>
          </a:p>
          <a:p>
            <a:r>
              <a:rPr lang="en-US" sz="1200" dirty="0" smtClean="0"/>
              <a:t>State-Based CRDT merge</a:t>
            </a:r>
            <a:endParaRPr lang="en-US" sz="1200" dirty="0"/>
          </a:p>
        </p:txBody>
      </p:sp>
      <p:cxnSp>
        <p:nvCxnSpPr>
          <p:cNvPr id="235" name="Straight Arrow Connector 234"/>
          <p:cNvCxnSpPr/>
          <p:nvPr/>
        </p:nvCxnSpPr>
        <p:spPr>
          <a:xfrm flipV="1">
            <a:off x="7368848" y="5120956"/>
            <a:ext cx="1436243" cy="1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48085" y="4961334"/>
            <a:ext cx="1186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Parallelism</a:t>
            </a:r>
          </a:p>
        </p:txBody>
      </p:sp>
      <p:cxnSp>
        <p:nvCxnSpPr>
          <p:cNvPr id="236" name="Straight Arrow Connector 235"/>
          <p:cNvCxnSpPr/>
          <p:nvPr/>
        </p:nvCxnSpPr>
        <p:spPr>
          <a:xfrm flipV="1">
            <a:off x="7628846" y="3989047"/>
            <a:ext cx="1436243" cy="1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01150" y="3789470"/>
            <a:ext cx="283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Exchange heartbeats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Delta CRDT for each Window Instance</a:t>
            </a:r>
            <a:endParaRPr lang="en-US" sz="1200" dirty="0"/>
          </a:p>
        </p:txBody>
      </p:sp>
      <p:cxnSp>
        <p:nvCxnSpPr>
          <p:cNvPr id="238" name="Straight Arrow Connector 237"/>
          <p:cNvCxnSpPr/>
          <p:nvPr/>
        </p:nvCxnSpPr>
        <p:spPr>
          <a:xfrm flipV="1">
            <a:off x="6982947" y="2593306"/>
            <a:ext cx="1436243" cy="1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8371295" y="2439643"/>
            <a:ext cx="1901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Optional layer(s)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Exchange heartbeats</a:t>
            </a:r>
            <a:endParaRPr lang="en-US" sz="1200" dirty="0"/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State-Based CRDT merge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97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32" grpId="0" animBg="1"/>
      <p:bldP spid="35" grpId="0"/>
      <p:bldP spid="36" grpId="0"/>
      <p:bldP spid="37" grpId="0"/>
      <p:bldP spid="38" grpId="0"/>
      <p:bldP spid="39" grpId="0" animBg="1"/>
      <p:bldP spid="40" grpId="0" animBg="1"/>
      <p:bldP spid="42" grpId="0" animBg="1"/>
      <p:bldP spid="43" grpId="0"/>
      <p:bldP spid="44" grpId="0"/>
      <p:bldP spid="45" grpId="0"/>
      <p:bldP spid="46" grpId="0"/>
      <p:bldP spid="47" grpId="0" animBg="1"/>
      <p:bldP spid="9" grpId="0"/>
      <p:bldP spid="10" grpId="0"/>
      <p:bldP spid="12" grpId="0"/>
      <p:bldP spid="14" grpId="0" animBg="1"/>
      <p:bldP spid="19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9" grpId="0" animBg="1"/>
      <p:bldP spid="151" grpId="0" animBg="1"/>
      <p:bldP spid="152" grpId="0" animBg="1"/>
      <p:bldP spid="20" grpId="0" animBg="1"/>
      <p:bldP spid="155" grpId="0" animBg="1"/>
      <p:bldP spid="156" grpId="0" animBg="1"/>
      <p:bldP spid="160" grpId="0" animBg="1"/>
      <p:bldP spid="161" grpId="0" animBg="1"/>
      <p:bldP spid="171" grpId="0" animBg="1"/>
      <p:bldP spid="172" grpId="0" animBg="1"/>
      <p:bldP spid="190" grpId="0" animBg="1"/>
      <p:bldP spid="192" grpId="0" animBg="1"/>
      <p:bldP spid="193" grpId="0" animBg="1"/>
      <p:bldP spid="194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16" grpId="0" animBg="1"/>
      <p:bldP spid="217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6" grpId="0" animBg="1"/>
      <p:bldP spid="227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5" grpId="0"/>
      <p:bldP spid="31" grpId="0"/>
      <p:bldP spid="237" grpId="0"/>
      <p:bldP spid="2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3447" y="155091"/>
            <a:ext cx="228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Fargo : Assumptions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57317" y="61675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"/>
              </a:rPr>
              <a:t>1. Focus strictly on non-byzantine fault tolerance</a:t>
            </a:r>
          </a:p>
          <a:p>
            <a:endParaRPr lang="en-US" dirty="0">
              <a:latin typeface=""/>
            </a:endParaRP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2</a:t>
            </a:r>
            <a:r>
              <a:rPr lang="en-US" dirty="0" smtClean="0">
                <a:latin typeface=""/>
              </a:rPr>
              <a:t>. </a:t>
            </a:r>
            <a:r>
              <a:rPr lang="en-US" dirty="0" smtClean="0">
                <a:latin typeface=""/>
              </a:rPr>
              <a:t>Fault tolerance of Root Node and Sensors not considered</a:t>
            </a:r>
          </a:p>
          <a:p>
            <a:endParaRPr lang="en-US" dirty="0">
              <a:latin typeface=""/>
            </a:endParaRP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3</a:t>
            </a:r>
            <a:r>
              <a:rPr lang="en-US" dirty="0" smtClean="0">
                <a:latin typeface=""/>
              </a:rPr>
              <a:t>. </a:t>
            </a:r>
            <a:r>
              <a:rPr lang="en-US" dirty="0" smtClean="0">
                <a:latin typeface=""/>
              </a:rPr>
              <a:t>Backpressure and out-of-order streams not considered</a:t>
            </a:r>
          </a:p>
          <a:p>
            <a:endParaRPr lang="en-US" dirty="0">
              <a:latin typeface=""/>
            </a:endParaRP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4</a:t>
            </a:r>
            <a:r>
              <a:rPr lang="en-US" dirty="0" smtClean="0">
                <a:latin typeface=""/>
              </a:rPr>
              <a:t>. </a:t>
            </a:r>
            <a:r>
              <a:rPr lang="en-US" dirty="0" smtClean="0">
                <a:latin typeface=""/>
              </a:rPr>
              <a:t>Focus strictly on Sliding Windows and Algebraic </a:t>
            </a:r>
            <a:r>
              <a:rPr lang="en-US" dirty="0" smtClean="0">
                <a:latin typeface=""/>
              </a:rPr>
              <a:t>Aggregates</a:t>
            </a:r>
          </a:p>
          <a:p>
            <a:endParaRPr lang="en-US" dirty="0">
              <a:latin typeface=""/>
            </a:endParaRPr>
          </a:p>
          <a:p>
            <a:r>
              <a:rPr lang="en-US" dirty="0" smtClean="0">
                <a:latin typeface=""/>
              </a:rPr>
              <a:t>5. Focus strictly on non-keyed streams</a:t>
            </a:r>
            <a:endParaRPr lang="en-US" dirty="0">
              <a:latin typeface="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447" y="155091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Component- Root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Node 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Query Registration 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95" y="1253613"/>
            <a:ext cx="75311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630597" y="3418737"/>
            <a:ext cx="2922506" cy="30089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Display 24"/>
          <p:cNvSpPr/>
          <p:nvPr/>
        </p:nvSpPr>
        <p:spPr>
          <a:xfrm rot="5400000">
            <a:off x="5694823" y="5549050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55672" y="5635962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17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447" y="15509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Component- Sensors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55672" y="648866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7577" y="4335608"/>
            <a:ext cx="678426" cy="32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22743" y="4335608"/>
            <a:ext cx="678426" cy="32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579908" y="4335608"/>
            <a:ext cx="678426" cy="32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9831" y="5130640"/>
            <a:ext cx="275492" cy="27549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58334" y="5130640"/>
            <a:ext cx="275492" cy="275492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25" idx="1"/>
          </p:cNvCxnSpPr>
          <p:nvPr/>
        </p:nvCxnSpPr>
        <p:spPr>
          <a:xfrm flipV="1">
            <a:off x="6055372" y="5264757"/>
            <a:ext cx="5818" cy="256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8" idx="3"/>
          </p:cNvCxnSpPr>
          <p:nvPr/>
        </p:nvCxnSpPr>
        <p:spPr>
          <a:xfrm>
            <a:off x="4945323" y="5264757"/>
            <a:ext cx="2313011" cy="36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55372" y="4660072"/>
            <a:ext cx="0" cy="604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205784" y="4660072"/>
            <a:ext cx="849588" cy="604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123760" y="4660073"/>
            <a:ext cx="783423" cy="60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569875" y="889843"/>
            <a:ext cx="1455174" cy="1477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>
                <a:solidFill>
                  <a:prstClr val="black"/>
                </a:solidFill>
              </a:rPr>
              <a:t>ChildNode1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321648" y="919669"/>
            <a:ext cx="1455174" cy="1477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>
                <a:solidFill>
                  <a:prstClr val="black"/>
                </a:solidFill>
              </a:rPr>
              <a:t>ChildNode2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400367" y="889843"/>
            <a:ext cx="1455174" cy="1477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smtClean="0">
                <a:solidFill>
                  <a:prstClr val="black"/>
                </a:solidFill>
              </a:rPr>
              <a:t>ChidNode3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59716" y="2397185"/>
            <a:ext cx="275492" cy="2754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64082" y="2412222"/>
            <a:ext cx="275492" cy="27549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13425" y="2367359"/>
            <a:ext cx="275492" cy="275492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4818436" y="4385746"/>
            <a:ext cx="265471" cy="24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114737" y="4385746"/>
            <a:ext cx="265471" cy="24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cxnSp>
        <p:nvCxnSpPr>
          <p:cNvPr id="47" name="Elbow Connector 46"/>
          <p:cNvCxnSpPr>
            <a:endCxn id="60" idx="2"/>
          </p:cNvCxnSpPr>
          <p:nvPr/>
        </p:nvCxnSpPr>
        <p:spPr>
          <a:xfrm rot="16200000" flipV="1">
            <a:off x="2167990" y="2802149"/>
            <a:ext cx="2592080" cy="2333135"/>
          </a:xfrm>
          <a:prstGeom prst="bentConnector3">
            <a:avLst>
              <a:gd name="adj1" fmla="val -12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0"/>
            <a:endCxn id="61" idx="2"/>
          </p:cNvCxnSpPr>
          <p:nvPr/>
        </p:nvCxnSpPr>
        <p:spPr>
          <a:xfrm flipV="1">
            <a:off x="6091850" y="2687714"/>
            <a:ext cx="9978" cy="73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8" idx="1"/>
            <a:endCxn id="63" idx="2"/>
          </p:cNvCxnSpPr>
          <p:nvPr/>
        </p:nvCxnSpPr>
        <p:spPr>
          <a:xfrm flipV="1">
            <a:off x="7533826" y="2642851"/>
            <a:ext cx="2617345" cy="26255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741380" y="4392726"/>
            <a:ext cx="265471" cy="24549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065060" y="4391221"/>
            <a:ext cx="265471" cy="24549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751850" y="4392726"/>
            <a:ext cx="265471" cy="2454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789729" y="4039624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EventBuffer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5616263" y="4030886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EventBuffer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6476329" y="401970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EventBuffer</a:t>
            </a:r>
            <a:endParaRPr lang="en-US" sz="1100" dirty="0"/>
          </a:p>
        </p:txBody>
      </p:sp>
      <p:sp>
        <p:nvSpPr>
          <p:cNvPr id="87" name="Oval 86"/>
          <p:cNvSpPr/>
          <p:nvPr/>
        </p:nvSpPr>
        <p:spPr>
          <a:xfrm>
            <a:off x="2385361" y="2732504"/>
            <a:ext cx="265471" cy="24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2396057" y="3053225"/>
            <a:ext cx="265471" cy="24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126979" y="2805670"/>
            <a:ext cx="265471" cy="24549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10209989" y="2737851"/>
            <a:ext cx="265471" cy="2454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/>
          <p:cNvSpPr/>
          <p:nvPr/>
        </p:nvSpPr>
        <p:spPr>
          <a:xfrm>
            <a:off x="6135698" y="3088680"/>
            <a:ext cx="265471" cy="24549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5" grpId="0" animBg="1"/>
      <p:bldP spid="80" grpId="0" animBg="1"/>
      <p:bldP spid="82" grpId="0" animBg="1"/>
      <p:bldP spid="83" grpId="0" animBg="1"/>
      <p:bldP spid="87" grpId="0" animBg="1"/>
      <p:bldP spid="88" grpId="0" animBg="1"/>
      <p:bldP spid="89" grpId="0" animBg="1"/>
      <p:bldP spid="91" grpId="0" animBg="1"/>
      <p:bldP spid="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13311" y="1211586"/>
            <a:ext cx="0" cy="38045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96933" y="1196071"/>
            <a:ext cx="0" cy="38045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622410" y="1211586"/>
            <a:ext cx="0" cy="38045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33497" y="59110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 Node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88562" y="58364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Nodes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580093" y="599156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 rot="10800000">
            <a:off x="2596397" y="897088"/>
            <a:ext cx="709006" cy="3144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0800000">
            <a:off x="6880836" y="897087"/>
            <a:ext cx="709006" cy="3144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0800000">
            <a:off x="10892131" y="912602"/>
            <a:ext cx="709006" cy="3144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447" y="155091"/>
            <a:ext cx="7589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Nodes Discovery and Window Creation with Replication Factor  = 3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174734" y="1454684"/>
            <a:ext cx="760991" cy="58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166825" y="2245858"/>
            <a:ext cx="760991" cy="58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182981" y="3115770"/>
            <a:ext cx="760991" cy="589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34584" y="1616181"/>
            <a:ext cx="384014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3" idx="1"/>
          </p:cNvCxnSpPr>
          <p:nvPr/>
        </p:nvCxnSpPr>
        <p:spPr>
          <a:xfrm flipH="1">
            <a:off x="3305403" y="2378969"/>
            <a:ext cx="384014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319138" y="3200916"/>
            <a:ext cx="384014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2461" y="1341317"/>
            <a:ext cx="95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CN1 Reg req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367025" y="2072027"/>
            <a:ext cx="95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CN2 </a:t>
            </a:r>
            <a:r>
              <a:rPr lang="en-US" sz="1200" dirty="0"/>
              <a:t>Reg req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364443" y="2923917"/>
            <a:ext cx="95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CN3 </a:t>
            </a:r>
            <a:r>
              <a:rPr lang="en-US" sz="1200" dirty="0"/>
              <a:t>Reg req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-20389" y="5240689"/>
            <a:ext cx="301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CN3 </a:t>
            </a:r>
            <a:r>
              <a:rPr lang="en-US" sz="1200" dirty="0"/>
              <a:t>Reg </a:t>
            </a:r>
            <a:r>
              <a:rPr lang="en-US" sz="1200" dirty="0" smtClean="0"/>
              <a:t>req = { id : “CN3”, location : ipAddr } 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11730" y="3662312"/>
            <a:ext cx="3861422" cy="204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07831" y="3385313"/>
            <a:ext cx="1043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CN3 </a:t>
            </a:r>
            <a:r>
              <a:rPr lang="en-US" sz="1200" dirty="0"/>
              <a:t>Reg Resp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0" y="5568402"/>
            <a:ext cx="483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CN3 </a:t>
            </a:r>
            <a:r>
              <a:rPr lang="en-US" sz="1200" dirty="0"/>
              <a:t>Reg </a:t>
            </a:r>
            <a:r>
              <a:rPr lang="en-US" sz="1200" dirty="0" smtClean="0"/>
              <a:t>Resp = {  </a:t>
            </a:r>
          </a:p>
          <a:p>
            <a:r>
              <a:rPr lang="en-US" sz="1200" dirty="0" smtClean="0"/>
              <a:t>    windowMetadata : { id : “123” , size : 10, slide : 5, timeUnit : “seconds”},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childNodeReplicas : [</a:t>
            </a:r>
          </a:p>
          <a:p>
            <a:r>
              <a:rPr lang="en-US" sz="1200" dirty="0" smtClean="0"/>
              <a:t>        {</a:t>
            </a:r>
            <a:r>
              <a:rPr lang="en-US" sz="1200" dirty="0"/>
              <a:t> </a:t>
            </a:r>
            <a:r>
              <a:rPr lang="en-US" sz="1200" dirty="0" smtClean="0"/>
              <a:t>id : “CN2”, location : ipAddr } , </a:t>
            </a:r>
            <a:r>
              <a:rPr lang="en-US" sz="1200" dirty="0"/>
              <a:t>{ id : “</a:t>
            </a:r>
            <a:r>
              <a:rPr lang="en-US" sz="1200" dirty="0" smtClean="0"/>
              <a:t>CN1”, </a:t>
            </a:r>
            <a:r>
              <a:rPr lang="en-US" sz="1200" dirty="0"/>
              <a:t>location : ipAddr }</a:t>
            </a:r>
            <a:r>
              <a:rPr lang="en-US" sz="1200" dirty="0" smtClean="0"/>
              <a:t>   ]</a:t>
            </a:r>
          </a:p>
          <a:p>
            <a:r>
              <a:rPr lang="en-US" sz="1200" dirty="0"/>
              <a:t>}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11145747" y="3705706"/>
            <a:ext cx="760991" cy="5899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145747" y="4360925"/>
            <a:ext cx="760991" cy="5899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7965245" y="3200916"/>
            <a:ext cx="3144853" cy="6178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967666" y="3523812"/>
            <a:ext cx="3163705" cy="6057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576611">
            <a:off x="8184954" y="3043365"/>
            <a:ext cx="84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 Reg </a:t>
            </a:r>
            <a:r>
              <a:rPr lang="en-US" sz="1200" dirty="0"/>
              <a:t>req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 rot="576611">
            <a:off x="10243687" y="3829684"/>
            <a:ext cx="932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 Reg Resp</a:t>
            </a:r>
            <a:endParaRPr lang="en-US" sz="1200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7935725" y="1616181"/>
            <a:ext cx="3220015" cy="28567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934907" y="2030320"/>
            <a:ext cx="3210840" cy="283164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557744">
            <a:off x="10394533" y="4305686"/>
            <a:ext cx="932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 Reg Resp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 rot="2307698">
            <a:off x="8028558" y="1727269"/>
            <a:ext cx="84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S2 Reg </a:t>
            </a:r>
            <a:r>
              <a:rPr lang="en-US" sz="1200" dirty="0"/>
              <a:t>req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8834727" y="5305475"/>
            <a:ext cx="2775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 Reg req = { id : “s1”, location : ipAddr } 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356958" y="5601332"/>
            <a:ext cx="4476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S1 </a:t>
            </a:r>
            <a:r>
              <a:rPr lang="en-US" sz="1200" dirty="0"/>
              <a:t>Reg </a:t>
            </a:r>
            <a:r>
              <a:rPr lang="en-US" sz="1200" dirty="0" smtClean="0"/>
              <a:t>Resp = {  </a:t>
            </a:r>
          </a:p>
          <a:p>
            <a:r>
              <a:rPr lang="en-US" sz="1200" dirty="0" smtClean="0"/>
              <a:t>childNodeId : “CN3”, </a:t>
            </a:r>
          </a:p>
          <a:p>
            <a:r>
              <a:rPr lang="en-US" sz="1200" dirty="0"/>
              <a:t>l</a:t>
            </a:r>
            <a:r>
              <a:rPr lang="en-US" sz="1200" dirty="0" smtClean="0"/>
              <a:t>ocation</a:t>
            </a:r>
            <a:r>
              <a:rPr lang="en-US" sz="1200" dirty="0" smtClean="0"/>
              <a:t> : ipAddr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childNodeReplicas : [</a:t>
            </a:r>
          </a:p>
          <a:p>
            <a:r>
              <a:rPr lang="en-US" sz="1200" dirty="0" smtClean="0"/>
              <a:t>        {</a:t>
            </a:r>
            <a:r>
              <a:rPr lang="en-US" sz="1200" dirty="0"/>
              <a:t> </a:t>
            </a:r>
            <a:r>
              <a:rPr lang="en-US" sz="1200" dirty="0" smtClean="0"/>
              <a:t>id : “CN2”, location : ipAddr } , </a:t>
            </a:r>
            <a:r>
              <a:rPr lang="en-US" sz="1200" dirty="0"/>
              <a:t>{ id : “</a:t>
            </a:r>
            <a:r>
              <a:rPr lang="en-US" sz="1200" dirty="0" smtClean="0"/>
              <a:t>CN1”, </a:t>
            </a:r>
            <a:r>
              <a:rPr lang="en-US" sz="1200" dirty="0"/>
              <a:t>location : ipAddr }</a:t>
            </a:r>
            <a:r>
              <a:rPr lang="en-US" sz="1200" dirty="0" smtClean="0"/>
              <a:t>   ]</a:t>
            </a:r>
          </a:p>
          <a:p>
            <a:r>
              <a:rPr lang="en-US" sz="1200" dirty="0"/>
              <a:t>}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endCxn id="41" idx="1"/>
          </p:cNvCxnSpPr>
          <p:nvPr/>
        </p:nvCxnSpPr>
        <p:spPr>
          <a:xfrm flipV="1">
            <a:off x="3305403" y="2540826"/>
            <a:ext cx="3861422" cy="1108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2" idx="1"/>
          </p:cNvCxnSpPr>
          <p:nvPr/>
        </p:nvCxnSpPr>
        <p:spPr>
          <a:xfrm flipV="1">
            <a:off x="3329837" y="1749652"/>
            <a:ext cx="3844897" cy="18734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 rot="20441351">
            <a:off x="6069080" y="2444125"/>
            <a:ext cx="1043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CN2 </a:t>
            </a:r>
            <a:r>
              <a:rPr lang="en-US" sz="1200" dirty="0"/>
              <a:t>Reg Resp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 rot="20068859">
            <a:off x="6118207" y="1744317"/>
            <a:ext cx="1043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CN1 </a:t>
            </a:r>
            <a:r>
              <a:rPr lang="en-US" sz="1200" dirty="0"/>
              <a:t>Reg Resp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525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  <p:bldP spid="42" grpId="0" animBg="1"/>
      <p:bldP spid="13" grpId="0"/>
      <p:bldP spid="45" grpId="0"/>
      <p:bldP spid="46" grpId="0"/>
      <p:bldP spid="14" grpId="0"/>
      <p:bldP spid="59" grpId="0"/>
      <p:bldP spid="63" grpId="0"/>
      <p:bldP spid="64" grpId="0" animBg="1"/>
      <p:bldP spid="69" grpId="0" animBg="1"/>
      <p:bldP spid="79" grpId="0"/>
      <p:bldP spid="80" grpId="0"/>
      <p:bldP spid="85" grpId="0"/>
      <p:bldP spid="86" grpId="0"/>
      <p:bldP spid="89" grpId="0"/>
      <p:bldP spid="90" grpId="0"/>
      <p:bldP spid="97" grpId="0"/>
      <p:bldP spid="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4156" y="1827219"/>
            <a:ext cx="3520377" cy="996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74298" y="215379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57919" y="215379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1950" y="215379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72070" y="1533306"/>
            <a:ext cx="6972301" cy="13959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46097" y="218644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58315" y="218644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037634" y="215379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1481" y="4480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 </a:t>
            </a:r>
            <a:r>
              <a:rPr lang="en-US" b="1" i="1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52195" y="2624036"/>
                <a:ext cx="603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195" y="2624036"/>
                <a:ext cx="60343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303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610282" y="2624035"/>
                <a:ext cx="487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282" y="2624035"/>
                <a:ext cx="48724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4993532" y="1827214"/>
            <a:ext cx="0" cy="9960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25661" y="1827214"/>
            <a:ext cx="0" cy="9960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54012" y="2154416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5067009" y="2157493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5449290" y="215378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831572" y="2153785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6316233" y="2153778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6737809" y="2156107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ight Brace 56"/>
          <p:cNvSpPr/>
          <p:nvPr/>
        </p:nvSpPr>
        <p:spPr>
          <a:xfrm rot="5400000">
            <a:off x="4224587" y="2678346"/>
            <a:ext cx="581993" cy="942973"/>
          </a:xfrm>
          <a:prstGeom prst="rightBrace">
            <a:avLst/>
          </a:prstGeom>
          <a:ln w="6350">
            <a:solidFill>
              <a:schemeClr val="tx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/>
          <p:cNvSpPr/>
          <p:nvPr/>
        </p:nvSpPr>
        <p:spPr>
          <a:xfrm rot="5400000">
            <a:off x="6566764" y="2581563"/>
            <a:ext cx="581993" cy="1145727"/>
          </a:xfrm>
          <a:prstGeom prst="rightBrace">
            <a:avLst/>
          </a:prstGeom>
          <a:ln w="6350">
            <a:solidFill>
              <a:schemeClr val="tx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5400000">
            <a:off x="5369342" y="2573750"/>
            <a:ext cx="581993" cy="1145727"/>
          </a:xfrm>
          <a:prstGeom prst="rightBrace">
            <a:avLst/>
          </a:prstGeom>
          <a:ln w="6350">
            <a:solidFill>
              <a:schemeClr val="tx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57810" y="3375947"/>
            <a:ext cx="69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First Cut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5187148" y="3355185"/>
            <a:ext cx="887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Second Cut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6433280" y="3345270"/>
            <a:ext cx="7549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Third Cut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331299" y="120673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Node</a:t>
            </a:r>
            <a:endParaRPr lang="en-US" dirty="0"/>
          </a:p>
        </p:txBody>
      </p:sp>
      <p:cxnSp>
        <p:nvCxnSpPr>
          <p:cNvPr id="79" name="Curved Connector 78"/>
          <p:cNvCxnSpPr/>
          <p:nvPr/>
        </p:nvCxnSpPr>
        <p:spPr>
          <a:xfrm rot="5400000" flipH="1" flipV="1">
            <a:off x="4689291" y="1124055"/>
            <a:ext cx="1022282" cy="413802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5400000" flipH="1" flipV="1">
            <a:off x="5935920" y="1113432"/>
            <a:ext cx="1022282" cy="413802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 flipH="1" flipV="1">
            <a:off x="7117938" y="1135654"/>
            <a:ext cx="1022282" cy="413802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233144" y="6312106"/>
            <a:ext cx="2743200" cy="365125"/>
          </a:xfrm>
        </p:spPr>
        <p:txBody>
          <a:bodyPr/>
          <a:lstStyle/>
          <a:p>
            <a:fld id="{39AC3A3F-ACE8-A740-BD92-E298C91D3B75}" type="slidenum">
              <a:rPr lang="en-US" smtClean="0"/>
              <a:t>19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3447" y="155091"/>
            <a:ext cx="5716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 :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Cuts within a Window Instance on a Child Node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68710" y="4395019"/>
                <a:ext cx="44003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= replication sync </a:t>
                </a:r>
                <a:r>
                  <a:rPr lang="en-US" dirty="0" smtClean="0"/>
                  <a:t>interval(in milliseconds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 smtClean="0"/>
                  <a:t> &lt; 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0" y="4395019"/>
                <a:ext cx="4400307" cy="923330"/>
              </a:xfrm>
              <a:prstGeom prst="rect">
                <a:avLst/>
              </a:prstGeom>
              <a:blipFill rotWithShape="0"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4" idx="3"/>
          </p:cNvCxnSpPr>
          <p:nvPr/>
        </p:nvCxnSpPr>
        <p:spPr>
          <a:xfrm>
            <a:off x="7484533" y="2325241"/>
            <a:ext cx="2013428" cy="5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97961" y="2140562"/>
            <a:ext cx="16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74774" y="606696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/>
          <p:cNvSpPr/>
          <p:nvPr/>
        </p:nvSpPr>
        <p:spPr>
          <a:xfrm>
            <a:off x="5583974" y="660897"/>
            <a:ext cx="124067" cy="23721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68460" y="606696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/>
          <p:nvPr/>
        </p:nvSpPr>
        <p:spPr>
          <a:xfrm>
            <a:off x="6777660" y="660897"/>
            <a:ext cx="124067" cy="23721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871228" y="606696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iamond 68"/>
          <p:cNvSpPr/>
          <p:nvPr/>
        </p:nvSpPr>
        <p:spPr>
          <a:xfrm>
            <a:off x="7980428" y="660897"/>
            <a:ext cx="124067" cy="23721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4" y="5124720"/>
            <a:ext cx="3485322" cy="387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917184" y="4711608"/>
                <a:ext cx="663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dirty="0" smtClean="0"/>
                  <a:t>  - </a:t>
                </a:r>
                <a:endParaRPr lang="en-US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4" y="4711608"/>
                <a:ext cx="66358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927" t="-28889" r="-1376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1555838" y="4711607"/>
                <a:ext cx="603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38" y="4711607"/>
                <a:ext cx="60343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081" r="-303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9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7" grpId="0" animBg="1"/>
      <p:bldP spid="58" grpId="0" animBg="1"/>
      <p:bldP spid="59" grpId="0" animBg="1"/>
      <p:bldP spid="54" grpId="0" animBg="1"/>
      <p:bldP spid="55" grpId="0" animBg="1"/>
      <p:bldP spid="56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548510" y="5429248"/>
            <a:ext cx="6160776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04583" y="54864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19790" y="54864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58788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554370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709214" y="38507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98307" y="3843343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50318" y="3858869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029190" y="456056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27840" y="89143"/>
            <a:ext cx="83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Cloud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3774149" y="4045893"/>
            <a:ext cx="786547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145856" y="4049465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625245" y="4045894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104002" y="669313"/>
            <a:ext cx="748594" cy="351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512220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45" idx="0"/>
            <a:endCxn id="53" idx="4"/>
          </p:cNvCxnSpPr>
          <p:nvPr/>
        </p:nvCxnSpPr>
        <p:spPr>
          <a:xfrm flipV="1">
            <a:off x="3276990" y="4691620"/>
            <a:ext cx="889424" cy="79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6" idx="0"/>
            <a:endCxn id="53" idx="4"/>
          </p:cNvCxnSpPr>
          <p:nvPr/>
        </p:nvCxnSpPr>
        <p:spPr>
          <a:xfrm flipH="1" flipV="1">
            <a:off x="4166414" y="4691620"/>
            <a:ext cx="349574" cy="811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4" idx="0"/>
          </p:cNvCxnSpPr>
          <p:nvPr/>
        </p:nvCxnSpPr>
        <p:spPr>
          <a:xfrm flipH="1" flipV="1">
            <a:off x="5596482" y="4678226"/>
            <a:ext cx="165301" cy="80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55" idx="4"/>
          </p:cNvCxnSpPr>
          <p:nvPr/>
        </p:nvCxnSpPr>
        <p:spPr>
          <a:xfrm flipV="1">
            <a:off x="6866319" y="4699789"/>
            <a:ext cx="141199" cy="819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7" idx="0"/>
          </p:cNvCxnSpPr>
          <p:nvPr/>
        </p:nvCxnSpPr>
        <p:spPr>
          <a:xfrm flipH="1" flipV="1">
            <a:off x="7059746" y="4708573"/>
            <a:ext cx="951824" cy="794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271155" y="2204457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746140" y="219602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335081" y="2426743"/>
            <a:ext cx="786547" cy="275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804742" y="2402142"/>
            <a:ext cx="786547" cy="35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Curved Connector 196"/>
          <p:cNvCxnSpPr/>
          <p:nvPr/>
        </p:nvCxnSpPr>
        <p:spPr>
          <a:xfrm rot="16200000" flipH="1">
            <a:off x="4569434" y="4300109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Diamond 197"/>
          <p:cNvSpPr/>
          <p:nvPr/>
        </p:nvSpPr>
        <p:spPr>
          <a:xfrm>
            <a:off x="4751947" y="4287958"/>
            <a:ext cx="175894" cy="302204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1" name="Curved Connector 200"/>
          <p:cNvCxnSpPr/>
          <p:nvPr/>
        </p:nvCxnSpPr>
        <p:spPr>
          <a:xfrm rot="16200000" flipH="1">
            <a:off x="5993097" y="4309365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/>
          <p:cNvSpPr/>
          <p:nvPr/>
        </p:nvSpPr>
        <p:spPr>
          <a:xfrm>
            <a:off x="6183174" y="4297214"/>
            <a:ext cx="195751" cy="308474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cxnSp>
        <p:nvCxnSpPr>
          <p:cNvPr id="205" name="Curved Connector 204"/>
          <p:cNvCxnSpPr/>
          <p:nvPr/>
        </p:nvCxnSpPr>
        <p:spPr>
          <a:xfrm rot="16200000" flipH="1">
            <a:off x="7402973" y="4300736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Diamond 205"/>
          <p:cNvSpPr/>
          <p:nvPr/>
        </p:nvSpPr>
        <p:spPr>
          <a:xfrm>
            <a:off x="7593050" y="4288585"/>
            <a:ext cx="200833" cy="35468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8" name="Straight Arrow Connector 207"/>
          <p:cNvCxnSpPr>
            <a:endCxn id="193" idx="4"/>
          </p:cNvCxnSpPr>
          <p:nvPr/>
        </p:nvCxnSpPr>
        <p:spPr>
          <a:xfrm flipV="1">
            <a:off x="4178902" y="3045377"/>
            <a:ext cx="549453" cy="809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54" idx="0"/>
          </p:cNvCxnSpPr>
          <p:nvPr/>
        </p:nvCxnSpPr>
        <p:spPr>
          <a:xfrm flipH="1" flipV="1">
            <a:off x="4772054" y="3045095"/>
            <a:ext cx="783453" cy="798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55" idx="0"/>
          </p:cNvCxnSpPr>
          <p:nvPr/>
        </p:nvCxnSpPr>
        <p:spPr>
          <a:xfrm flipH="1" flipV="1">
            <a:off x="6292326" y="3047142"/>
            <a:ext cx="715192" cy="81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/>
          <p:nvPr/>
        </p:nvCxnSpPr>
        <p:spPr>
          <a:xfrm rot="16200000" flipH="1">
            <a:off x="5155662" y="2726060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/>
          <p:cNvCxnSpPr/>
          <p:nvPr/>
        </p:nvCxnSpPr>
        <p:spPr>
          <a:xfrm rot="16200000" flipH="1">
            <a:off x="6612572" y="2730265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Diamond 219"/>
          <p:cNvSpPr/>
          <p:nvPr/>
        </p:nvSpPr>
        <p:spPr>
          <a:xfrm>
            <a:off x="5359226" y="2725019"/>
            <a:ext cx="168614" cy="29447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21" name="Straight Arrow Connector 220"/>
          <p:cNvCxnSpPr>
            <a:endCxn id="85" idx="4"/>
          </p:cNvCxnSpPr>
          <p:nvPr/>
        </p:nvCxnSpPr>
        <p:spPr>
          <a:xfrm flipV="1">
            <a:off x="4901715" y="1296976"/>
            <a:ext cx="584675" cy="91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94" idx="0"/>
          </p:cNvCxnSpPr>
          <p:nvPr/>
        </p:nvCxnSpPr>
        <p:spPr>
          <a:xfrm flipH="1" flipV="1">
            <a:off x="5551864" y="1338375"/>
            <a:ext cx="651476" cy="85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/>
          <p:nvPr/>
        </p:nvCxnSpPr>
        <p:spPr>
          <a:xfrm>
            <a:off x="5852671" y="960752"/>
            <a:ext cx="565274" cy="3776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gular Pentagon 228"/>
          <p:cNvSpPr/>
          <p:nvPr/>
        </p:nvSpPr>
        <p:spPr>
          <a:xfrm>
            <a:off x="6434110" y="1258871"/>
            <a:ext cx="625636" cy="41237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805719" y="635537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Sensor1</a:t>
            </a:r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4036713" y="635971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Sensor2</a:t>
            </a:r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5302218" y="63637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Sensor3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477965" y="63637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Sensor4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7588147" y="63637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Sensor5</a:t>
            </a:r>
            <a:endParaRPr lang="en-US" dirty="0"/>
          </a:p>
        </p:txBody>
      </p:sp>
      <p:sp>
        <p:nvSpPr>
          <p:cNvPr id="250" name="Rectangle 249"/>
          <p:cNvSpPr/>
          <p:nvPr/>
        </p:nvSpPr>
        <p:spPr>
          <a:xfrm>
            <a:off x="4817931" y="426003"/>
            <a:ext cx="1388753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990" y="3783950"/>
            <a:ext cx="4734580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774149" y="2122731"/>
            <a:ext cx="3780221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666" y="88486"/>
            <a:ext cx="455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Motivation </a:t>
            </a:r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: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In-Network Count Aggregation</a:t>
            </a:r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591156" y="4864165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03094" y="4058162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983232" y="4061030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22897" y="5010520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325597" y="4849228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477997" y="5001628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172966" y="4061030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369462" y="4053210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242719" y="4065842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615796" y="4069419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720158" y="5088855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679132" y="4857073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652045" y="4059946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848094" y="4064628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777495" y="4880362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718586" y="5087699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017850" y="4075944"/>
            <a:ext cx="177648" cy="20320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195498" y="4059946"/>
            <a:ext cx="177648" cy="20320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465565" y="4846144"/>
            <a:ext cx="177648" cy="20320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617965" y="4998544"/>
            <a:ext cx="177648" cy="20320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/>
        </p:nvSpPr>
        <p:spPr>
          <a:xfrm>
            <a:off x="4397299" y="2405536"/>
            <a:ext cx="175894" cy="302204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8" name="Diamond 127"/>
          <p:cNvSpPr/>
          <p:nvPr/>
        </p:nvSpPr>
        <p:spPr>
          <a:xfrm>
            <a:off x="4687197" y="2411124"/>
            <a:ext cx="195751" cy="308474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6152226" y="2405795"/>
            <a:ext cx="200833" cy="35468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1" name="Diamond 130"/>
          <p:cNvSpPr/>
          <p:nvPr/>
        </p:nvSpPr>
        <p:spPr>
          <a:xfrm>
            <a:off x="6805965" y="2688798"/>
            <a:ext cx="200833" cy="35468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2" name="Diamond 131"/>
          <p:cNvSpPr/>
          <p:nvPr/>
        </p:nvSpPr>
        <p:spPr>
          <a:xfrm>
            <a:off x="5186433" y="692869"/>
            <a:ext cx="168614" cy="29447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3" name="Diamond 132"/>
          <p:cNvSpPr/>
          <p:nvPr/>
        </p:nvSpPr>
        <p:spPr>
          <a:xfrm>
            <a:off x="5509863" y="657789"/>
            <a:ext cx="200833" cy="35468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5772" y="1877785"/>
            <a:ext cx="3277364" cy="553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3570" y="2207521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0" y="2207521"/>
                <a:ext cx="57051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766" r="-531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275148" y="1877780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1939" y="2186779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9" y="2186779"/>
                <a:ext cx="5705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316184" y="1983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31243" y="1982379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9254" y="1158351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185272" y="1571628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21128" y="2957345"/>
            <a:ext cx="3970624" cy="426867"/>
          </a:xfrm>
          <a:prstGeom prst="rect">
            <a:avLst/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1691471" y="2635384"/>
            <a:ext cx="507581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2628454" y="1212552"/>
            <a:ext cx="124067" cy="23721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940786" y="2981549"/>
            <a:ext cx="0" cy="34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7659" y="3325834"/>
            <a:ext cx="243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xagon 33"/>
          <p:cNvSpPr/>
          <p:nvPr/>
        </p:nvSpPr>
        <p:spPr>
          <a:xfrm>
            <a:off x="1836755" y="3006961"/>
            <a:ext cx="326585" cy="315395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577" y="1028700"/>
            <a:ext cx="4678551" cy="24915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719" y="1968699"/>
            <a:ext cx="275492" cy="27549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939569" y="3164659"/>
            <a:ext cx="791674" cy="30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502895" y="4607577"/>
            <a:ext cx="1839840" cy="18222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Display 55"/>
          <p:cNvSpPr/>
          <p:nvPr/>
        </p:nvSpPr>
        <p:spPr>
          <a:xfrm rot="5400000">
            <a:off x="7056751" y="5576851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53448" y="5637346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6088" y="5204695"/>
            <a:ext cx="275492" cy="27549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7403" y="5204695"/>
            <a:ext cx="275492" cy="275492"/>
          </a:xfrm>
          <a:prstGeom prst="rect">
            <a:avLst/>
          </a:prstGeom>
        </p:spPr>
      </p:pic>
      <p:cxnSp>
        <p:nvCxnSpPr>
          <p:cNvPr id="60" name="Elbow Connector 59"/>
          <p:cNvCxnSpPr/>
          <p:nvPr/>
        </p:nvCxnSpPr>
        <p:spPr>
          <a:xfrm rot="5400000" flipH="1" flipV="1">
            <a:off x="7781362" y="4830477"/>
            <a:ext cx="1" cy="1023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1" idx="1"/>
          </p:cNvCxnSpPr>
          <p:nvPr/>
        </p:nvCxnSpPr>
        <p:spPr>
          <a:xfrm rot="16200000" flipV="1">
            <a:off x="6857529" y="4989159"/>
            <a:ext cx="205138" cy="914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520049" y="4607577"/>
            <a:ext cx="1839840" cy="18222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Display 62"/>
          <p:cNvSpPr/>
          <p:nvPr/>
        </p:nvSpPr>
        <p:spPr>
          <a:xfrm rot="5400000">
            <a:off x="4073905" y="5576851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70602" y="5637346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3242" y="5204695"/>
            <a:ext cx="275492" cy="27549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4557" y="5204695"/>
            <a:ext cx="275492" cy="275492"/>
          </a:xfrm>
          <a:prstGeom prst="rect">
            <a:avLst/>
          </a:prstGeom>
        </p:spPr>
      </p:pic>
      <p:cxnSp>
        <p:nvCxnSpPr>
          <p:cNvPr id="67" name="Elbow Connector 66"/>
          <p:cNvCxnSpPr/>
          <p:nvPr/>
        </p:nvCxnSpPr>
        <p:spPr>
          <a:xfrm rot="5400000" flipH="1" flipV="1">
            <a:off x="4798516" y="4830477"/>
            <a:ext cx="1" cy="1023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V="1">
            <a:off x="3874683" y="4989159"/>
            <a:ext cx="205138" cy="914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8128" y="1983485"/>
            <a:ext cx="275492" cy="275492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446465" y="5342441"/>
            <a:ext cx="279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46465" y="2244191"/>
            <a:ext cx="0" cy="309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6200000" flipV="1">
            <a:off x="4358278" y="3249266"/>
            <a:ext cx="3031548" cy="948057"/>
          </a:xfrm>
          <a:prstGeom prst="curvedConnector3">
            <a:avLst>
              <a:gd name="adj1" fmla="val 51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62120" y="4088424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626239" y="303827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014949" y="641949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Sensor1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7007572" y="6410547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Sensor2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20</a:t>
            </a:fld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447" y="155091"/>
            <a:ext cx="673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Window and CRDT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Illustration using Count Aggregation 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7025749" y="1109670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mond 95"/>
          <p:cNvSpPr/>
          <p:nvPr/>
        </p:nvSpPr>
        <p:spPr>
          <a:xfrm>
            <a:off x="7134949" y="1163871"/>
            <a:ext cx="124067" cy="23721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0800000">
            <a:off x="10337538" y="392275"/>
            <a:ext cx="444331" cy="178124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/>
          <p:cNvSpPr/>
          <p:nvPr/>
        </p:nvSpPr>
        <p:spPr>
          <a:xfrm>
            <a:off x="7555393" y="359043"/>
            <a:ext cx="444331" cy="182773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358936" y="300269"/>
                <a:ext cx="21282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DeltaGroup : {replicaId : 2},</a:t>
                </a:r>
              </a:p>
              <a:p>
                <a:r>
                  <a:rPr lang="en-US" sz="1200" dirty="0" smtClean="0"/>
                  <a:t>processedSensorOffsets: { 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“Sensor1” : 1,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“Sensor2” : </a:t>
                </a:r>
                <a:r>
                  <a:rPr lang="en-US" sz="1200" dirty="0" smtClean="0"/>
                  <a:t>1</a:t>
                </a:r>
                <a:endParaRPr lang="en-US" sz="1200" dirty="0"/>
              </a:p>
              <a:p>
                <a:r>
                  <a:rPr lang="en-US" sz="1200" dirty="0" smtClean="0"/>
                  <a:t>},</a:t>
                </a:r>
              </a:p>
              <a:p>
                <a:r>
                  <a:rPr lang="en-US" sz="1200" dirty="0" smtClean="0"/>
                  <a:t>WindowInstanceId </a:t>
                </a:r>
                <a:r>
                  <a:rPr lang="en-US" sz="1200" dirty="0" smtClean="0"/>
                  <a:t>: {</a:t>
                </a:r>
              </a:p>
              <a:p>
                <a:r>
                  <a:rPr lang="en-US" sz="1200" dirty="0" smtClean="0"/>
                  <a:t>     “id” : “123”,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“startTime”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r-IN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200" dirty="0" smtClean="0"/>
                  <a:t> ,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“endTime”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r-IN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𝑒𝑛𝑑</m:t>
                        </m:r>
                      </m:sub>
                    </m:sSub>
                  </m:oMath>
                </a14:m>
                <a:endParaRPr lang="en-US" sz="1200" dirty="0"/>
              </a:p>
              <a:p>
                <a:r>
                  <a:rPr lang="en-US" sz="1200" dirty="0" smtClean="0"/>
                  <a:t>}</a:t>
                </a:r>
                <a:endParaRPr lang="en-US" sz="1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36" y="300269"/>
                <a:ext cx="2128241" cy="1938992"/>
              </a:xfrm>
              <a:prstGeom prst="rect">
                <a:avLst/>
              </a:prstGeom>
              <a:blipFill rotWithShape="0">
                <a:blip r:embed="rId5"/>
                <a:stretch>
                  <a:fillRect b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410135" y="79510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Child Node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10804" y="1812798"/>
            <a:ext cx="708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600" y="3287438"/>
            <a:ext cx="999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CRDT Replica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16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29" grpId="0" animBg="1"/>
      <p:bldP spid="34" grpId="0" animBg="1"/>
      <p:bldP spid="73" grpId="0" animBg="1"/>
      <p:bldP spid="76" grpId="0" animBg="1"/>
      <p:bldP spid="90" grpId="0" animBg="1"/>
      <p:bldP spid="96" grpId="0" animBg="1"/>
      <p:bldP spid="27" grpId="0" animBg="1"/>
      <p:bldP spid="106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5772" y="1877785"/>
            <a:ext cx="3277364" cy="553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3570" y="2207521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0" y="2207521"/>
                <a:ext cx="57051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766" r="-531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275148" y="1877780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7277" y="1877780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1939" y="2186779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9" y="2186779"/>
                <a:ext cx="5705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316184" y="1983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31243" y="1982379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44105" y="19831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52521" y="1983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50625" y="19831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9254" y="1158351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185272" y="1571628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46434" y="1158350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3430919" y="1571627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21128" y="2957345"/>
            <a:ext cx="3970624" cy="426867"/>
          </a:xfrm>
          <a:prstGeom prst="rect">
            <a:avLst/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1691471" y="2635384"/>
            <a:ext cx="507581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3113001" y="2651267"/>
            <a:ext cx="538604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2628454" y="1212552"/>
            <a:ext cx="124067" cy="23721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3829641" y="1203516"/>
            <a:ext cx="124067" cy="237213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940786" y="2981549"/>
            <a:ext cx="0" cy="34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7659" y="3325834"/>
            <a:ext cx="243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xagon 33"/>
          <p:cNvSpPr/>
          <p:nvPr/>
        </p:nvSpPr>
        <p:spPr>
          <a:xfrm>
            <a:off x="1836755" y="3006961"/>
            <a:ext cx="326585" cy="315395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>
            <a:off x="3419849" y="3012275"/>
            <a:ext cx="326585" cy="315395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577" y="1028700"/>
            <a:ext cx="4678551" cy="24915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719" y="1968699"/>
            <a:ext cx="275492" cy="27549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939569" y="3164659"/>
            <a:ext cx="791674" cy="30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3"/>
          </p:cNvCxnSpPr>
          <p:nvPr/>
        </p:nvCxnSpPr>
        <p:spPr>
          <a:xfrm flipV="1">
            <a:off x="2217660" y="3169973"/>
            <a:ext cx="1202189" cy="57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502895" y="4607577"/>
            <a:ext cx="1839840" cy="18222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Display 55"/>
          <p:cNvSpPr/>
          <p:nvPr/>
        </p:nvSpPr>
        <p:spPr>
          <a:xfrm rot="5400000">
            <a:off x="7056751" y="5576851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53448" y="5637346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6088" y="5204695"/>
            <a:ext cx="275492" cy="27549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7403" y="5204695"/>
            <a:ext cx="275492" cy="275492"/>
          </a:xfrm>
          <a:prstGeom prst="rect">
            <a:avLst/>
          </a:prstGeom>
        </p:spPr>
      </p:pic>
      <p:cxnSp>
        <p:nvCxnSpPr>
          <p:cNvPr id="60" name="Elbow Connector 59"/>
          <p:cNvCxnSpPr/>
          <p:nvPr/>
        </p:nvCxnSpPr>
        <p:spPr>
          <a:xfrm rot="5400000" flipH="1" flipV="1">
            <a:off x="7781362" y="4830477"/>
            <a:ext cx="1" cy="1023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1" idx="1"/>
          </p:cNvCxnSpPr>
          <p:nvPr/>
        </p:nvCxnSpPr>
        <p:spPr>
          <a:xfrm rot="16200000" flipV="1">
            <a:off x="6857529" y="4989159"/>
            <a:ext cx="205138" cy="914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520049" y="4607577"/>
            <a:ext cx="1839840" cy="18222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Display 62"/>
          <p:cNvSpPr/>
          <p:nvPr/>
        </p:nvSpPr>
        <p:spPr>
          <a:xfrm rot="5400000">
            <a:off x="4073905" y="5576851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70602" y="5637346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3242" y="5204695"/>
            <a:ext cx="275492" cy="27549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4557" y="5204695"/>
            <a:ext cx="275492" cy="275492"/>
          </a:xfrm>
          <a:prstGeom prst="rect">
            <a:avLst/>
          </a:prstGeom>
        </p:spPr>
      </p:pic>
      <p:cxnSp>
        <p:nvCxnSpPr>
          <p:cNvPr id="67" name="Elbow Connector 66"/>
          <p:cNvCxnSpPr/>
          <p:nvPr/>
        </p:nvCxnSpPr>
        <p:spPr>
          <a:xfrm rot="5400000" flipH="1" flipV="1">
            <a:off x="4798516" y="4830477"/>
            <a:ext cx="1" cy="1023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V="1">
            <a:off x="3874683" y="4989159"/>
            <a:ext cx="205138" cy="914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8128" y="1983485"/>
            <a:ext cx="275492" cy="275492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446465" y="5342441"/>
            <a:ext cx="279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46465" y="2244191"/>
            <a:ext cx="0" cy="309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6200000" flipV="1">
            <a:off x="4358278" y="3249266"/>
            <a:ext cx="3031548" cy="948057"/>
          </a:xfrm>
          <a:prstGeom prst="curvedConnector3">
            <a:avLst>
              <a:gd name="adj1" fmla="val 51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62120" y="4088424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61867" y="4527579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626239" y="303827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927658" y="3422659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176631" y="3789544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014949" y="641949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Sensor1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7007572" y="6410547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Sensor2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21</a:t>
            </a:fld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447" y="155091"/>
            <a:ext cx="673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Window and CRDT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Illustration using Count Aggregation 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7025749" y="1109670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0800000">
            <a:off x="10332354" y="333280"/>
            <a:ext cx="444331" cy="178124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/>
          <p:cNvSpPr/>
          <p:nvPr/>
        </p:nvSpPr>
        <p:spPr>
          <a:xfrm>
            <a:off x="7555393" y="359043"/>
            <a:ext cx="444331" cy="182773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358936" y="300269"/>
                <a:ext cx="21282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DeltaGroup : {replicaId : 5},</a:t>
                </a:r>
              </a:p>
              <a:p>
                <a:r>
                  <a:rPr lang="en-US" sz="1200" dirty="0" smtClean="0"/>
                  <a:t>processedSensorOffsets: { 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“Sensor1” : 2,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“Sensor2” : 3</a:t>
                </a:r>
                <a:endParaRPr lang="en-US" sz="1200" dirty="0"/>
              </a:p>
              <a:p>
                <a:r>
                  <a:rPr lang="en-US" sz="1200" dirty="0" smtClean="0"/>
                  <a:t>},</a:t>
                </a:r>
              </a:p>
              <a:p>
                <a:r>
                  <a:rPr lang="en-US" sz="1200" dirty="0" smtClean="0"/>
                  <a:t>WindowInstanceId </a:t>
                </a:r>
                <a:r>
                  <a:rPr lang="en-US" sz="1200" dirty="0" smtClean="0"/>
                  <a:t>: {</a:t>
                </a:r>
              </a:p>
              <a:p>
                <a:r>
                  <a:rPr lang="en-US" sz="1200" dirty="0" smtClean="0"/>
                  <a:t>     “id” : “123”,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“startTime”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r-IN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200" dirty="0" smtClean="0"/>
                  <a:t> ,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“endTime”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r-IN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𝑒𝑛𝑑</m:t>
                        </m:r>
                      </m:sub>
                    </m:sSub>
                  </m:oMath>
                </a14:m>
                <a:endParaRPr lang="en-US" sz="1200" dirty="0"/>
              </a:p>
              <a:p>
                <a:r>
                  <a:rPr lang="en-US" sz="1200" dirty="0" smtClean="0"/>
                  <a:t>}</a:t>
                </a:r>
                <a:endParaRPr lang="en-US" sz="1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36" y="300269"/>
                <a:ext cx="2128241" cy="1938992"/>
              </a:xfrm>
              <a:prstGeom prst="rect">
                <a:avLst/>
              </a:prstGeom>
              <a:blipFill rotWithShape="0">
                <a:blip r:embed="rId5"/>
                <a:stretch>
                  <a:fillRect b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Diamond 106"/>
          <p:cNvSpPr/>
          <p:nvPr/>
        </p:nvSpPr>
        <p:spPr>
          <a:xfrm>
            <a:off x="7122275" y="1149062"/>
            <a:ext cx="124067" cy="237213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410135" y="79510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Child Node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10804" y="1812798"/>
            <a:ext cx="708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86600" y="3287438"/>
            <a:ext cx="999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CRDT Replica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38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30" grpId="0" animBg="1"/>
      <p:bldP spid="35" grpId="0" animBg="1"/>
      <p:bldP spid="74" grpId="0" animBg="1"/>
      <p:bldP spid="77" grpId="0" animBg="1"/>
      <p:bldP spid="78" grpId="0" animBg="1"/>
      <p:bldP spid="90" grpId="0" animBg="1"/>
      <p:bldP spid="27" grpId="0" animBg="1"/>
      <p:bldP spid="106" grpId="0" animBg="1"/>
      <p:bldP spid="28" grpId="0"/>
      <p:bldP spid="1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5772" y="1877785"/>
            <a:ext cx="3277364" cy="553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3570" y="2207521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0" y="2207521"/>
                <a:ext cx="57051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766" r="-531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275148" y="1877780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7277" y="1877780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1939" y="2186779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9" y="2186779"/>
                <a:ext cx="5705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2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316184" y="1983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31243" y="1982379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44105" y="19831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52521" y="1983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150625" y="19831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58554" y="1982379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9254" y="1158351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2185272" y="1571628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46434" y="1158350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3430919" y="1571627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90128" y="1158349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4432501" y="1587466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21128" y="2957345"/>
            <a:ext cx="3970624" cy="426867"/>
          </a:xfrm>
          <a:prstGeom prst="rect">
            <a:avLst/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1777" y="1982379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1691471" y="2635384"/>
            <a:ext cx="507581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3113001" y="2651267"/>
            <a:ext cx="538604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H="1">
            <a:off x="4080709" y="2656266"/>
            <a:ext cx="538604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2628454" y="1212552"/>
            <a:ext cx="124067" cy="23721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3829641" y="1203516"/>
            <a:ext cx="124067" cy="237213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895845" y="1212061"/>
            <a:ext cx="124067" cy="237213"/>
          </a:xfrm>
          <a:prstGeom prst="diamond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940786" y="2981549"/>
            <a:ext cx="0" cy="34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7659" y="3325834"/>
            <a:ext cx="243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xagon 33"/>
          <p:cNvSpPr/>
          <p:nvPr/>
        </p:nvSpPr>
        <p:spPr>
          <a:xfrm>
            <a:off x="1836755" y="3006961"/>
            <a:ext cx="326585" cy="315395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>
            <a:off x="3419849" y="3012275"/>
            <a:ext cx="326585" cy="315395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>
            <a:off x="4412063" y="3006961"/>
            <a:ext cx="326585" cy="31539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9577" y="1028700"/>
            <a:ext cx="4678551" cy="24915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719" y="1968699"/>
            <a:ext cx="275492" cy="27549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939569" y="3164659"/>
            <a:ext cx="791674" cy="30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6" idx="3"/>
          </p:cNvCxnSpPr>
          <p:nvPr/>
        </p:nvCxnSpPr>
        <p:spPr>
          <a:xfrm flipV="1">
            <a:off x="3702515" y="3164659"/>
            <a:ext cx="709548" cy="110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3"/>
          </p:cNvCxnSpPr>
          <p:nvPr/>
        </p:nvCxnSpPr>
        <p:spPr>
          <a:xfrm flipV="1">
            <a:off x="2217660" y="3169973"/>
            <a:ext cx="1202189" cy="57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502895" y="4607577"/>
            <a:ext cx="1839840" cy="18222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Display 55"/>
          <p:cNvSpPr/>
          <p:nvPr/>
        </p:nvSpPr>
        <p:spPr>
          <a:xfrm rot="5400000">
            <a:off x="7056751" y="5576851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53448" y="5637346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6088" y="5204695"/>
            <a:ext cx="275492" cy="27549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7403" y="5204695"/>
            <a:ext cx="275492" cy="275492"/>
          </a:xfrm>
          <a:prstGeom prst="rect">
            <a:avLst/>
          </a:prstGeom>
        </p:spPr>
      </p:pic>
      <p:cxnSp>
        <p:nvCxnSpPr>
          <p:cNvPr id="60" name="Elbow Connector 59"/>
          <p:cNvCxnSpPr/>
          <p:nvPr/>
        </p:nvCxnSpPr>
        <p:spPr>
          <a:xfrm rot="5400000" flipH="1" flipV="1">
            <a:off x="7781362" y="4830477"/>
            <a:ext cx="1" cy="1023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1" idx="1"/>
          </p:cNvCxnSpPr>
          <p:nvPr/>
        </p:nvCxnSpPr>
        <p:spPr>
          <a:xfrm rot="16200000" flipV="1">
            <a:off x="6857529" y="4989159"/>
            <a:ext cx="205138" cy="914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520049" y="4607577"/>
            <a:ext cx="1839840" cy="18222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Display 62"/>
          <p:cNvSpPr/>
          <p:nvPr/>
        </p:nvSpPr>
        <p:spPr>
          <a:xfrm rot="5400000">
            <a:off x="4073905" y="5576851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70602" y="5637346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3242" y="5204695"/>
            <a:ext cx="275492" cy="27549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4557" y="5204695"/>
            <a:ext cx="275492" cy="275492"/>
          </a:xfrm>
          <a:prstGeom prst="rect">
            <a:avLst/>
          </a:prstGeom>
        </p:spPr>
      </p:pic>
      <p:cxnSp>
        <p:nvCxnSpPr>
          <p:cNvPr id="67" name="Elbow Connector 66"/>
          <p:cNvCxnSpPr/>
          <p:nvPr/>
        </p:nvCxnSpPr>
        <p:spPr>
          <a:xfrm rot="5400000" flipH="1" flipV="1">
            <a:off x="4798516" y="4830477"/>
            <a:ext cx="1" cy="1023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V="1">
            <a:off x="3874683" y="4989159"/>
            <a:ext cx="205138" cy="914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8128" y="1983485"/>
            <a:ext cx="275492" cy="275492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446465" y="5342441"/>
            <a:ext cx="279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46465" y="2244191"/>
            <a:ext cx="0" cy="309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16200000" flipV="1">
            <a:off x="4358278" y="3249266"/>
            <a:ext cx="3031548" cy="948057"/>
          </a:xfrm>
          <a:prstGeom prst="curvedConnector3">
            <a:avLst>
              <a:gd name="adj1" fmla="val 51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62120" y="4088424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61867" y="4527579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61867" y="4930668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Oval 75"/>
          <p:cNvSpPr/>
          <p:nvPr/>
        </p:nvSpPr>
        <p:spPr>
          <a:xfrm>
            <a:off x="5626239" y="303827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5927658" y="3422659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176631" y="3789544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293079" y="419856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014949" y="641949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Sensor1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7007572" y="6410547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Sensor2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22</a:t>
            </a:fld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447" y="155091"/>
            <a:ext cx="673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Window and CRDT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Illustration using Count Aggregation 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7025749" y="1109670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0800000">
            <a:off x="10332354" y="333280"/>
            <a:ext cx="444331" cy="1781248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/>
          <p:cNvSpPr/>
          <p:nvPr/>
        </p:nvSpPr>
        <p:spPr>
          <a:xfrm>
            <a:off x="7555393" y="359043"/>
            <a:ext cx="444331" cy="182773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358936" y="300269"/>
                <a:ext cx="21282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DeltaGroup : {replicaId : 7},</a:t>
                </a:r>
              </a:p>
              <a:p>
                <a:r>
                  <a:rPr lang="en-US" sz="1200" dirty="0" smtClean="0"/>
                  <a:t>processedSensorOffsets: { 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“Sensor1” : 3,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“Sensor2” : 4</a:t>
                </a:r>
                <a:endParaRPr lang="en-US" sz="1200" dirty="0"/>
              </a:p>
              <a:p>
                <a:r>
                  <a:rPr lang="en-US" sz="1200" dirty="0" smtClean="0"/>
                  <a:t>},</a:t>
                </a:r>
              </a:p>
              <a:p>
                <a:r>
                  <a:rPr lang="en-US" sz="1200" dirty="0" smtClean="0"/>
                  <a:t>WindowInstanceId </a:t>
                </a:r>
                <a:r>
                  <a:rPr lang="en-US" sz="1200" dirty="0" smtClean="0"/>
                  <a:t>: {</a:t>
                </a:r>
              </a:p>
              <a:p>
                <a:r>
                  <a:rPr lang="en-US" sz="1200" dirty="0" smtClean="0"/>
                  <a:t>     “id” : “123”,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“startTime”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r-IN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200" dirty="0" smtClean="0"/>
                  <a:t> ,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  “endTime”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r-IN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𝑒𝑛𝑑</m:t>
                        </m:r>
                      </m:sub>
                    </m:sSub>
                  </m:oMath>
                </a14:m>
                <a:endParaRPr lang="en-US" sz="1200" dirty="0"/>
              </a:p>
              <a:p>
                <a:r>
                  <a:rPr lang="en-US" sz="1200" dirty="0" smtClean="0"/>
                  <a:t>}</a:t>
                </a:r>
                <a:endParaRPr lang="en-US" sz="1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36" y="300269"/>
                <a:ext cx="2128241" cy="1938992"/>
              </a:xfrm>
              <a:prstGeom prst="rect">
                <a:avLst/>
              </a:prstGeom>
              <a:blipFill rotWithShape="0">
                <a:blip r:embed="rId5"/>
                <a:stretch>
                  <a:fillRect b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Diamond 106"/>
          <p:cNvSpPr/>
          <p:nvPr/>
        </p:nvSpPr>
        <p:spPr>
          <a:xfrm>
            <a:off x="7112726" y="1166909"/>
            <a:ext cx="124067" cy="237213"/>
          </a:xfrm>
          <a:prstGeom prst="diamond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410135" y="79510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Child Node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10804" y="1812798"/>
            <a:ext cx="708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86600" y="3287438"/>
            <a:ext cx="999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CRDT Replica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51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31" grpId="0" animBg="1"/>
      <p:bldP spid="36" grpId="0" animBg="1"/>
      <p:bldP spid="75" grpId="0" animBg="1"/>
      <p:bldP spid="79" grpId="0" animBg="1"/>
      <p:bldP spid="90" grpId="0" animBg="1"/>
      <p:bldP spid="27" grpId="0" animBg="1"/>
      <p:bldP spid="106" grpId="0" animBg="1"/>
      <p:bldP spid="28" grpId="0"/>
      <p:bldP spid="1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502895" y="4607577"/>
            <a:ext cx="1839840" cy="18222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Display 7"/>
          <p:cNvSpPr/>
          <p:nvPr/>
        </p:nvSpPr>
        <p:spPr>
          <a:xfrm rot="5400000">
            <a:off x="7056751" y="5576851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53448" y="5637346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6088" y="5204695"/>
            <a:ext cx="275492" cy="2754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7403" y="5204695"/>
            <a:ext cx="275492" cy="275492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5400000" flipH="1" flipV="1">
            <a:off x="7781362" y="4830477"/>
            <a:ext cx="1" cy="1023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1"/>
          </p:cNvCxnSpPr>
          <p:nvPr/>
        </p:nvCxnSpPr>
        <p:spPr>
          <a:xfrm rot="16200000" flipV="1">
            <a:off x="6857529" y="4989159"/>
            <a:ext cx="205138" cy="914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31921" y="6458094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Sensor2</a:t>
            </a:r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245772" y="1877785"/>
            <a:ext cx="3277364" cy="553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33570" y="2207521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0" y="2207521"/>
                <a:ext cx="5705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766" r="-531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2275148" y="1877780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7277" y="1877780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481939" y="2186779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9" y="2186779"/>
                <a:ext cx="570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2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/>
          <p:cNvSpPr/>
          <p:nvPr/>
        </p:nvSpPr>
        <p:spPr>
          <a:xfrm>
            <a:off x="1316184" y="1983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1731243" y="1982379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2344105" y="19831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2752521" y="1983150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3150625" y="198315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3658554" y="1982379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519254" y="1158351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urved Connector 111"/>
          <p:cNvCxnSpPr/>
          <p:nvPr/>
        </p:nvCxnSpPr>
        <p:spPr>
          <a:xfrm rot="5400000" flipH="1" flipV="1">
            <a:off x="2185272" y="1571628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746434" y="1158350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/>
          <p:cNvCxnSpPr/>
          <p:nvPr/>
        </p:nvCxnSpPr>
        <p:spPr>
          <a:xfrm rot="5400000" flipH="1" flipV="1">
            <a:off x="3430919" y="1571627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790128" y="1158349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Curved Connector 116"/>
          <p:cNvCxnSpPr/>
          <p:nvPr/>
        </p:nvCxnSpPr>
        <p:spPr>
          <a:xfrm rot="5400000" flipH="1" flipV="1">
            <a:off x="4432501" y="1587466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221128" y="2957345"/>
            <a:ext cx="3970624" cy="426867"/>
          </a:xfrm>
          <a:prstGeom prst="rect">
            <a:avLst/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081777" y="1982379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0" name="Curved Connector 119"/>
          <p:cNvCxnSpPr/>
          <p:nvPr/>
        </p:nvCxnSpPr>
        <p:spPr>
          <a:xfrm rot="16200000" flipH="1">
            <a:off x="1809376" y="2635384"/>
            <a:ext cx="507581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/>
          <p:nvPr/>
        </p:nvCxnSpPr>
        <p:spPr>
          <a:xfrm rot="16200000" flipH="1">
            <a:off x="3113028" y="2634759"/>
            <a:ext cx="538604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16200000" flipH="1">
            <a:off x="4128887" y="2641736"/>
            <a:ext cx="538604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3520049" y="4607577"/>
            <a:ext cx="1839840" cy="18222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8" name="Display 127"/>
          <p:cNvSpPr/>
          <p:nvPr/>
        </p:nvSpPr>
        <p:spPr>
          <a:xfrm rot="5400000">
            <a:off x="4073905" y="5576851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070602" y="5637346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3242" y="5204695"/>
            <a:ext cx="275492" cy="275492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4557" y="5204695"/>
            <a:ext cx="275492" cy="275492"/>
          </a:xfrm>
          <a:prstGeom prst="rect">
            <a:avLst/>
          </a:prstGeom>
        </p:spPr>
      </p:pic>
      <p:cxnSp>
        <p:nvCxnSpPr>
          <p:cNvPr id="132" name="Elbow Connector 131"/>
          <p:cNvCxnSpPr/>
          <p:nvPr/>
        </p:nvCxnSpPr>
        <p:spPr>
          <a:xfrm rot="5400000" flipH="1" flipV="1">
            <a:off x="4798516" y="4830477"/>
            <a:ext cx="1" cy="1023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33" idx="1"/>
          </p:cNvCxnSpPr>
          <p:nvPr/>
        </p:nvCxnSpPr>
        <p:spPr>
          <a:xfrm rot="16200000" flipV="1">
            <a:off x="3874683" y="4989159"/>
            <a:ext cx="205138" cy="914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049075" y="6458094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Sensor1</a:t>
            </a:r>
          </a:p>
          <a:p>
            <a:endParaRPr lang="en-US" dirty="0"/>
          </a:p>
        </p:txBody>
      </p:sp>
      <p:sp>
        <p:nvSpPr>
          <p:cNvPr id="139" name="Diamond 138"/>
          <p:cNvSpPr/>
          <p:nvPr/>
        </p:nvSpPr>
        <p:spPr>
          <a:xfrm>
            <a:off x="2628454" y="1212552"/>
            <a:ext cx="124067" cy="23721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iamond 139"/>
          <p:cNvSpPr/>
          <p:nvPr/>
        </p:nvSpPr>
        <p:spPr>
          <a:xfrm>
            <a:off x="3829641" y="1203516"/>
            <a:ext cx="124067" cy="237213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iamond 140"/>
          <p:cNvSpPr/>
          <p:nvPr/>
        </p:nvSpPr>
        <p:spPr>
          <a:xfrm>
            <a:off x="4895845" y="1212061"/>
            <a:ext cx="124067" cy="237213"/>
          </a:xfrm>
          <a:prstGeom prst="diamond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940786" y="2981549"/>
            <a:ext cx="0" cy="34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17659" y="3325834"/>
            <a:ext cx="243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Hexagon 156"/>
          <p:cNvSpPr/>
          <p:nvPr/>
        </p:nvSpPr>
        <p:spPr>
          <a:xfrm>
            <a:off x="2032532" y="3010439"/>
            <a:ext cx="326585" cy="315395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Hexagon 158"/>
          <p:cNvSpPr/>
          <p:nvPr/>
        </p:nvSpPr>
        <p:spPr>
          <a:xfrm>
            <a:off x="3419849" y="3012275"/>
            <a:ext cx="326585" cy="315395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/>
          <p:cNvSpPr/>
          <p:nvPr/>
        </p:nvSpPr>
        <p:spPr>
          <a:xfrm>
            <a:off x="4412063" y="3006961"/>
            <a:ext cx="326585" cy="31539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7536290" y="1949873"/>
            <a:ext cx="3277364" cy="553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924088" y="2279609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088" y="2279609"/>
                <a:ext cx="5705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2903" r="-645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Connector 170"/>
          <p:cNvCxnSpPr/>
          <p:nvPr/>
        </p:nvCxnSpPr>
        <p:spPr>
          <a:xfrm>
            <a:off x="8565666" y="1949868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9797795" y="1949868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10772457" y="2258867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457" y="2258867"/>
                <a:ext cx="570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2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Oval 173"/>
          <p:cNvSpPr/>
          <p:nvPr/>
        </p:nvSpPr>
        <p:spPr>
          <a:xfrm>
            <a:off x="7606702" y="2055238"/>
            <a:ext cx="342900" cy="3429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8021761" y="2054467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8634623" y="2055238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9043039" y="2055238"/>
            <a:ext cx="342900" cy="3429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9441143" y="2055238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9949072" y="2054467"/>
            <a:ext cx="342900" cy="3429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7" name="Oval 186"/>
          <p:cNvSpPr/>
          <p:nvPr/>
        </p:nvSpPr>
        <p:spPr>
          <a:xfrm>
            <a:off x="10372295" y="2054467"/>
            <a:ext cx="342900" cy="3429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143590" y="471800"/>
            <a:ext cx="11906896" cy="34943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579577" y="1028700"/>
            <a:ext cx="4678551" cy="249150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863231" y="1068609"/>
            <a:ext cx="4807926" cy="249150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719" y="1968699"/>
            <a:ext cx="275492" cy="275492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62277" y="1932029"/>
            <a:ext cx="275492" cy="275492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8364" y="1918464"/>
            <a:ext cx="275492" cy="275492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59701" y="1909271"/>
            <a:ext cx="275492" cy="275492"/>
          </a:xfrm>
          <a:prstGeom prst="rect">
            <a:avLst/>
          </a:prstGeom>
        </p:spPr>
      </p:pic>
      <p:sp>
        <p:nvSpPr>
          <p:cNvPr id="236" name="Rectangle 235"/>
          <p:cNvSpPr/>
          <p:nvPr/>
        </p:nvSpPr>
        <p:spPr>
          <a:xfrm>
            <a:off x="8698963" y="2994947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9905143" y="2980690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0856709" y="2980690"/>
            <a:ext cx="335502" cy="327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/>
          <p:cNvSpPr/>
          <p:nvPr/>
        </p:nvSpPr>
        <p:spPr>
          <a:xfrm>
            <a:off x="8808163" y="3049148"/>
            <a:ext cx="124067" cy="23721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Diamond 242"/>
          <p:cNvSpPr/>
          <p:nvPr/>
        </p:nvSpPr>
        <p:spPr>
          <a:xfrm>
            <a:off x="9988350" y="3025856"/>
            <a:ext cx="124067" cy="237213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Diamond 243"/>
          <p:cNvSpPr/>
          <p:nvPr/>
        </p:nvSpPr>
        <p:spPr>
          <a:xfrm>
            <a:off x="10962426" y="3034402"/>
            <a:ext cx="124067" cy="237213"/>
          </a:xfrm>
          <a:prstGeom prst="diamond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Curved Connector 244"/>
          <p:cNvCxnSpPr/>
          <p:nvPr/>
        </p:nvCxnSpPr>
        <p:spPr>
          <a:xfrm rot="16200000" flipH="1">
            <a:off x="8383026" y="2704642"/>
            <a:ext cx="507581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urved Connector 245"/>
          <p:cNvCxnSpPr/>
          <p:nvPr/>
        </p:nvCxnSpPr>
        <p:spPr>
          <a:xfrm rot="16200000" flipH="1">
            <a:off x="9594301" y="2699764"/>
            <a:ext cx="507581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/>
          <p:nvPr/>
        </p:nvCxnSpPr>
        <p:spPr>
          <a:xfrm rot="16200000" flipH="1">
            <a:off x="10611337" y="2657247"/>
            <a:ext cx="507581" cy="1053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7491914" y="1169221"/>
            <a:ext cx="4052385" cy="426867"/>
          </a:xfrm>
          <a:prstGeom prst="rect">
            <a:avLst/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7211573" y="1193425"/>
            <a:ext cx="0" cy="34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7088446" y="1537710"/>
            <a:ext cx="243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Hexagon 263"/>
          <p:cNvSpPr/>
          <p:nvPr/>
        </p:nvSpPr>
        <p:spPr>
          <a:xfrm>
            <a:off x="8315504" y="1222426"/>
            <a:ext cx="326585" cy="31539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Hexagon 264"/>
          <p:cNvSpPr/>
          <p:nvPr/>
        </p:nvSpPr>
        <p:spPr>
          <a:xfrm>
            <a:off x="9773890" y="1224834"/>
            <a:ext cx="326585" cy="315395"/>
          </a:xfrm>
          <a:prstGeom prst="hexag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Hexagon 265"/>
          <p:cNvSpPr/>
          <p:nvPr/>
        </p:nvSpPr>
        <p:spPr>
          <a:xfrm>
            <a:off x="10682850" y="1218837"/>
            <a:ext cx="326585" cy="315395"/>
          </a:xfrm>
          <a:prstGeom prst="hexag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Curved Connector 266"/>
          <p:cNvCxnSpPr/>
          <p:nvPr/>
        </p:nvCxnSpPr>
        <p:spPr>
          <a:xfrm rot="5400000" flipH="1" flipV="1">
            <a:off x="8182813" y="1676232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267"/>
          <p:cNvCxnSpPr/>
          <p:nvPr/>
        </p:nvCxnSpPr>
        <p:spPr>
          <a:xfrm rot="5400000" flipH="1" flipV="1">
            <a:off x="9511172" y="1650835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/>
          <p:cNvCxnSpPr/>
          <p:nvPr/>
        </p:nvCxnSpPr>
        <p:spPr>
          <a:xfrm rot="5400000" flipH="1" flipV="1">
            <a:off x="10460444" y="1655267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stCxn id="130" idx="0"/>
            <a:endCxn id="211" idx="2"/>
          </p:cNvCxnSpPr>
          <p:nvPr/>
        </p:nvCxnSpPr>
        <p:spPr>
          <a:xfrm rot="5400000" flipH="1" flipV="1">
            <a:off x="4598180" y="3056765"/>
            <a:ext cx="3010739" cy="12851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10" idx="2"/>
          </p:cNvCxnSpPr>
          <p:nvPr/>
        </p:nvCxnSpPr>
        <p:spPr>
          <a:xfrm rot="16200000" flipV="1">
            <a:off x="4358278" y="3249266"/>
            <a:ext cx="3031548" cy="948057"/>
          </a:xfrm>
          <a:prstGeom prst="curvedConnector3">
            <a:avLst>
              <a:gd name="adj1" fmla="val 516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131" idx="3"/>
          </p:cNvCxnSpPr>
          <p:nvPr/>
        </p:nvCxnSpPr>
        <p:spPr>
          <a:xfrm>
            <a:off x="446465" y="5342441"/>
            <a:ext cx="279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endCxn id="209" idx="2"/>
          </p:cNvCxnSpPr>
          <p:nvPr/>
        </p:nvCxnSpPr>
        <p:spPr>
          <a:xfrm flipV="1">
            <a:off x="446465" y="2244191"/>
            <a:ext cx="0" cy="3098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20" idx="1"/>
            <a:endCxn id="212" idx="2"/>
          </p:cNvCxnSpPr>
          <p:nvPr/>
        </p:nvCxnSpPr>
        <p:spPr>
          <a:xfrm flipV="1">
            <a:off x="8581580" y="2184763"/>
            <a:ext cx="3215867" cy="31576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110" idx="0"/>
            <a:endCxn id="208" idx="0"/>
          </p:cNvCxnSpPr>
          <p:nvPr/>
        </p:nvCxnSpPr>
        <p:spPr>
          <a:xfrm rot="5400000" flipH="1" flipV="1">
            <a:off x="5932228" y="-2176614"/>
            <a:ext cx="89742" cy="6580189"/>
          </a:xfrm>
          <a:prstGeom prst="bentConnector3">
            <a:avLst>
              <a:gd name="adj1" fmla="val 35473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/>
          <p:nvPr/>
        </p:nvCxnSpPr>
        <p:spPr>
          <a:xfrm rot="5400000" flipH="1" flipV="1">
            <a:off x="7131004" y="-2189149"/>
            <a:ext cx="89742" cy="6580189"/>
          </a:xfrm>
          <a:prstGeom prst="bentConnector3">
            <a:avLst>
              <a:gd name="adj1" fmla="val 35473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/>
          <p:nvPr/>
        </p:nvCxnSpPr>
        <p:spPr>
          <a:xfrm rot="5400000" flipH="1" flipV="1">
            <a:off x="8036592" y="-2183399"/>
            <a:ext cx="89742" cy="6580189"/>
          </a:xfrm>
          <a:prstGeom prst="bentConnector3">
            <a:avLst>
              <a:gd name="adj1" fmla="val 35473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Hexagon 332"/>
          <p:cNvSpPr/>
          <p:nvPr/>
        </p:nvSpPr>
        <p:spPr>
          <a:xfrm>
            <a:off x="9069576" y="1227906"/>
            <a:ext cx="326585" cy="31539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Diamond 333"/>
          <p:cNvSpPr/>
          <p:nvPr/>
        </p:nvSpPr>
        <p:spPr>
          <a:xfrm>
            <a:off x="9166126" y="1282215"/>
            <a:ext cx="124067" cy="23721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Hexagon 334"/>
          <p:cNvSpPr/>
          <p:nvPr/>
        </p:nvSpPr>
        <p:spPr>
          <a:xfrm>
            <a:off x="10240645" y="1212061"/>
            <a:ext cx="326585" cy="315395"/>
          </a:xfrm>
          <a:prstGeom prst="hexag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Diamond 335"/>
          <p:cNvSpPr/>
          <p:nvPr/>
        </p:nvSpPr>
        <p:spPr>
          <a:xfrm>
            <a:off x="10341903" y="1257362"/>
            <a:ext cx="124067" cy="237213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Hexagon 336"/>
          <p:cNvSpPr/>
          <p:nvPr/>
        </p:nvSpPr>
        <p:spPr>
          <a:xfrm>
            <a:off x="11128005" y="1224835"/>
            <a:ext cx="326585" cy="315395"/>
          </a:xfrm>
          <a:prstGeom prst="hexag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Diamond 337"/>
          <p:cNvSpPr/>
          <p:nvPr/>
        </p:nvSpPr>
        <p:spPr>
          <a:xfrm>
            <a:off x="11227741" y="1248685"/>
            <a:ext cx="124067" cy="237213"/>
          </a:xfrm>
          <a:prstGeom prst="diamond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Hexagon 338"/>
          <p:cNvSpPr/>
          <p:nvPr/>
        </p:nvSpPr>
        <p:spPr>
          <a:xfrm>
            <a:off x="2748442" y="3001023"/>
            <a:ext cx="326585" cy="315395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Hexagon 339"/>
          <p:cNvSpPr/>
          <p:nvPr/>
        </p:nvSpPr>
        <p:spPr>
          <a:xfrm>
            <a:off x="3914229" y="3001023"/>
            <a:ext cx="326585" cy="315395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Hexagon 340"/>
          <p:cNvSpPr/>
          <p:nvPr/>
        </p:nvSpPr>
        <p:spPr>
          <a:xfrm>
            <a:off x="4840966" y="3010439"/>
            <a:ext cx="326585" cy="31539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Diamond 341"/>
          <p:cNvSpPr/>
          <p:nvPr/>
        </p:nvSpPr>
        <p:spPr>
          <a:xfrm>
            <a:off x="2837304" y="3006206"/>
            <a:ext cx="124067" cy="237213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Diamond 342"/>
          <p:cNvSpPr/>
          <p:nvPr/>
        </p:nvSpPr>
        <p:spPr>
          <a:xfrm>
            <a:off x="4019743" y="3032718"/>
            <a:ext cx="124067" cy="237213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Diamond 343"/>
          <p:cNvSpPr/>
          <p:nvPr/>
        </p:nvSpPr>
        <p:spPr>
          <a:xfrm>
            <a:off x="4909897" y="3024147"/>
            <a:ext cx="124067" cy="237213"/>
          </a:xfrm>
          <a:prstGeom prst="diamond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Arrow Connector 345"/>
          <p:cNvCxnSpPr/>
          <p:nvPr/>
        </p:nvCxnSpPr>
        <p:spPr>
          <a:xfrm>
            <a:off x="939569" y="3167754"/>
            <a:ext cx="1085551" cy="49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>
            <a:off x="7215127" y="1359337"/>
            <a:ext cx="1053413" cy="92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2382950" y="3189268"/>
            <a:ext cx="365986" cy="56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/>
          <p:nvPr/>
        </p:nvCxnSpPr>
        <p:spPr>
          <a:xfrm>
            <a:off x="4226539" y="3164410"/>
            <a:ext cx="161611" cy="37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>
            <a:off x="3726593" y="3154803"/>
            <a:ext cx="161611" cy="37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/>
          <p:nvPr/>
        </p:nvCxnSpPr>
        <p:spPr>
          <a:xfrm>
            <a:off x="4735404" y="3170778"/>
            <a:ext cx="161611" cy="37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/>
          <p:nvPr/>
        </p:nvCxnSpPr>
        <p:spPr>
          <a:xfrm>
            <a:off x="10544812" y="1385717"/>
            <a:ext cx="161611" cy="37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10994515" y="1397062"/>
            <a:ext cx="161611" cy="37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10119165" y="1386013"/>
            <a:ext cx="161611" cy="37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endCxn id="265" idx="3"/>
          </p:cNvCxnSpPr>
          <p:nvPr/>
        </p:nvCxnSpPr>
        <p:spPr>
          <a:xfrm>
            <a:off x="9392179" y="1380946"/>
            <a:ext cx="381711" cy="15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264" idx="0"/>
          </p:cNvCxnSpPr>
          <p:nvPr/>
        </p:nvCxnSpPr>
        <p:spPr>
          <a:xfrm>
            <a:off x="8642089" y="1380124"/>
            <a:ext cx="383867" cy="93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3061198" y="3189268"/>
            <a:ext cx="381711" cy="15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236" idx="2"/>
            <a:endCxn id="207" idx="2"/>
          </p:cNvCxnSpPr>
          <p:nvPr/>
        </p:nvCxnSpPr>
        <p:spPr>
          <a:xfrm rot="5400000">
            <a:off x="5793928" y="447422"/>
            <a:ext cx="197712" cy="5947861"/>
          </a:xfrm>
          <a:prstGeom prst="bentConnector3">
            <a:avLst>
              <a:gd name="adj1" fmla="val 215623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395"/>
          <p:cNvCxnSpPr/>
          <p:nvPr/>
        </p:nvCxnSpPr>
        <p:spPr>
          <a:xfrm rot="5400000">
            <a:off x="6968944" y="436273"/>
            <a:ext cx="197712" cy="5947861"/>
          </a:xfrm>
          <a:prstGeom prst="bentConnector3">
            <a:avLst>
              <a:gd name="adj1" fmla="val 215623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Elbow Connector 396"/>
          <p:cNvCxnSpPr/>
          <p:nvPr/>
        </p:nvCxnSpPr>
        <p:spPr>
          <a:xfrm rot="5400000">
            <a:off x="7955090" y="441151"/>
            <a:ext cx="197712" cy="5947861"/>
          </a:xfrm>
          <a:prstGeom prst="bentConnector3">
            <a:avLst>
              <a:gd name="adj1" fmla="val 215623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23</a:t>
            </a:fld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42869" y="51157"/>
            <a:ext cx="7073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Replication of Fargo Payload between two Child Nodes 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9435" y="706289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ChildNode1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0486643" y="397114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ChildNode2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5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10" grpId="0" animBg="1"/>
      <p:bldP spid="114" grpId="0" animBg="1"/>
      <p:bldP spid="116" grpId="0" animBg="1"/>
      <p:bldP spid="119" grpId="0" animBg="1"/>
      <p:bldP spid="139" grpId="0" animBg="1"/>
      <p:bldP spid="140" grpId="0" animBg="1"/>
      <p:bldP spid="141" grpId="0" animBg="1"/>
      <p:bldP spid="157" grpId="0" animBg="1"/>
      <p:bldP spid="159" grpId="0" animBg="1"/>
      <p:bldP spid="159" grpId="1" animBg="1"/>
      <p:bldP spid="160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7" grpId="0" animBg="1"/>
      <p:bldP spid="236" grpId="0" animBg="1"/>
      <p:bldP spid="238" grpId="0" animBg="1"/>
      <p:bldP spid="240" grpId="0" animBg="1"/>
      <p:bldP spid="242" grpId="0" animBg="1"/>
      <p:bldP spid="243" grpId="0" animBg="1"/>
      <p:bldP spid="244" grpId="0" animBg="1"/>
      <p:bldP spid="264" grpId="0" animBg="1"/>
      <p:bldP spid="265" grpId="0" animBg="1"/>
      <p:bldP spid="266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12396" y="4948607"/>
            <a:ext cx="3277364" cy="553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0194" y="5278343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4" y="5278343"/>
                <a:ext cx="57051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702" r="-531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241772" y="4948602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73901" y="4948602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48563" y="5257601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63" y="5257601"/>
                <a:ext cx="5705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1282808" y="5053972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97867" y="5053201"/>
            <a:ext cx="342900" cy="3429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2310729" y="5053972"/>
            <a:ext cx="342900" cy="3429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2719145" y="5053972"/>
            <a:ext cx="3429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3117249" y="5053972"/>
            <a:ext cx="342900" cy="3429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3625178" y="5053201"/>
            <a:ext cx="342900" cy="3429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048401" y="5053201"/>
            <a:ext cx="342900" cy="3429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6201" y="4099522"/>
            <a:ext cx="4678551" cy="164036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375364" y="4980786"/>
            <a:ext cx="3277364" cy="553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763162" y="5310522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162" y="5310522"/>
                <a:ext cx="57051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702" r="-531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/>
          <p:cNvCxnSpPr/>
          <p:nvPr/>
        </p:nvCxnSpPr>
        <p:spPr>
          <a:xfrm>
            <a:off x="8404740" y="4980781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636869" y="4980781"/>
            <a:ext cx="0" cy="5536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0611531" y="5289780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531" y="5289780"/>
                <a:ext cx="5705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/>
          <p:cNvSpPr/>
          <p:nvPr/>
        </p:nvSpPr>
        <p:spPr>
          <a:xfrm>
            <a:off x="7445776" y="50861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860835" y="508538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" name="Oval 114"/>
          <p:cNvSpPr/>
          <p:nvPr/>
        </p:nvSpPr>
        <p:spPr>
          <a:xfrm>
            <a:off x="8473697" y="50861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6" name="Oval 115"/>
          <p:cNvSpPr/>
          <p:nvPr/>
        </p:nvSpPr>
        <p:spPr>
          <a:xfrm>
            <a:off x="8882113" y="50861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7" name="Oval 116"/>
          <p:cNvSpPr/>
          <p:nvPr/>
        </p:nvSpPr>
        <p:spPr>
          <a:xfrm>
            <a:off x="9280217" y="5086151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8" name="Oval 117"/>
          <p:cNvSpPr/>
          <p:nvPr/>
        </p:nvSpPr>
        <p:spPr>
          <a:xfrm>
            <a:off x="9788146" y="508538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0211369" y="5085380"/>
            <a:ext cx="342900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702305" y="4099522"/>
            <a:ext cx="4807926" cy="164036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330988" y="4200134"/>
            <a:ext cx="4052385" cy="426867"/>
          </a:xfrm>
          <a:prstGeom prst="rect">
            <a:avLst/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7050647" y="4224338"/>
            <a:ext cx="0" cy="34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927520" y="4568623"/>
            <a:ext cx="243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Hexagon 134"/>
          <p:cNvSpPr/>
          <p:nvPr/>
        </p:nvSpPr>
        <p:spPr>
          <a:xfrm>
            <a:off x="8346478" y="4253228"/>
            <a:ext cx="326585" cy="31539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/>
          <p:cNvSpPr/>
          <p:nvPr/>
        </p:nvSpPr>
        <p:spPr>
          <a:xfrm>
            <a:off x="9612964" y="4255747"/>
            <a:ext cx="326585" cy="315395"/>
          </a:xfrm>
          <a:prstGeom prst="hexago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/>
          <p:cNvSpPr/>
          <p:nvPr/>
        </p:nvSpPr>
        <p:spPr>
          <a:xfrm>
            <a:off x="10521924" y="4249750"/>
            <a:ext cx="326585" cy="315395"/>
          </a:xfrm>
          <a:prstGeom prst="hexag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urved Connector 137"/>
          <p:cNvCxnSpPr/>
          <p:nvPr/>
        </p:nvCxnSpPr>
        <p:spPr>
          <a:xfrm rot="5400000" flipH="1" flipV="1">
            <a:off x="8304453" y="4706520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/>
          <p:nvPr/>
        </p:nvCxnSpPr>
        <p:spPr>
          <a:xfrm rot="5400000" flipH="1" flipV="1">
            <a:off x="9502324" y="4679764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/>
          <p:nvPr/>
        </p:nvCxnSpPr>
        <p:spPr>
          <a:xfrm rot="5400000" flipH="1" flipV="1">
            <a:off x="10523622" y="4685229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054201" y="4390250"/>
            <a:ext cx="1297048" cy="3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5" idx="0"/>
          </p:cNvCxnSpPr>
          <p:nvPr/>
        </p:nvCxnSpPr>
        <p:spPr>
          <a:xfrm>
            <a:off x="8673063" y="4410926"/>
            <a:ext cx="939901" cy="25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7" idx="3"/>
          </p:cNvCxnSpPr>
          <p:nvPr/>
        </p:nvCxnSpPr>
        <p:spPr>
          <a:xfrm>
            <a:off x="9959596" y="4404928"/>
            <a:ext cx="562328" cy="2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46553" y="4203891"/>
            <a:ext cx="4052385" cy="426867"/>
          </a:xfrm>
          <a:prstGeom prst="rect">
            <a:avLst/>
          </a:prstGeom>
          <a:solidFill>
            <a:schemeClr val="bg1"/>
          </a:solidFill>
          <a:ln w="349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966212" y="4228095"/>
            <a:ext cx="0" cy="34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843085" y="4572380"/>
            <a:ext cx="243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Hexagon 158"/>
          <p:cNvSpPr/>
          <p:nvPr/>
        </p:nvSpPr>
        <p:spPr>
          <a:xfrm>
            <a:off x="2262043" y="4256985"/>
            <a:ext cx="326585" cy="315395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/>
          <p:cNvSpPr/>
          <p:nvPr/>
        </p:nvSpPr>
        <p:spPr>
          <a:xfrm>
            <a:off x="3528529" y="4259504"/>
            <a:ext cx="326585" cy="315395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/>
          <p:cNvSpPr/>
          <p:nvPr/>
        </p:nvSpPr>
        <p:spPr>
          <a:xfrm>
            <a:off x="4437489" y="4253507"/>
            <a:ext cx="326585" cy="31539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Curved Connector 161"/>
          <p:cNvCxnSpPr/>
          <p:nvPr/>
        </p:nvCxnSpPr>
        <p:spPr>
          <a:xfrm rot="5400000" flipH="1" flipV="1">
            <a:off x="2166250" y="4674634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5400000" flipH="1" flipV="1">
            <a:off x="3368068" y="4659364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/>
          <p:nvPr/>
        </p:nvCxnSpPr>
        <p:spPr>
          <a:xfrm rot="5400000" flipH="1" flipV="1">
            <a:off x="4360654" y="4685228"/>
            <a:ext cx="391874" cy="220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969766" y="4394007"/>
            <a:ext cx="1297048" cy="38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588628" y="4414683"/>
            <a:ext cx="939901" cy="25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3875161" y="4408685"/>
            <a:ext cx="562328" cy="25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153706" y="2454586"/>
            <a:ext cx="3277364" cy="553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3546684" y="2142193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84" y="2142193"/>
                <a:ext cx="57051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903" r="-645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6886082" y="2148418"/>
                <a:ext cx="570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𝑒𝑛𝑑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82" y="2148418"/>
                <a:ext cx="5705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Rectangle 191"/>
          <p:cNvSpPr/>
          <p:nvPr/>
        </p:nvSpPr>
        <p:spPr>
          <a:xfrm>
            <a:off x="3487511" y="1605501"/>
            <a:ext cx="5123089" cy="164036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Arrow Connector 220"/>
          <p:cNvCxnSpPr/>
          <p:nvPr/>
        </p:nvCxnSpPr>
        <p:spPr>
          <a:xfrm flipV="1">
            <a:off x="4666801" y="3036998"/>
            <a:ext cx="2708563" cy="1187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37" idx="4"/>
          </p:cNvCxnSpPr>
          <p:nvPr/>
        </p:nvCxnSpPr>
        <p:spPr>
          <a:xfrm flipH="1" flipV="1">
            <a:off x="7445776" y="3040579"/>
            <a:ext cx="3154997" cy="120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432601" y="2449646"/>
            <a:ext cx="913877" cy="5585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Hexagon 229"/>
          <p:cNvSpPr/>
          <p:nvPr/>
        </p:nvSpPr>
        <p:spPr>
          <a:xfrm>
            <a:off x="7532611" y="2589300"/>
            <a:ext cx="326585" cy="315395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Hexagon 230"/>
          <p:cNvSpPr/>
          <p:nvPr/>
        </p:nvSpPr>
        <p:spPr>
          <a:xfrm>
            <a:off x="7931861" y="2584684"/>
            <a:ext cx="326585" cy="315395"/>
          </a:xfrm>
          <a:prstGeom prst="hexag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Curved Connector 231"/>
          <p:cNvCxnSpPr/>
          <p:nvPr/>
        </p:nvCxnSpPr>
        <p:spPr>
          <a:xfrm rot="5400000" flipH="1" flipV="1">
            <a:off x="8015300" y="2074828"/>
            <a:ext cx="546489" cy="2323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Hexagon 234"/>
          <p:cNvSpPr/>
          <p:nvPr/>
        </p:nvSpPr>
        <p:spPr>
          <a:xfrm>
            <a:off x="8284015" y="1598908"/>
            <a:ext cx="326585" cy="315395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5054207" y="1152944"/>
            <a:ext cx="123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Root </a:t>
            </a:r>
            <a:r>
              <a:rPr lang="en-US" dirty="0" smtClean="0"/>
              <a:t>Node</a:t>
            </a:r>
          </a:p>
          <a:p>
            <a:endParaRPr lang="en-US" dirty="0"/>
          </a:p>
        </p:txBody>
      </p:sp>
      <p:sp>
        <p:nvSpPr>
          <p:cNvPr id="237" name="TextBox 236"/>
          <p:cNvSpPr txBox="1"/>
          <p:nvPr/>
        </p:nvSpPr>
        <p:spPr>
          <a:xfrm>
            <a:off x="1301154" y="598701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ChildNode1</a:t>
            </a:r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8583651" y="598701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ChildNode2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7567143" y="197232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24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2869" y="51157"/>
            <a:ext cx="603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Window Merging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46478" y="2165205"/>
            <a:ext cx="99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7180" y="1957110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State-Based CRDT Merge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3564192" y="3249290"/>
            <a:ext cx="1170039" cy="1130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47185" y="1336918"/>
                <a:ext cx="1170039" cy="11307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91E4811-E25E-3741-A6F9-8256E57FD86C}" type="mathplaceholder">
                        <a:rPr lang="en-US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85" y="1336918"/>
                <a:ext cx="1170039" cy="1130711"/>
              </a:xfrm>
              <a:prstGeom prst="ellipse">
                <a:avLst/>
              </a:prstGeom>
              <a:blipFill rotWithShape="0">
                <a:blip r:embed="rId2"/>
                <a:stretch>
                  <a:fillRect t="-20213" b="-58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6759677" y="3249291"/>
            <a:ext cx="1170039" cy="1130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47185" y="5127252"/>
            <a:ext cx="1170039" cy="1130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44610" y="1703169"/>
            <a:ext cx="575187" cy="457200"/>
          </a:xfrm>
          <a:prstGeom prst="rect">
            <a:avLst/>
          </a:prstGeom>
          <a:solidFill>
            <a:srgbClr val="C0041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57102" y="3586045"/>
            <a:ext cx="575187" cy="457200"/>
          </a:xfrm>
          <a:prstGeom prst="rect">
            <a:avLst/>
          </a:prstGeom>
          <a:solidFill>
            <a:srgbClr val="C0041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61617" y="3586045"/>
            <a:ext cx="575187" cy="457200"/>
          </a:xfrm>
          <a:prstGeom prst="rect">
            <a:avLst/>
          </a:prstGeom>
          <a:solidFill>
            <a:srgbClr val="C0041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44609" y="5464007"/>
            <a:ext cx="575187" cy="457200"/>
          </a:xfrm>
          <a:prstGeom prst="rect">
            <a:avLst/>
          </a:prstGeom>
          <a:solidFill>
            <a:srgbClr val="C0041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47" y="1742965"/>
            <a:ext cx="377309" cy="3186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40" y="3655337"/>
            <a:ext cx="377309" cy="31861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55" y="3662241"/>
            <a:ext cx="377309" cy="3186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83" y="5533299"/>
            <a:ext cx="377309" cy="318616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18" idx="3"/>
            <a:endCxn id="17" idx="0"/>
          </p:cNvCxnSpPr>
          <p:nvPr/>
        </p:nvCxnSpPr>
        <p:spPr>
          <a:xfrm flipH="1">
            <a:off x="4149212" y="2302040"/>
            <a:ext cx="1169321" cy="947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4"/>
            <a:endCxn id="20" idx="0"/>
          </p:cNvCxnSpPr>
          <p:nvPr/>
        </p:nvCxnSpPr>
        <p:spPr>
          <a:xfrm>
            <a:off x="5732205" y="2467629"/>
            <a:ext cx="0" cy="265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5"/>
            <a:endCxn id="19" idx="0"/>
          </p:cNvCxnSpPr>
          <p:nvPr/>
        </p:nvCxnSpPr>
        <p:spPr>
          <a:xfrm>
            <a:off x="6145876" y="2302040"/>
            <a:ext cx="1198821" cy="9472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1"/>
            <a:endCxn id="17" idx="4"/>
          </p:cNvCxnSpPr>
          <p:nvPr/>
        </p:nvCxnSpPr>
        <p:spPr>
          <a:xfrm flipH="1" flipV="1">
            <a:off x="4149212" y="4380001"/>
            <a:ext cx="1169321" cy="9128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7"/>
          </p:cNvCxnSpPr>
          <p:nvPr/>
        </p:nvCxnSpPr>
        <p:spPr>
          <a:xfrm flipV="1">
            <a:off x="6145876" y="4400110"/>
            <a:ext cx="1199180" cy="8927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6"/>
            <a:endCxn id="19" idx="2"/>
          </p:cNvCxnSpPr>
          <p:nvPr/>
        </p:nvCxnSpPr>
        <p:spPr>
          <a:xfrm>
            <a:off x="4734231" y="3814646"/>
            <a:ext cx="202544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79143" y="97035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ChildNode1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29714" y="358604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ChildNode2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99699" y="635214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ChildNode3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32000" y="358604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ChildNode4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869" y="51157"/>
            <a:ext cx="730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Failure Detection 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Peer to Peer Full Mesh Heartbeats Topology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59677" y="2637166"/>
            <a:ext cx="800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heartbeat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82228" y="3035577"/>
            <a:ext cx="800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heartbeat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04322" y="2629616"/>
            <a:ext cx="800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heartbeat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842051" y="4656576"/>
            <a:ext cx="800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heartbeat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59677" y="4716977"/>
            <a:ext cx="800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heartbeat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24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68062" y="3840379"/>
            <a:ext cx="2759528" cy="26267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isplay 4"/>
          <p:cNvSpPr/>
          <p:nvPr/>
        </p:nvSpPr>
        <p:spPr>
          <a:xfrm rot="5400000">
            <a:off x="5687277" y="5626093"/>
            <a:ext cx="721098" cy="66525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8126" y="5713005"/>
            <a:ext cx="1121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   Event Generator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803760" y="4673967"/>
            <a:ext cx="1089470" cy="486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1450" y="4673967"/>
            <a:ext cx="1058052" cy="486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08118" y="4819099"/>
            <a:ext cx="201384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6598224" y="4818568"/>
            <a:ext cx="201384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811554" y="4819098"/>
            <a:ext cx="201384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6380455" y="4818568"/>
            <a:ext cx="201384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6187662" y="4819629"/>
            <a:ext cx="221522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5014857" y="4827230"/>
            <a:ext cx="201384" cy="227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5244572" y="4827230"/>
            <a:ext cx="201384" cy="227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5553774" y="4827230"/>
            <a:ext cx="201384" cy="227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1756" y="5460426"/>
            <a:ext cx="275492" cy="2754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8392" y="5460426"/>
            <a:ext cx="275492" cy="275492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rot="5400000" flipH="1" flipV="1">
            <a:off x="6559791" y="5008167"/>
            <a:ext cx="1" cy="1023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</p:cNvCxnSpPr>
          <p:nvPr/>
        </p:nvCxnSpPr>
        <p:spPr>
          <a:xfrm rot="16200000" flipV="1">
            <a:off x="5514037" y="5064383"/>
            <a:ext cx="71665" cy="995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043719" y="5046051"/>
            <a:ext cx="4107" cy="47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8786" y="5046050"/>
            <a:ext cx="2708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81816" y="4396231"/>
            <a:ext cx="1242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CN1 Event Buffer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6146994" y="4396967"/>
            <a:ext cx="1242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CN2 Event Buffer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705289" y="678262"/>
            <a:ext cx="1861457" cy="2114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348545" y="670526"/>
            <a:ext cx="2051957" cy="2122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7" name="Curved Connector 46"/>
          <p:cNvCxnSpPr>
            <a:endCxn id="135" idx="2"/>
          </p:cNvCxnSpPr>
          <p:nvPr/>
        </p:nvCxnSpPr>
        <p:spPr>
          <a:xfrm rot="10800000">
            <a:off x="1773307" y="3057528"/>
            <a:ext cx="2931240" cy="25193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7" idx="1"/>
            <a:endCxn id="140" idx="2"/>
          </p:cNvCxnSpPr>
          <p:nvPr/>
        </p:nvCxnSpPr>
        <p:spPr>
          <a:xfrm flipV="1">
            <a:off x="7347248" y="3045919"/>
            <a:ext cx="2916257" cy="255225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93481" y="2159787"/>
            <a:ext cx="201384" cy="227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94173" y="2402958"/>
            <a:ext cx="201384" cy="227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1255114" y="2562293"/>
            <a:ext cx="201384" cy="2274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10328261" y="2140262"/>
            <a:ext cx="201384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10328261" y="2351846"/>
            <a:ext cx="201384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30170" y="1389464"/>
            <a:ext cx="1509663" cy="7194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1315896" y="1623407"/>
            <a:ext cx="653143" cy="4524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CRDT Replica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59141" y="1357518"/>
            <a:ext cx="1711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Sliding Window Instance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9552643" y="1352787"/>
            <a:ext cx="1509663" cy="7194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9934578" y="1605821"/>
            <a:ext cx="653143" cy="4524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CRDT </a:t>
            </a:r>
            <a:r>
              <a:rPr lang="en-US" sz="1200" dirty="0"/>
              <a:t>Replica</a:t>
            </a:r>
          </a:p>
          <a:p>
            <a:pPr algn="ctr"/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9499152" y="1321289"/>
            <a:ext cx="1711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Sliding Window Instance</a:t>
            </a:r>
            <a:endParaRPr lang="en-US" sz="1200" dirty="0"/>
          </a:p>
        </p:txBody>
      </p:sp>
      <p:cxnSp>
        <p:nvCxnSpPr>
          <p:cNvPr id="87" name="Straight Arrow Connector 86"/>
          <p:cNvCxnSpPr>
            <a:stCxn id="140" idx="0"/>
          </p:cNvCxnSpPr>
          <p:nvPr/>
        </p:nvCxnSpPr>
        <p:spPr>
          <a:xfrm flipH="1" flipV="1">
            <a:off x="10244460" y="2065765"/>
            <a:ext cx="19045" cy="70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127587" y="461014"/>
            <a:ext cx="2379666" cy="2458767"/>
          </a:xfrm>
          <a:prstGeom prst="line">
            <a:avLst/>
          </a:prstGeom>
          <a:ln w="4445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9127587" y="515812"/>
            <a:ext cx="2379666" cy="2510461"/>
          </a:xfrm>
          <a:prstGeom prst="line">
            <a:avLst/>
          </a:prstGeom>
          <a:ln w="4445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endCxn id="157" idx="0"/>
          </p:cNvCxnSpPr>
          <p:nvPr/>
        </p:nvCxnSpPr>
        <p:spPr>
          <a:xfrm>
            <a:off x="2814880" y="1209144"/>
            <a:ext cx="3247753" cy="236762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110328" y="928171"/>
            <a:ext cx="1374791" cy="38467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MessageRerouter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999702" y="1520862"/>
            <a:ext cx="299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Events Restreaming Request  </a:t>
            </a:r>
            <a:r>
              <a:rPr lang="en-US" sz="1200" dirty="0" smtClean="0"/>
              <a:t>for CN2 after last </a:t>
            </a:r>
            <a:r>
              <a:rPr lang="en-US" sz="1200" dirty="0" smtClean="0"/>
              <a:t>processed offset </a:t>
            </a:r>
            <a:r>
              <a:rPr lang="en-US" sz="1200" dirty="0" smtClean="0"/>
              <a:t>of CN2 : 2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105329" y="405004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ChildNode1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778418" y="364264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ChildNode2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9438364" y="884281"/>
            <a:ext cx="1374791" cy="38467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MessageRerouter</a:t>
            </a:r>
            <a:endParaRPr lang="en-US" sz="1200" dirty="0"/>
          </a:p>
        </p:txBody>
      </p:sp>
      <p:cxnSp>
        <p:nvCxnSpPr>
          <p:cNvPr id="111" name="Curved Connector 110"/>
          <p:cNvCxnSpPr>
            <a:endCxn id="135" idx="1"/>
          </p:cNvCxnSpPr>
          <p:nvPr/>
        </p:nvCxnSpPr>
        <p:spPr>
          <a:xfrm rot="10800000">
            <a:off x="1911054" y="2919781"/>
            <a:ext cx="2792563" cy="26425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2019440" y="2539597"/>
            <a:ext cx="201384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121" name="Curved Connector 120"/>
          <p:cNvCxnSpPr>
            <a:stCxn id="135" idx="0"/>
          </p:cNvCxnSpPr>
          <p:nvPr/>
        </p:nvCxnSpPr>
        <p:spPr>
          <a:xfrm rot="16200000" flipV="1">
            <a:off x="1192721" y="2201449"/>
            <a:ext cx="641146" cy="5200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135" idx="0"/>
          </p:cNvCxnSpPr>
          <p:nvPr/>
        </p:nvCxnSpPr>
        <p:spPr>
          <a:xfrm rot="5400000" flipH="1" flipV="1">
            <a:off x="1630036" y="2273152"/>
            <a:ext cx="652154" cy="3656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2157186" y="2334810"/>
            <a:ext cx="201384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0" name="Oval 129"/>
          <p:cNvSpPr/>
          <p:nvPr/>
        </p:nvSpPr>
        <p:spPr>
          <a:xfrm>
            <a:off x="2198708" y="2130601"/>
            <a:ext cx="201384" cy="22748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789572" y="3145641"/>
            <a:ext cx="2302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Replay messages with offsets  &gt; 2 </a:t>
            </a:r>
            <a:endParaRPr lang="en-US" sz="1200" dirty="0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30020" y="1038850"/>
            <a:ext cx="275492" cy="275492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5561" y="2782035"/>
            <a:ext cx="275492" cy="275492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5759" y="2770427"/>
            <a:ext cx="275492" cy="27549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5704452" y="6503250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</a:t>
            </a:r>
          </a:p>
          <a:p>
            <a:endParaRPr lang="en-US" dirty="0"/>
          </a:p>
        </p:txBody>
      </p:sp>
      <p:sp>
        <p:nvSpPr>
          <p:cNvPr id="156" name="Round Single Corner Rectangle 155"/>
          <p:cNvSpPr/>
          <p:nvPr/>
        </p:nvSpPr>
        <p:spPr>
          <a:xfrm>
            <a:off x="5404914" y="4072314"/>
            <a:ext cx="1354532" cy="386257"/>
          </a:xfrm>
          <a:prstGeom prst="round1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CNodes Group Membership</a:t>
            </a:r>
            <a:endParaRPr lang="en-US" sz="12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3871" y="3576765"/>
            <a:ext cx="317524" cy="317524"/>
          </a:xfrm>
          <a:prstGeom prst="rect">
            <a:avLst/>
          </a:prstGeom>
        </p:spPr>
      </p:pic>
      <p:cxnSp>
        <p:nvCxnSpPr>
          <p:cNvPr id="162" name="Straight Arrow Connector 161"/>
          <p:cNvCxnSpPr/>
          <p:nvPr/>
        </p:nvCxnSpPr>
        <p:spPr>
          <a:xfrm flipH="1">
            <a:off x="6024207" y="3829393"/>
            <a:ext cx="6790" cy="22145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stCxn id="156" idx="2"/>
          </p:cNvCxnSpPr>
          <p:nvPr/>
        </p:nvCxnSpPr>
        <p:spPr>
          <a:xfrm rot="16200000" flipH="1">
            <a:off x="5933221" y="4607530"/>
            <a:ext cx="359997" cy="62078"/>
          </a:xfrm>
          <a:prstGeom prst="curvedConnector3">
            <a:avLst>
              <a:gd name="adj1" fmla="val 63607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81103" y="6651318"/>
            <a:ext cx="2743200" cy="365125"/>
          </a:xfrm>
        </p:spPr>
        <p:txBody>
          <a:bodyPr/>
          <a:lstStyle/>
          <a:p>
            <a:fld id="{39AC3A3F-ACE8-A740-BD92-E298C91D3B75}" type="slidenum">
              <a:rPr lang="en-US" smtClean="0"/>
              <a:t>26</a:t>
            </a:fld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5277" y="36974"/>
            <a:ext cx="603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Events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Re-Streaming in Child Nodes Group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566746" y="1038850"/>
            <a:ext cx="6781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051912" y="122924"/>
            <a:ext cx="3858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smtClean="0"/>
              <a:t>Fargo Payload : {</a:t>
            </a:r>
          </a:p>
          <a:p>
            <a:pPr lvl="1"/>
            <a:r>
              <a:rPr lang="en-US" sz="1200" dirty="0" smtClean="0"/>
              <a:t>	DeltaGroup: ..,	</a:t>
            </a:r>
          </a:p>
          <a:p>
            <a:pPr lvl="1"/>
            <a:r>
              <a:rPr lang="en-US" sz="1200" dirty="0" smtClean="0"/>
              <a:t>	windowInstanceId: ..,		processedSensorOffsets :  {  </a:t>
            </a:r>
            <a:r>
              <a:rPr lang="en-US" sz="1200" dirty="0" smtClean="0"/>
              <a:t>Sensor : 2 }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9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07" grpId="0"/>
      <p:bldP spid="119" grpId="0" animBg="1"/>
      <p:bldP spid="129" grpId="0" animBg="1"/>
      <p:bldP spid="130" grpId="0" animBg="1"/>
      <p:bldP spid="131" grpId="0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548509" y="5429248"/>
            <a:ext cx="7155929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04583" y="54864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19790" y="54864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58788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54854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029190" y="456056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27840" y="89143"/>
            <a:ext cx="1292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 smtClean="0"/>
              <a:t>Root Node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104002" y="669313"/>
            <a:ext cx="748594" cy="351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512220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Arrow Connector 220"/>
          <p:cNvCxnSpPr>
            <a:endCxn id="85" idx="4"/>
          </p:cNvCxnSpPr>
          <p:nvPr/>
        </p:nvCxnSpPr>
        <p:spPr>
          <a:xfrm flipV="1">
            <a:off x="2045853" y="1296976"/>
            <a:ext cx="3440537" cy="2274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805719" y="635537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Sensor1</a:t>
            </a:r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4036713" y="635971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Sensor2</a:t>
            </a:r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5302218" y="63637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Sensor3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477965" y="63637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Sensor4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7588147" y="63637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Sensor5</a:t>
            </a:r>
            <a:endParaRPr lang="en-US" dirty="0"/>
          </a:p>
        </p:txBody>
      </p:sp>
      <p:sp>
        <p:nvSpPr>
          <p:cNvPr id="250" name="Rectangle 249"/>
          <p:cNvSpPr/>
          <p:nvPr/>
        </p:nvSpPr>
        <p:spPr>
          <a:xfrm>
            <a:off x="4817931" y="426003"/>
            <a:ext cx="1388753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27</a:t>
            </a:fld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447" y="155091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Motivation : 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Evaluation Setup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8679646" y="5509079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42103" y="3577450"/>
            <a:ext cx="9807678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304583" y="3634602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CN4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2819790" y="3634602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CN2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4058788" y="365093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CN3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654854" y="365093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CN6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6512220" y="365093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CN5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790038" y="3657281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CN7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1588653" y="3634602"/>
            <a:ext cx="914400" cy="840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888572" y="3647672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CN8</a:t>
            </a:r>
            <a:endParaRPr lang="en-US" dirty="0"/>
          </a:p>
        </p:txBody>
      </p:sp>
      <p:cxnSp>
        <p:nvCxnSpPr>
          <p:cNvPr id="103" name="Straight Arrow Connector 102"/>
          <p:cNvCxnSpPr>
            <a:endCxn id="85" idx="4"/>
          </p:cNvCxnSpPr>
          <p:nvPr/>
        </p:nvCxnSpPr>
        <p:spPr>
          <a:xfrm flipV="1">
            <a:off x="3273956" y="1296976"/>
            <a:ext cx="2212434" cy="2337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250" idx="2"/>
          </p:cNvCxnSpPr>
          <p:nvPr/>
        </p:nvCxnSpPr>
        <p:spPr>
          <a:xfrm flipV="1">
            <a:off x="4561230" y="1340403"/>
            <a:ext cx="951078" cy="231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85" idx="4"/>
          </p:cNvCxnSpPr>
          <p:nvPr/>
        </p:nvCxnSpPr>
        <p:spPr>
          <a:xfrm flipH="1" flipV="1">
            <a:off x="5486390" y="1296976"/>
            <a:ext cx="381488" cy="2304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endCxn id="85" idx="4"/>
          </p:cNvCxnSpPr>
          <p:nvPr/>
        </p:nvCxnSpPr>
        <p:spPr>
          <a:xfrm flipH="1" flipV="1">
            <a:off x="5486390" y="1296976"/>
            <a:ext cx="1609591" cy="237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9" idx="0"/>
            <a:endCxn id="250" idx="2"/>
          </p:cNvCxnSpPr>
          <p:nvPr/>
        </p:nvCxnSpPr>
        <p:spPr>
          <a:xfrm flipH="1" flipV="1">
            <a:off x="5512308" y="1340403"/>
            <a:ext cx="2599746" cy="2310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250" idx="2"/>
          </p:cNvCxnSpPr>
          <p:nvPr/>
        </p:nvCxnSpPr>
        <p:spPr>
          <a:xfrm flipH="1" flipV="1">
            <a:off x="5512308" y="1340403"/>
            <a:ext cx="3750590" cy="2327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250" idx="2"/>
          </p:cNvCxnSpPr>
          <p:nvPr/>
        </p:nvCxnSpPr>
        <p:spPr>
          <a:xfrm flipH="1" flipV="1">
            <a:off x="5512308" y="1340403"/>
            <a:ext cx="4775857" cy="227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675977" y="3859088"/>
            <a:ext cx="748594" cy="35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872109" y="3863942"/>
            <a:ext cx="748594" cy="35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103246" y="3879500"/>
            <a:ext cx="748594" cy="35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396158" y="3884912"/>
            <a:ext cx="748594" cy="35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598848" y="3892570"/>
            <a:ext cx="748594" cy="35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7737757" y="3917748"/>
            <a:ext cx="748594" cy="35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8872941" y="3917748"/>
            <a:ext cx="748594" cy="35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955815" y="3907598"/>
            <a:ext cx="748594" cy="35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26517" y="4803795"/>
            <a:ext cx="322690" cy="313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726517" y="4803796"/>
            <a:ext cx="252158" cy="313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86539" y="4766275"/>
            <a:ext cx="632444" cy="389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>
            <a:off x="5902761" y="873637"/>
            <a:ext cx="575204" cy="2123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39609" y="93100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Tumbling Window of 10 seconds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218983" y="801422"/>
            <a:ext cx="3375063" cy="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9621535" y="604313"/>
            <a:ext cx="147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 Throughput</a:t>
            </a:r>
          </a:p>
          <a:p>
            <a:r>
              <a:rPr lang="en-US" sz="1200" dirty="0" smtClean="0"/>
              <a:t>Window Latency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8657571" y="63682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Sensor6</a:t>
            </a:r>
            <a:endParaRPr lang="en-US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8486351" y="2709645"/>
            <a:ext cx="1107695" cy="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9594046" y="2554753"/>
            <a:ext cx="16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Communication via TCP</a:t>
            </a:r>
            <a:endParaRPr lang="en-US" sz="12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6239747" y="4983039"/>
            <a:ext cx="1107695" cy="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347442" y="4828147"/>
            <a:ext cx="16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Communication via TCP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9965" y="3188208"/>
            <a:ext cx="16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Communication via TCP</a:t>
            </a:r>
            <a:endParaRPr lang="en-US" sz="1200" dirty="0"/>
          </a:p>
        </p:txBody>
      </p:sp>
      <p:cxnSp>
        <p:nvCxnSpPr>
          <p:cNvPr id="231" name="Elbow Connector 230"/>
          <p:cNvCxnSpPr>
            <a:stCxn id="100" idx="2"/>
            <a:endCxn id="161" idx="2"/>
          </p:cNvCxnSpPr>
          <p:nvPr/>
        </p:nvCxnSpPr>
        <p:spPr>
          <a:xfrm rot="10800000">
            <a:off x="849231" y="3465208"/>
            <a:ext cx="739422" cy="589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4058788" y="855121"/>
            <a:ext cx="992308" cy="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184040" y="702796"/>
            <a:ext cx="86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Akka Actor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1102690" y="3621635"/>
            <a:ext cx="92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Akka Actors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24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5" grpId="0"/>
      <p:bldP spid="228" grpId="0"/>
      <p:bldP spid="157" grpId="0"/>
      <p:bldP spid="161" grpId="0"/>
      <p:bldP spid="163" grpId="0"/>
      <p:bldP spid="1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66800"/>
            <a:ext cx="7620000" cy="4711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69" y="51157"/>
            <a:ext cx="10487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Evaluation 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Measuring Window Throughput With Varied Heartbeat Frequencies 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4465" y="5796116"/>
            <a:ext cx="37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heartbeat = 1 bit exchanged via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69" y="51157"/>
            <a:ext cx="11682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Evaluation 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Measuring Window Throughput With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Varied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Replication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Sync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Intervals(Replication of Fargo Payload)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66800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548510" y="5429248"/>
            <a:ext cx="6160776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04583" y="54864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19790" y="54864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58788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554370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709214" y="38507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98307" y="3843343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50318" y="3858869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029190" y="456056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27840" y="89143"/>
            <a:ext cx="832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Cloud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3774149" y="4045893"/>
            <a:ext cx="786547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145856" y="4049465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625245" y="4045894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104002" y="669313"/>
            <a:ext cx="748594" cy="351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512220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45" idx="0"/>
            <a:endCxn id="53" idx="4"/>
          </p:cNvCxnSpPr>
          <p:nvPr/>
        </p:nvCxnSpPr>
        <p:spPr>
          <a:xfrm flipV="1">
            <a:off x="3276990" y="4691620"/>
            <a:ext cx="889424" cy="79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46" idx="0"/>
            <a:endCxn id="53" idx="4"/>
          </p:cNvCxnSpPr>
          <p:nvPr/>
        </p:nvCxnSpPr>
        <p:spPr>
          <a:xfrm flipH="1" flipV="1">
            <a:off x="4166414" y="4691620"/>
            <a:ext cx="349574" cy="811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44" idx="0"/>
          </p:cNvCxnSpPr>
          <p:nvPr/>
        </p:nvCxnSpPr>
        <p:spPr>
          <a:xfrm flipH="1" flipV="1">
            <a:off x="5596482" y="4678226"/>
            <a:ext cx="165301" cy="808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55" idx="4"/>
          </p:cNvCxnSpPr>
          <p:nvPr/>
        </p:nvCxnSpPr>
        <p:spPr>
          <a:xfrm flipV="1">
            <a:off x="6866319" y="4699789"/>
            <a:ext cx="141199" cy="819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7" idx="0"/>
          </p:cNvCxnSpPr>
          <p:nvPr/>
        </p:nvCxnSpPr>
        <p:spPr>
          <a:xfrm flipH="1" flipV="1">
            <a:off x="7059746" y="4708573"/>
            <a:ext cx="951824" cy="794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271155" y="2204457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746140" y="219602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335081" y="2426743"/>
            <a:ext cx="786547" cy="275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804742" y="2402142"/>
            <a:ext cx="786547" cy="35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Curved Connector 196"/>
          <p:cNvCxnSpPr/>
          <p:nvPr/>
        </p:nvCxnSpPr>
        <p:spPr>
          <a:xfrm rot="16200000" flipH="1">
            <a:off x="4569434" y="4300109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Diamond 197"/>
          <p:cNvSpPr/>
          <p:nvPr/>
        </p:nvSpPr>
        <p:spPr>
          <a:xfrm>
            <a:off x="4751947" y="4287958"/>
            <a:ext cx="175894" cy="302204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1" name="Curved Connector 200"/>
          <p:cNvCxnSpPr/>
          <p:nvPr/>
        </p:nvCxnSpPr>
        <p:spPr>
          <a:xfrm rot="16200000" flipH="1">
            <a:off x="5993097" y="4309365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/>
          <p:cNvSpPr/>
          <p:nvPr/>
        </p:nvSpPr>
        <p:spPr>
          <a:xfrm>
            <a:off x="6183174" y="4297214"/>
            <a:ext cx="195751" cy="308474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cxnSp>
        <p:nvCxnSpPr>
          <p:cNvPr id="205" name="Curved Connector 204"/>
          <p:cNvCxnSpPr/>
          <p:nvPr/>
        </p:nvCxnSpPr>
        <p:spPr>
          <a:xfrm rot="16200000" flipH="1">
            <a:off x="7402973" y="4300736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Diamond 205"/>
          <p:cNvSpPr/>
          <p:nvPr/>
        </p:nvSpPr>
        <p:spPr>
          <a:xfrm>
            <a:off x="7593050" y="4288585"/>
            <a:ext cx="200833" cy="35468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8" name="Straight Arrow Connector 207"/>
          <p:cNvCxnSpPr>
            <a:endCxn id="193" idx="4"/>
          </p:cNvCxnSpPr>
          <p:nvPr/>
        </p:nvCxnSpPr>
        <p:spPr>
          <a:xfrm flipV="1">
            <a:off x="4178902" y="3045377"/>
            <a:ext cx="549453" cy="809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54" idx="0"/>
          </p:cNvCxnSpPr>
          <p:nvPr/>
        </p:nvCxnSpPr>
        <p:spPr>
          <a:xfrm flipH="1" flipV="1">
            <a:off x="4772054" y="3045095"/>
            <a:ext cx="783453" cy="798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55" idx="0"/>
          </p:cNvCxnSpPr>
          <p:nvPr/>
        </p:nvCxnSpPr>
        <p:spPr>
          <a:xfrm flipH="1" flipV="1">
            <a:off x="6292326" y="3047142"/>
            <a:ext cx="715192" cy="81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/>
          <p:cNvCxnSpPr/>
          <p:nvPr/>
        </p:nvCxnSpPr>
        <p:spPr>
          <a:xfrm rot="16200000" flipH="1">
            <a:off x="5155662" y="2726060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urved Connector 217"/>
          <p:cNvCxnSpPr/>
          <p:nvPr/>
        </p:nvCxnSpPr>
        <p:spPr>
          <a:xfrm rot="16200000" flipH="1">
            <a:off x="6612572" y="2730265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Diamond 219"/>
          <p:cNvSpPr/>
          <p:nvPr/>
        </p:nvSpPr>
        <p:spPr>
          <a:xfrm>
            <a:off x="5359226" y="2725019"/>
            <a:ext cx="168614" cy="29447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221" name="Straight Arrow Connector 220"/>
          <p:cNvCxnSpPr>
            <a:endCxn id="85" idx="4"/>
          </p:cNvCxnSpPr>
          <p:nvPr/>
        </p:nvCxnSpPr>
        <p:spPr>
          <a:xfrm flipV="1">
            <a:off x="4901715" y="1296976"/>
            <a:ext cx="584675" cy="91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94" idx="0"/>
          </p:cNvCxnSpPr>
          <p:nvPr/>
        </p:nvCxnSpPr>
        <p:spPr>
          <a:xfrm flipH="1" flipV="1">
            <a:off x="5551864" y="1338375"/>
            <a:ext cx="651476" cy="85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/>
          <p:nvPr/>
        </p:nvCxnSpPr>
        <p:spPr>
          <a:xfrm>
            <a:off x="5852671" y="960752"/>
            <a:ext cx="565274" cy="3776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gular Pentagon 228"/>
          <p:cNvSpPr/>
          <p:nvPr/>
        </p:nvSpPr>
        <p:spPr>
          <a:xfrm>
            <a:off x="6434110" y="1258871"/>
            <a:ext cx="625636" cy="41237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805719" y="635537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Sensor1</a:t>
            </a:r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4036713" y="635971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Sensor2</a:t>
            </a:r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5302218" y="63637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Sensor3</a:t>
            </a:r>
            <a:endParaRPr lang="en-US" dirty="0"/>
          </a:p>
        </p:txBody>
      </p:sp>
      <p:sp>
        <p:nvSpPr>
          <p:cNvPr id="246" name="TextBox 245"/>
          <p:cNvSpPr txBox="1"/>
          <p:nvPr/>
        </p:nvSpPr>
        <p:spPr>
          <a:xfrm>
            <a:off x="6477965" y="63637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Sensor4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7588147" y="636378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Sensor5</a:t>
            </a:r>
            <a:endParaRPr lang="en-US" dirty="0"/>
          </a:p>
        </p:txBody>
      </p:sp>
      <p:sp>
        <p:nvSpPr>
          <p:cNvPr id="250" name="Rectangle 249"/>
          <p:cNvSpPr/>
          <p:nvPr/>
        </p:nvSpPr>
        <p:spPr>
          <a:xfrm>
            <a:off x="4817931" y="426003"/>
            <a:ext cx="1388753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990" y="3783950"/>
            <a:ext cx="4734580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774149" y="2122731"/>
            <a:ext cx="3780221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</a:t>
            </a:fld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591156" y="4864165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03094" y="4058162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983232" y="4061030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22897" y="5010520"/>
            <a:ext cx="177648" cy="203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325597" y="4849228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477997" y="5001628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172966" y="4061030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369462" y="4053210"/>
            <a:ext cx="177648" cy="2032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242719" y="4065842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615796" y="4069419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720158" y="5088855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679132" y="4857073"/>
            <a:ext cx="177648" cy="203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652045" y="4059946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848094" y="4064628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777495" y="4880362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718586" y="5087699"/>
            <a:ext cx="177648" cy="2032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017850" y="4075944"/>
            <a:ext cx="177648" cy="20320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195498" y="4059946"/>
            <a:ext cx="177648" cy="20320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465565" y="4846144"/>
            <a:ext cx="177648" cy="20320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617965" y="4998544"/>
            <a:ext cx="177648" cy="20320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/>
        </p:nvSpPr>
        <p:spPr>
          <a:xfrm>
            <a:off x="4397299" y="2405536"/>
            <a:ext cx="175894" cy="302204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8" name="Diamond 127"/>
          <p:cNvSpPr/>
          <p:nvPr/>
        </p:nvSpPr>
        <p:spPr>
          <a:xfrm>
            <a:off x="4687197" y="2411124"/>
            <a:ext cx="195751" cy="308474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6152226" y="2405795"/>
            <a:ext cx="200833" cy="35468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1" name="Diamond 130"/>
          <p:cNvSpPr/>
          <p:nvPr/>
        </p:nvSpPr>
        <p:spPr>
          <a:xfrm>
            <a:off x="6805965" y="2688798"/>
            <a:ext cx="200833" cy="35468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2" name="Diamond 131"/>
          <p:cNvSpPr/>
          <p:nvPr/>
        </p:nvSpPr>
        <p:spPr>
          <a:xfrm>
            <a:off x="5186433" y="692869"/>
            <a:ext cx="168614" cy="29447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3" name="Diamond 132"/>
          <p:cNvSpPr/>
          <p:nvPr/>
        </p:nvSpPr>
        <p:spPr>
          <a:xfrm>
            <a:off x="5509863" y="657789"/>
            <a:ext cx="200833" cy="35468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3447" y="155091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Motivation :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Faults in In-Network Count </a:t>
            </a:r>
          </a:p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Aggregation</a:t>
            </a:r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3522887" y="3612219"/>
            <a:ext cx="1228403" cy="1260437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450210" y="3612168"/>
            <a:ext cx="1282923" cy="1260488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665991" y="2009573"/>
            <a:ext cx="1228403" cy="1260437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593314" y="2009522"/>
            <a:ext cx="1282923" cy="1260488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5871" y="2654710"/>
            <a:ext cx="43950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1934" y="3569110"/>
                <a:ext cx="603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34" y="3569110"/>
                <a:ext cx="60343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81" r="-303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409767" y="265471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42736" y="265471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57135" y="265471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04502" y="265471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14996" y="265471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32867" y="265471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80235" y="265471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83358" y="2654710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01229" y="2659626"/>
            <a:ext cx="0" cy="9144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700356" y="3522944"/>
                <a:ext cx="1190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mr-I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:r>
                  <a:rPr lang="en-US" sz="1600" dirty="0" smtClean="0"/>
                  <a:t>10</a:t>
                </a:r>
                <a:endParaRPr lang="en-US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356" y="3522944"/>
                <a:ext cx="1190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 rot="16200000">
            <a:off x="3467122" y="2226539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464873" y="17379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baseline="30000" dirty="0"/>
              <a:t>st</a:t>
            </a:r>
            <a:r>
              <a:rPr lang="en-US" sz="1200" dirty="0"/>
              <a:t> </a:t>
            </a:r>
          </a:p>
          <a:p>
            <a:r>
              <a:rPr lang="en-US" sz="1200" dirty="0"/>
              <a:t>Cut</a:t>
            </a:r>
          </a:p>
        </p:txBody>
      </p:sp>
      <p:sp>
        <p:nvSpPr>
          <p:cNvPr id="49" name="Right Brace 48"/>
          <p:cNvSpPr/>
          <p:nvPr/>
        </p:nvSpPr>
        <p:spPr>
          <a:xfrm rot="16200000">
            <a:off x="3941467" y="2222948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939218" y="173434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Cut</a:t>
            </a:r>
          </a:p>
        </p:txBody>
      </p:sp>
      <p:sp>
        <p:nvSpPr>
          <p:cNvPr id="51" name="Right Brace 50"/>
          <p:cNvSpPr/>
          <p:nvPr/>
        </p:nvSpPr>
        <p:spPr>
          <a:xfrm rot="16200000">
            <a:off x="4446082" y="2222948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43833" y="173434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r>
              <a:rPr lang="en-US" sz="1200" baseline="30000" dirty="0" smtClean="0"/>
              <a:t>r</a:t>
            </a:r>
            <a:r>
              <a:rPr lang="en-US" sz="1200" baseline="30000" dirty="0"/>
              <a:t>d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Cut</a:t>
            </a:r>
          </a:p>
        </p:txBody>
      </p:sp>
      <p:sp>
        <p:nvSpPr>
          <p:cNvPr id="53" name="Right Brace 52"/>
          <p:cNvSpPr/>
          <p:nvPr/>
        </p:nvSpPr>
        <p:spPr>
          <a:xfrm rot="16200000">
            <a:off x="4871573" y="2222948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869324" y="173434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Cut</a:t>
            </a:r>
          </a:p>
        </p:txBody>
      </p:sp>
      <p:sp>
        <p:nvSpPr>
          <p:cNvPr id="55" name="Right Brace 54"/>
          <p:cNvSpPr/>
          <p:nvPr/>
        </p:nvSpPr>
        <p:spPr>
          <a:xfrm rot="16200000">
            <a:off x="5303983" y="2226539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301734" y="17379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Cut</a:t>
            </a:r>
          </a:p>
        </p:txBody>
      </p:sp>
      <p:sp>
        <p:nvSpPr>
          <p:cNvPr id="57" name="Right Brace 56"/>
          <p:cNvSpPr/>
          <p:nvPr/>
        </p:nvSpPr>
        <p:spPr>
          <a:xfrm rot="16200000">
            <a:off x="5768424" y="2226539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766175" y="17379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Cut</a:t>
            </a:r>
          </a:p>
        </p:txBody>
      </p:sp>
      <p:sp>
        <p:nvSpPr>
          <p:cNvPr id="59" name="Right Brace 58"/>
          <p:cNvSpPr/>
          <p:nvPr/>
        </p:nvSpPr>
        <p:spPr>
          <a:xfrm rot="16200000">
            <a:off x="6169088" y="2222948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166839" y="173434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Cut</a:t>
            </a:r>
          </a:p>
        </p:txBody>
      </p:sp>
      <p:sp>
        <p:nvSpPr>
          <p:cNvPr id="63" name="Right Brace 62"/>
          <p:cNvSpPr/>
          <p:nvPr/>
        </p:nvSpPr>
        <p:spPr>
          <a:xfrm rot="16200000">
            <a:off x="6601783" y="2226539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599534" y="17379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Cut</a:t>
            </a:r>
          </a:p>
        </p:txBody>
      </p:sp>
      <p:sp>
        <p:nvSpPr>
          <p:cNvPr id="65" name="Right Brace 64"/>
          <p:cNvSpPr/>
          <p:nvPr/>
        </p:nvSpPr>
        <p:spPr>
          <a:xfrm rot="16200000">
            <a:off x="7007152" y="2226539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04903" y="17379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Cut</a:t>
            </a:r>
          </a:p>
        </p:txBody>
      </p:sp>
      <p:sp>
        <p:nvSpPr>
          <p:cNvPr id="69" name="Right Brace 68"/>
          <p:cNvSpPr/>
          <p:nvPr/>
        </p:nvSpPr>
        <p:spPr>
          <a:xfrm rot="16200000">
            <a:off x="7463148" y="2226539"/>
            <a:ext cx="361337" cy="302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60899" y="173794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Cut</a:t>
            </a:r>
          </a:p>
        </p:txBody>
      </p:sp>
      <p:cxnSp>
        <p:nvCxnSpPr>
          <p:cNvPr id="72" name="Curved Connector 71"/>
          <p:cNvCxnSpPr/>
          <p:nvPr/>
        </p:nvCxnSpPr>
        <p:spPr>
          <a:xfrm rot="5400000" flipH="1" flipV="1">
            <a:off x="4258299" y="3619888"/>
            <a:ext cx="634180" cy="5326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rot="5400000" flipH="1" flipV="1">
            <a:off x="5546234" y="3619888"/>
            <a:ext cx="634180" cy="5326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5400000" flipH="1" flipV="1">
            <a:off x="6834169" y="3629719"/>
            <a:ext cx="634180" cy="53262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42582" y="4213122"/>
            <a:ext cx="105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First Fail Point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4784740" y="4213122"/>
            <a:ext cx="1037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Mid Fail Point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365772" y="4222954"/>
            <a:ext cx="10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Last Fail Point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30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869" y="51157"/>
            <a:ext cx="603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Evaluation 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 Failing Nodes at Different Cuts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60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0" y="974487"/>
            <a:ext cx="4513006" cy="27905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69" y="51157"/>
            <a:ext cx="10723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Evaluation 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Measuring Window Latency by failing three Child Nodes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at different Cuts within a Window 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2" y="974487"/>
            <a:ext cx="4415015" cy="2729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90" y="3903399"/>
            <a:ext cx="4424516" cy="27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66800"/>
            <a:ext cx="7620000" cy="4711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69" y="51157"/>
            <a:ext cx="1072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Evaluation 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Measuring Window Latency by failing three Child Nodes at the end of the Window 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69" y="51157"/>
            <a:ext cx="8053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Evaluation </a:t>
            </a:r>
            <a:r>
              <a:rPr lang="mr-IN" b="1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 Discussion with 3 Window Queries For some Aggregation 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30943" y="1019146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58297" y="1287532"/>
            <a:ext cx="1327354" cy="2366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5651" y="1546026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6880" y="1828718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24234" y="2106514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0943" y="2969766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17524" y="3222758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58297" y="3488316"/>
            <a:ext cx="1327354" cy="2366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17962" y="3760927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5651" y="4022709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41930" y="4696961"/>
            <a:ext cx="1327354" cy="2366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42051" y="4933616"/>
            <a:ext cx="1327354" cy="2366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025" y="5192898"/>
            <a:ext cx="1327354" cy="2366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02421" y="5463158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005685" y="5733418"/>
            <a:ext cx="1327354" cy="2366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956858" y="427703"/>
            <a:ext cx="12426" cy="629377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69161" y="1548581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Query 1 : Tumbling Windows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7715740" y="3243082"/>
            <a:ext cx="1588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Query 2 : Sliding </a:t>
            </a:r>
          </a:p>
          <a:p>
            <a:r>
              <a:rPr lang="en-US" sz="1600" dirty="0" smtClean="0"/>
              <a:t>Windows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7715740" y="4965699"/>
            <a:ext cx="1588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</a:t>
            </a:r>
            <a:r>
              <a:rPr lang="en-US" sz="1600" dirty="0" smtClean="0"/>
              <a:t>3 </a:t>
            </a:r>
            <a:r>
              <a:rPr lang="en-US" sz="1600" dirty="0"/>
              <a:t>: Sliding </a:t>
            </a:r>
          </a:p>
          <a:p>
            <a:r>
              <a:rPr lang="en-US" sz="1600" dirty="0"/>
              <a:t>Windows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148306" y="144425"/>
            <a:ext cx="1776799" cy="198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256949" y="1244623"/>
            <a:ext cx="421451" cy="168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710432" y="1195139"/>
            <a:ext cx="126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 Instance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10284155" y="804354"/>
            <a:ext cx="375415" cy="2786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0713890" y="778254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Child Node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0460286" y="299816"/>
            <a:ext cx="1" cy="36386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548831" y="322840"/>
            <a:ext cx="976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Node Failure</a:t>
            </a:r>
            <a:endParaRPr lang="en-US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206477" y="947582"/>
            <a:ext cx="7408364" cy="1548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260797" y="2735535"/>
            <a:ext cx="7408364" cy="1548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21219" y="4503528"/>
            <a:ext cx="7408364" cy="1548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0284155" y="1579798"/>
            <a:ext cx="375415" cy="184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728609" y="1545989"/>
            <a:ext cx="568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103627" y="648398"/>
            <a:ext cx="9416608" cy="57079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0209008" y="2964270"/>
            <a:ext cx="483793" cy="1628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0678400" y="2861043"/>
            <a:ext cx="1219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 increase in</a:t>
            </a:r>
          </a:p>
          <a:p>
            <a:r>
              <a:rPr lang="en-US" sz="1400" dirty="0" smtClean="0"/>
              <a:t> latency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10201052" y="3455408"/>
            <a:ext cx="483793" cy="1628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672440" y="3396969"/>
            <a:ext cx="1539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Increase in latency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8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869" y="51157"/>
            <a:ext cx="8053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Future Work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0219" y="1283110"/>
            <a:ext cx="718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Support for Holistic Aggregates via Data Sketches. For ex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Distinct Count </a:t>
            </a:r>
            <a:r>
              <a:rPr lang="mr-IN" dirty="0" smtClean="0"/>
              <a:t>–</a:t>
            </a:r>
            <a:r>
              <a:rPr lang="en-US" dirty="0" smtClean="0"/>
              <a:t> HyperLogLog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Median </a:t>
            </a:r>
            <a:r>
              <a:rPr lang="mr-IN" dirty="0" smtClean="0"/>
              <a:t>–</a:t>
            </a:r>
            <a:r>
              <a:rPr lang="en-US" dirty="0" smtClean="0"/>
              <a:t> T-Digest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smtClean="0"/>
              <a:t>Extensive Benchmarking on the Cloud with 1000 Sensors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 smtClean="0"/>
              <a:t>Optimize CRDT sharing between different instances of Sliding Windows</a:t>
            </a:r>
          </a:p>
        </p:txBody>
      </p:sp>
    </p:spTree>
    <p:extLst>
      <p:ext uri="{BB962C8B-B14F-4D97-AF65-F5344CB8AC3E}">
        <p14:creationId xmlns:p14="http://schemas.microsoft.com/office/powerpoint/2010/main" val="20462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869" y="51157"/>
            <a:ext cx="8053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Conclusions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0219" y="1283110"/>
            <a:ext cx="114506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Fargo </a:t>
            </a:r>
            <a:r>
              <a:rPr lang="mr-IN" dirty="0" smtClean="0"/>
              <a:t>–</a:t>
            </a:r>
            <a:r>
              <a:rPr lang="en-US" dirty="0" smtClean="0"/>
              <a:t> A SPE for Fault Tolerant Distributed In-Network Window </a:t>
            </a:r>
            <a:r>
              <a:rPr lang="en-US" dirty="0" smtClean="0"/>
              <a:t>Aggregations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We showed how Fargo works with Count Aggregation. The same principles can be applied to Sum, Max, Min, Range, </a:t>
            </a:r>
          </a:p>
          <a:p>
            <a:r>
              <a:rPr lang="en-US" dirty="0" smtClean="0"/>
              <a:t>Standard Deviation, Variance etc</a:t>
            </a:r>
          </a:p>
          <a:p>
            <a:endParaRPr lang="en-US" dirty="0"/>
          </a:p>
          <a:p>
            <a:r>
              <a:rPr lang="en-US" dirty="0" smtClean="0"/>
              <a:t>3.  </a:t>
            </a:r>
            <a:r>
              <a:rPr lang="en-US" dirty="0"/>
              <a:t>Fargo enables lightweight fault tolerance via CRDT in Child Nodes Group and Events-</a:t>
            </a:r>
            <a:r>
              <a:rPr lang="en-US" dirty="0" err="1"/>
              <a:t>Restreaming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/>
              <a:t>Every layer in Fargo’s Topology can resist node failures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6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6748" y="412955"/>
            <a:ext cx="1414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References 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0942" y="1061884"/>
            <a:ext cx="11444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</a:t>
            </a:r>
            <a:r>
              <a:rPr lang="en-US" dirty="0"/>
              <a:t>. </a:t>
            </a:r>
            <a:r>
              <a:rPr lang="en-US" dirty="0" err="1"/>
              <a:t>Hayashibara</a:t>
            </a:r>
            <a:r>
              <a:rPr lang="en-US" dirty="0"/>
              <a:t>, X. </a:t>
            </a:r>
            <a:r>
              <a:rPr lang="en-US" dirty="0" err="1"/>
              <a:t>Defago</a:t>
            </a:r>
            <a:r>
              <a:rPr lang="en-US" dirty="0"/>
              <a:t>, R. </a:t>
            </a:r>
            <a:r>
              <a:rPr lang="en-US" dirty="0" err="1"/>
              <a:t>Yared</a:t>
            </a:r>
            <a:r>
              <a:rPr lang="en-US" dirty="0"/>
              <a:t> and T. Katayama, "The /</a:t>
            </a:r>
            <a:r>
              <a:rPr lang="en-US" dirty="0" err="1"/>
              <a:t>spl</a:t>
            </a:r>
            <a:r>
              <a:rPr lang="en-US" dirty="0"/>
              <a:t> phi/ accrual failure detector," </a:t>
            </a:r>
            <a:r>
              <a:rPr lang="en-US" i="1" dirty="0"/>
              <a:t>Proceedings of the 23rd IEEE International Symposium on Reliable Distributed Systems, 2004.</a:t>
            </a:r>
            <a:r>
              <a:rPr lang="en-US" dirty="0"/>
              <a:t>, </a:t>
            </a:r>
            <a:r>
              <a:rPr lang="en-US" dirty="0" err="1"/>
              <a:t>Florianpolis</a:t>
            </a:r>
            <a:r>
              <a:rPr lang="en-US" dirty="0"/>
              <a:t>, Brazil, 2004, pp. 66-78, </a:t>
            </a:r>
            <a:r>
              <a:rPr lang="en-US" dirty="0" err="1"/>
              <a:t>doi</a:t>
            </a:r>
            <a:r>
              <a:rPr lang="en-US" dirty="0"/>
              <a:t>: 10.1109/RELDIS.2004.1353004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J. </a:t>
            </a:r>
            <a:r>
              <a:rPr lang="en-US" dirty="0" err="1"/>
              <a:t>Karimov</a:t>
            </a:r>
            <a:r>
              <a:rPr lang="en-US" dirty="0"/>
              <a:t>, T. </a:t>
            </a:r>
            <a:r>
              <a:rPr lang="en-US" dirty="0" err="1"/>
              <a:t>Rabl</a:t>
            </a:r>
            <a:r>
              <a:rPr lang="en-US" dirty="0"/>
              <a:t>, A. </a:t>
            </a:r>
            <a:r>
              <a:rPr lang="en-US" dirty="0" err="1"/>
              <a:t>Katsifodimos</a:t>
            </a:r>
            <a:r>
              <a:rPr lang="en-US" dirty="0"/>
              <a:t>, R. </a:t>
            </a:r>
            <a:r>
              <a:rPr lang="en-US" dirty="0" err="1"/>
              <a:t>Samarev</a:t>
            </a:r>
            <a:r>
              <a:rPr lang="en-US" dirty="0"/>
              <a:t>, H. </a:t>
            </a:r>
            <a:r>
              <a:rPr lang="en-US" dirty="0" err="1"/>
              <a:t>Heiskanen</a:t>
            </a:r>
            <a:r>
              <a:rPr lang="en-US" dirty="0"/>
              <a:t> and V. </a:t>
            </a:r>
            <a:r>
              <a:rPr lang="en-US" dirty="0" err="1"/>
              <a:t>Markl</a:t>
            </a:r>
            <a:r>
              <a:rPr lang="en-US" dirty="0"/>
              <a:t>, "Benchmarking Distributed Stream Data Processing Systems," 2018 IEEE 34th International Conference on Data Engineering (ICDE), Paris, 2018, pp. 1507-1518, </a:t>
            </a:r>
            <a:r>
              <a:rPr lang="en-US" dirty="0" err="1"/>
              <a:t>doi</a:t>
            </a:r>
            <a:r>
              <a:rPr lang="en-US" dirty="0"/>
              <a:t>: 10.1109/ICDE.2018.00169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Preguiça</a:t>
            </a:r>
            <a:r>
              <a:rPr lang="en-US" dirty="0"/>
              <a:t>, </a:t>
            </a:r>
            <a:r>
              <a:rPr lang="en-US" dirty="0" err="1"/>
              <a:t>Nuno</a:t>
            </a:r>
            <a:r>
              <a:rPr lang="en-US" dirty="0"/>
              <a:t>. (2018). Conflict-free Replicated Data Types: An Overview.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135" y="244464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Backup Slides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71141" y="2383972"/>
            <a:ext cx="3876916" cy="1208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60229" y="2834126"/>
            <a:ext cx="506613" cy="45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0093" y="292076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0787" y="292494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1828" y="292494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37213" y="292494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44000" y="292494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6330642" y="2300846"/>
            <a:ext cx="1128307" cy="3280105"/>
          </a:xfrm>
          <a:prstGeom prst="rightBrace">
            <a:avLst/>
          </a:prstGeom>
          <a:ln w="6350">
            <a:solidFill>
              <a:schemeClr val="tx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58400" y="4456423"/>
            <a:ext cx="222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bufferCapacity events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69291" y="2988129"/>
                <a:ext cx="3462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/>
                  <a:t> + 1</a:t>
                </a:r>
                <a:endParaRPr lang="en-US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291" y="2988129"/>
                <a:ext cx="346249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15789" t="-26667" r="-28070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7775568" y="2834126"/>
            <a:ext cx="506613" cy="45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84630" y="2988129"/>
                <a:ext cx="3462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/>
                  <a:t> + 2</a:t>
                </a:r>
                <a:endParaRPr lang="en-US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630" y="2988129"/>
                <a:ext cx="346249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15789" t="-26667" r="-28070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7213603" y="2834126"/>
            <a:ext cx="506613" cy="45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22665" y="2988129"/>
                <a:ext cx="3462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/>
                  <a:t> + 3</a:t>
                </a:r>
                <a:endParaRPr 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65" y="2988129"/>
                <a:ext cx="346249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15789" t="-26667" r="-28070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6682467" y="2834126"/>
            <a:ext cx="506613" cy="45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91529" y="2988129"/>
                <a:ext cx="34624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/>
                  <a:t> + 4</a:t>
                </a:r>
                <a:endParaRPr 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29" y="2988129"/>
                <a:ext cx="346249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15789" t="-26667" r="-28070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5168187" y="2834126"/>
            <a:ext cx="506613" cy="455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7249" y="2988129"/>
                <a:ext cx="3478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mr-IN" sz="1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/>
                  <a:t> + n</a:t>
                </a:r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49" y="2988129"/>
                <a:ext cx="347852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7544" t="-26667" r="-2631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7585322" y="1927996"/>
            <a:ext cx="20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: Last Offset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47091" y="1976373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091" y="1976373"/>
                <a:ext cx="23237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38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447" y="155091"/>
            <a:ext cx="4369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Fargo :  Component - Sensors </a:t>
            </a:r>
            <a:r>
              <a:rPr lang="mr-IN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 Event Buffer</a:t>
            </a:r>
          </a:p>
          <a:p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484" y="1578077"/>
                <a:ext cx="40347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Initial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r-I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Max Size = parameter </a:t>
                </a:r>
                <a:r>
                  <a:rPr lang="en-US" i="1" dirty="0"/>
                  <a:t>bufferCapacity</a:t>
                </a:r>
                <a:r>
                  <a:rPr lang="en-US" i="1" dirty="0" smtClean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84" y="1578077"/>
                <a:ext cx="4034759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20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9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/>
      <p:bldP spid="15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8" grpId="0" animBg="1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833917" y="1329574"/>
            <a:ext cx="0" cy="38045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90775" y="1329574"/>
            <a:ext cx="0" cy="38045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559805" y="1329574"/>
            <a:ext cx="0" cy="38045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43016" y="1329574"/>
            <a:ext cx="0" cy="38045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33917" y="1786774"/>
            <a:ext cx="315685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33917" y="2243975"/>
            <a:ext cx="572588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2948" y="1463608"/>
            <a:ext cx="1844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INRootRegistrationReq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86720" y="1925273"/>
            <a:ext cx="1895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CNRootRegistrationReq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33917" y="3231853"/>
            <a:ext cx="572588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17409" y="2939465"/>
            <a:ext cx="2315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RootCNRegistrationResponse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33917" y="2793271"/>
            <a:ext cx="315685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54465" y="2522619"/>
            <a:ext cx="2264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RootINRegistrationResponse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05697" y="3545034"/>
            <a:ext cx="1878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CNToINRegistrationReq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990775" y="3837421"/>
            <a:ext cx="256903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990775" y="4268054"/>
            <a:ext cx="2569030" cy="79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48373" y="3948699"/>
            <a:ext cx="2298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INToCNRegistrationResponse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7" idx="3"/>
          </p:cNvCxnSpPr>
          <p:nvPr/>
        </p:nvCxnSpPr>
        <p:spPr>
          <a:xfrm flipH="1">
            <a:off x="9559806" y="4422197"/>
            <a:ext cx="2569028" cy="248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86439" y="4129809"/>
            <a:ext cx="244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SensorToCNRegistrationReq</a:t>
            </a:r>
          </a:p>
          <a:p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9559805" y="4871664"/>
            <a:ext cx="2569029" cy="259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59805" y="4563887"/>
            <a:ext cx="2632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CNToSensorRegistrationResponse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054103" y="709089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Root Node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94882" y="714276"/>
            <a:ext cx="20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 Nodes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251434" y="71714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Nodes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100699" y="717144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 rot="10800000">
            <a:off x="3117003" y="1015076"/>
            <a:ext cx="709006" cy="3144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>
            <a:off x="6281769" y="1036498"/>
            <a:ext cx="709006" cy="3144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0800000">
            <a:off x="8843708" y="1030590"/>
            <a:ext cx="709006" cy="3144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0800000">
            <a:off x="11412737" y="1030590"/>
            <a:ext cx="709006" cy="3144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447" y="155091"/>
            <a:ext cx="41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Fargo: Global Group Membership Protocol</a:t>
            </a:r>
          </a:p>
          <a:p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108" y="5175719"/>
            <a:ext cx="10778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Child Nodes and Intermediate Nodes register with Root Node by sending their id and location on the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Root Node waits for “</a:t>
            </a:r>
            <a:r>
              <a:rPr lang="en-US" dirty="0" err="1" smtClean="0"/>
              <a:t>rf</a:t>
            </a:r>
            <a:r>
              <a:rPr lang="en-US" dirty="0" smtClean="0"/>
              <a:t>” number of Child Nodes to register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Root Node sends as response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ocation </a:t>
            </a:r>
            <a:r>
              <a:rPr lang="en-US" dirty="0"/>
              <a:t>of every Intermediate Node and Child </a:t>
            </a:r>
            <a:r>
              <a:rPr lang="en-US" dirty="0" smtClean="0"/>
              <a:t>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Window </a:t>
            </a:r>
            <a:r>
              <a:rPr lang="en-US" dirty="0"/>
              <a:t>q</a:t>
            </a:r>
            <a:r>
              <a:rPr lang="en-US" dirty="0" smtClean="0"/>
              <a:t>uery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Sensors connect to Child Node. Fargo Dataflow Topology  is thus fully deployed</a:t>
            </a:r>
          </a:p>
        </p:txBody>
      </p:sp>
    </p:spTree>
    <p:extLst>
      <p:ext uri="{BB962C8B-B14F-4D97-AF65-F5344CB8AC3E}">
        <p14:creationId xmlns:p14="http://schemas.microsoft.com/office/powerpoint/2010/main" val="11299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26" grpId="0"/>
      <p:bldP spid="28" grpId="0"/>
      <p:bldP spid="34" grpId="0"/>
      <p:bldP spid="37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Contributions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335" y="2155723"/>
            <a:ext cx="3080408" cy="1310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51985" y="3746240"/>
            <a:ext cx="1115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tserrat" charset="0"/>
                <a:ea typeface="Montserrat" charset="0"/>
                <a:cs typeface="Montserrat" charset="0"/>
              </a:rPr>
              <a:t>Fargo: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754155" y="4404398"/>
            <a:ext cx="59575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	A Stream Processing Engine for Fault Tolerant </a:t>
            </a:r>
          </a:p>
          <a:p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	 </a:t>
            </a:r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          In-Network Window Aggregations</a:t>
            </a:r>
          </a:p>
          <a:p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	</a:t>
            </a:r>
            <a:r>
              <a:rPr lang="en-US" sz="2000" dirty="0" smtClean="0">
                <a:latin typeface="Montserrat" charset="0"/>
                <a:ea typeface="Montserrat" charset="0"/>
                <a:cs typeface="Montserrat" charset="0"/>
              </a:rPr>
              <a:t>		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7841" y="3164655"/>
            <a:ext cx="3020785" cy="664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5300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104</a:t>
            </a:r>
            <a:endParaRPr lang="en-US" sz="800" dirty="0"/>
          </a:p>
        </p:txBody>
      </p:sp>
      <p:sp>
        <p:nvSpPr>
          <p:cNvPr id="14" name="Oval 13"/>
          <p:cNvSpPr/>
          <p:nvPr/>
        </p:nvSpPr>
        <p:spPr>
          <a:xfrm>
            <a:off x="2306800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103</a:t>
            </a:r>
            <a:endParaRPr lang="en-US" sz="800" dirty="0"/>
          </a:p>
        </p:txBody>
      </p:sp>
      <p:sp>
        <p:nvSpPr>
          <p:cNvPr id="15" name="Oval 14"/>
          <p:cNvSpPr/>
          <p:nvPr/>
        </p:nvSpPr>
        <p:spPr>
          <a:xfrm>
            <a:off x="2861972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102</a:t>
            </a:r>
            <a:endParaRPr lang="en-US" sz="800" dirty="0"/>
          </a:p>
        </p:txBody>
      </p:sp>
      <p:sp>
        <p:nvSpPr>
          <p:cNvPr id="16" name="Oval 15"/>
          <p:cNvSpPr/>
          <p:nvPr/>
        </p:nvSpPr>
        <p:spPr>
          <a:xfrm>
            <a:off x="3417144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101</a:t>
            </a:r>
            <a:endParaRPr lang="en-US" sz="800" dirty="0"/>
          </a:p>
        </p:txBody>
      </p:sp>
      <p:sp>
        <p:nvSpPr>
          <p:cNvPr id="17" name="Oval 16"/>
          <p:cNvSpPr/>
          <p:nvPr/>
        </p:nvSpPr>
        <p:spPr>
          <a:xfrm>
            <a:off x="3972316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100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6279392" y="3164655"/>
            <a:ext cx="3020785" cy="664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6851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205</a:t>
            </a:r>
            <a:endParaRPr lang="en-US" sz="800" dirty="0"/>
          </a:p>
        </p:txBody>
      </p:sp>
      <p:sp>
        <p:nvSpPr>
          <p:cNvPr id="20" name="Oval 19"/>
          <p:cNvSpPr/>
          <p:nvPr/>
        </p:nvSpPr>
        <p:spPr>
          <a:xfrm>
            <a:off x="6978351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204</a:t>
            </a:r>
            <a:endParaRPr lang="en-US" sz="800" dirty="0"/>
          </a:p>
        </p:txBody>
      </p:sp>
      <p:sp>
        <p:nvSpPr>
          <p:cNvPr id="21" name="Oval 20"/>
          <p:cNvSpPr/>
          <p:nvPr/>
        </p:nvSpPr>
        <p:spPr>
          <a:xfrm>
            <a:off x="7533523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203</a:t>
            </a:r>
            <a:endParaRPr lang="en-US" sz="800" dirty="0"/>
          </a:p>
        </p:txBody>
      </p:sp>
      <p:sp>
        <p:nvSpPr>
          <p:cNvPr id="22" name="Oval 21"/>
          <p:cNvSpPr/>
          <p:nvPr/>
        </p:nvSpPr>
        <p:spPr>
          <a:xfrm>
            <a:off x="8088695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202</a:t>
            </a:r>
            <a:endParaRPr lang="en-US" sz="800" dirty="0"/>
          </a:p>
        </p:txBody>
      </p:sp>
      <p:sp>
        <p:nvSpPr>
          <p:cNvPr id="23" name="Oval 22"/>
          <p:cNvSpPr/>
          <p:nvPr/>
        </p:nvSpPr>
        <p:spPr>
          <a:xfrm>
            <a:off x="8643867" y="3306200"/>
            <a:ext cx="476698" cy="3935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201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2099" y="1204223"/>
            <a:ext cx="289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Event Rerouting Request from offsets &gt; 100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29" idx="2"/>
            <a:endCxn id="4" idx="0"/>
          </p:cNvCxnSpPr>
          <p:nvPr/>
        </p:nvCxnSpPr>
        <p:spPr>
          <a:xfrm>
            <a:off x="3118233" y="1481222"/>
            <a:ext cx="1" cy="1683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417144" y="1481223"/>
            <a:ext cx="0" cy="1683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17144" y="1882469"/>
            <a:ext cx="126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four events 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228298" y="1191674"/>
            <a:ext cx="289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Event Rerouting Request from offsets &gt; 100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>
          <a:xfrm>
            <a:off x="7674432" y="1468673"/>
            <a:ext cx="1" cy="1683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973343" y="1468674"/>
            <a:ext cx="0" cy="1683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73343" y="186992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Nothing</a:t>
            </a:r>
          </a:p>
          <a:p>
            <a:r>
              <a:rPr lang="en-US" sz="1200" dirty="0" smtClean="0"/>
              <a:t>Events Lost = 201 </a:t>
            </a:r>
            <a:r>
              <a:rPr lang="mr-IN" sz="1200" dirty="0" smtClean="0"/>
              <a:t>–</a:t>
            </a:r>
            <a:r>
              <a:rPr lang="en-US" sz="1200" dirty="0" smtClean="0"/>
              <a:t> 101 = 100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92125" y="1288917"/>
            <a:ext cx="5053319" cy="4875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5658" y="36086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Failure Detector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031313" y="2730712"/>
            <a:ext cx="2746784" cy="3842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SlidingWindowRegistry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05158" y="3608614"/>
            <a:ext cx="2746784" cy="6982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NodeRegistrationOrchestrator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105158" y="4649802"/>
            <a:ext cx="1696058" cy="4245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ReplicationEngine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579795" y="1887870"/>
            <a:ext cx="2746784" cy="6982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FailedNodesEventConsumer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049665" y="5222342"/>
            <a:ext cx="1899715" cy="4245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ChildNodesRegistry</a:t>
            </a:r>
          </a:p>
          <a:p>
            <a:pPr algn="ctr"/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41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47" y="155091"/>
            <a:ext cx="3296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Fargo : Component - Child Node</a:t>
            </a:r>
          </a:p>
          <a:p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9494" y="625726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Child Node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730069" y="1715533"/>
            <a:ext cx="3496961" cy="3447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5158" y="3055097"/>
            <a:ext cx="2746784" cy="3842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SlidingWindowRegistry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05158" y="3608614"/>
            <a:ext cx="2746784" cy="6982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NodeRegistrationOrchestrator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105158" y="2403257"/>
            <a:ext cx="2746784" cy="38420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WindowMerger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447" y="155091"/>
            <a:ext cx="323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charset="0"/>
                <a:ea typeface="Montserrat" charset="0"/>
                <a:cs typeface="Montserrat" charset="0"/>
              </a:rPr>
              <a:t>Fargo : Component - Child 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Node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95299" y="5332382"/>
            <a:ext cx="196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Intermediate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9" y="51157"/>
            <a:ext cx="603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Fargo: Evaluation </a:t>
            </a:r>
            <a:r>
              <a:rPr lang="mr-IN" dirty="0" smtClean="0">
                <a:latin typeface="Montserrat" charset="0"/>
                <a:ea typeface="Montserrat" charset="0"/>
                <a:cs typeface="Montserrat" charset="0"/>
              </a:rPr>
              <a:t>–</a:t>
            </a:r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 Measuring Window Latency </a:t>
            </a:r>
          </a:p>
          <a:p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4" y="1387442"/>
            <a:ext cx="10926058" cy="4054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1" y="5670444"/>
            <a:ext cx="354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 : Measuring Window Latency [2]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34985" y="3380014"/>
            <a:ext cx="636814" cy="685800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ChildNode1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3499756" y="2242457"/>
            <a:ext cx="636814" cy="685800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ChildNode2</a:t>
            </a:r>
            <a:endParaRPr lang="en-US" sz="1200" dirty="0"/>
          </a:p>
        </p:txBody>
      </p:sp>
      <p:sp>
        <p:nvSpPr>
          <p:cNvPr id="6" name="Can 5"/>
          <p:cNvSpPr/>
          <p:nvPr/>
        </p:nvSpPr>
        <p:spPr>
          <a:xfrm>
            <a:off x="3499756" y="4517571"/>
            <a:ext cx="636814" cy="685800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ChildNode4</a:t>
            </a:r>
          </a:p>
        </p:txBody>
      </p:sp>
      <p:sp>
        <p:nvSpPr>
          <p:cNvPr id="7" name="Can 6"/>
          <p:cNvSpPr/>
          <p:nvPr/>
        </p:nvSpPr>
        <p:spPr>
          <a:xfrm>
            <a:off x="4648199" y="3380014"/>
            <a:ext cx="636814" cy="685800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ChildNode3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4" idx="4"/>
            <a:endCxn id="7" idx="2"/>
          </p:cNvCxnSpPr>
          <p:nvPr/>
        </p:nvCxnSpPr>
        <p:spPr>
          <a:xfrm>
            <a:off x="2971799" y="372291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3818163" y="2928257"/>
            <a:ext cx="0" cy="15893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2"/>
          </p:cNvCxnSpPr>
          <p:nvPr/>
        </p:nvCxnSpPr>
        <p:spPr>
          <a:xfrm>
            <a:off x="2778577" y="4054928"/>
            <a:ext cx="721179" cy="8055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4"/>
          </p:cNvCxnSpPr>
          <p:nvPr/>
        </p:nvCxnSpPr>
        <p:spPr>
          <a:xfrm flipH="1">
            <a:off x="4136570" y="4065814"/>
            <a:ext cx="787853" cy="7946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4"/>
          </p:cNvCxnSpPr>
          <p:nvPr/>
        </p:nvCxnSpPr>
        <p:spPr>
          <a:xfrm>
            <a:off x="4136570" y="2585357"/>
            <a:ext cx="806903" cy="7946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</p:cNvCxnSpPr>
          <p:nvPr/>
        </p:nvCxnSpPr>
        <p:spPr>
          <a:xfrm flipH="1">
            <a:off x="2719386" y="2585357"/>
            <a:ext cx="780370" cy="7946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44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119" y="99064"/>
            <a:ext cx="603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Fargo: Peer-to-Peer Full Mesh Replication Topology</a:t>
            </a:r>
          </a:p>
          <a:p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48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V="1">
            <a:off x="3058266" y="2259827"/>
            <a:ext cx="7942729" cy="44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58266" y="3573157"/>
            <a:ext cx="79427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3" idx="3"/>
          </p:cNvCxnSpPr>
          <p:nvPr/>
        </p:nvCxnSpPr>
        <p:spPr>
          <a:xfrm>
            <a:off x="3134466" y="5020505"/>
            <a:ext cx="7866529" cy="9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78220" y="2008816"/>
            <a:ext cx="551328" cy="510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Oval 16"/>
          <p:cNvSpPr/>
          <p:nvPr/>
        </p:nvSpPr>
        <p:spPr>
          <a:xfrm>
            <a:off x="6211600" y="3317663"/>
            <a:ext cx="551328" cy="51098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12787" y="4774429"/>
            <a:ext cx="551328" cy="5109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49066" y="2259827"/>
            <a:ext cx="1882588" cy="131333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908704" y="2259827"/>
            <a:ext cx="877419" cy="277457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07599" y="2440028"/>
                <a:ext cx="958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99" y="2440028"/>
                <a:ext cx="95808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096" t="-143478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6828403" y="2477674"/>
            <a:ext cx="174817" cy="201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878118" y="2094887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{}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18" y="2094887"/>
                <a:ext cx="23243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842" t="-4444" r="-3684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78118" y="3393862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{}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18" y="3393862"/>
                <a:ext cx="23243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842" t="-4444" r="-3684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02030" y="4882005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{}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30" y="4882005"/>
                <a:ext cx="2324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842" t="-2222" r="-3684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5789" y="394519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55789" y="394519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465225" y="3231830"/>
                <a:ext cx="1916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 </m:t>
                        </m:r>
                      </m:e>
                    </m:d>
                  </m:oMath>
                </a14:m>
                <a:r>
                  <a:rPr lang="en-US" dirty="0" smtClean="0"/>
                  <a:t> ) =   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225" y="3231830"/>
                <a:ext cx="191693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414" t="-143478" r="-636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8634755" y="3270811"/>
            <a:ext cx="174817" cy="2017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Triangle 51"/>
          <p:cNvSpPr/>
          <p:nvPr/>
        </p:nvSpPr>
        <p:spPr>
          <a:xfrm>
            <a:off x="9188089" y="3222185"/>
            <a:ext cx="230199" cy="27320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602627" y="3568675"/>
            <a:ext cx="0" cy="144734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813277" y="5075869"/>
                <a:ext cx="19751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   </m:t>
                        </m:r>
                      </m:e>
                    </m:d>
                  </m:oMath>
                </a14:m>
                <a:r>
                  <a:rPr lang="en-US" dirty="0" smtClean="0"/>
                  <a:t> )  =   </a:t>
                </a:r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77" y="5075869"/>
                <a:ext cx="1975156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5247" t="-73626" r="-3704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580380" y="3726676"/>
                <a:ext cx="1117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380" y="3726676"/>
                <a:ext cx="111729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72" t="-143478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riangle 56"/>
          <p:cNvSpPr/>
          <p:nvPr/>
        </p:nvSpPr>
        <p:spPr>
          <a:xfrm>
            <a:off x="8269642" y="3721609"/>
            <a:ext cx="230199" cy="27320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64209" y="5096918"/>
            <a:ext cx="174817" cy="2017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227896" y="3856318"/>
                <a:ext cx="103868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mr-I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eqArr>
                      </m:sub>
                    </m:sSub>
                  </m:oMath>
                </a14:m>
                <a:r>
                  <a:rPr lang="en-US" dirty="0" smtClean="0"/>
                  <a:t> = {       } 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7896" y="3856318"/>
                <a:ext cx="1038682" cy="299313"/>
              </a:xfrm>
              <a:prstGeom prst="rect">
                <a:avLst/>
              </a:prstGeom>
              <a:blipFill rotWithShape="0">
                <a:blip r:embed="rId8"/>
                <a:stretch>
                  <a:fillRect l="-7647" t="-53061" r="-12941" b="-1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594342" y="1892841"/>
                <a:ext cx="1818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{   }</m:t>
                    </m:r>
                  </m:oMath>
                </a14:m>
                <a:r>
                  <a:rPr lang="en-US" dirty="0" smtClean="0"/>
                  <a:t>) =   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342" y="1892841"/>
                <a:ext cx="181883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5705" t="-148889" r="-7047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397663" y="2100275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663" y="2100275"/>
                <a:ext cx="23852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821" r="-1025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377762" y="3405280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762" y="3405280"/>
                <a:ext cx="24384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500" r="-10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421632" y="488671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632" y="4886714"/>
                <a:ext cx="24384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500" r="-10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/>
          <p:nvPr/>
        </p:nvSpPr>
        <p:spPr>
          <a:xfrm>
            <a:off x="4952880" y="2008816"/>
            <a:ext cx="551328" cy="5109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Triangle 78"/>
          <p:cNvSpPr/>
          <p:nvPr/>
        </p:nvSpPr>
        <p:spPr>
          <a:xfrm>
            <a:off x="8607063" y="5058924"/>
            <a:ext cx="230199" cy="273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/>
          <p:cNvSpPr/>
          <p:nvPr/>
        </p:nvSpPr>
        <p:spPr>
          <a:xfrm>
            <a:off x="10823462" y="3851836"/>
            <a:ext cx="230199" cy="273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/>
          <p:cNvSpPr/>
          <p:nvPr/>
        </p:nvSpPr>
        <p:spPr>
          <a:xfrm>
            <a:off x="11235813" y="1892841"/>
            <a:ext cx="230199" cy="27320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121259" y="1510848"/>
                <a:ext cx="859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 {})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59" y="1510848"/>
                <a:ext cx="85933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37" t="-2222" r="-99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307898" y="1530924"/>
                <a:ext cx="1069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 , {   }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98" y="1530924"/>
                <a:ext cx="10690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857" t="-143478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/>
          <p:cNvSpPr/>
          <p:nvPr/>
        </p:nvSpPr>
        <p:spPr>
          <a:xfrm>
            <a:off x="4976706" y="1578510"/>
            <a:ext cx="174817" cy="20170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357366" y="2814640"/>
                <a:ext cx="85023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3, 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{})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366" y="2814640"/>
                <a:ext cx="850233" cy="289182"/>
              </a:xfrm>
              <a:prstGeom prst="rect">
                <a:avLst/>
              </a:prstGeom>
              <a:blipFill rotWithShape="0">
                <a:blip r:embed="rId15"/>
                <a:stretch>
                  <a:fillRect l="-3597" t="-65957" r="-10072" b="-1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urved Connector 87"/>
          <p:cNvCxnSpPr>
            <a:stCxn id="82" idx="3"/>
          </p:cNvCxnSpPr>
          <p:nvPr/>
        </p:nvCxnSpPr>
        <p:spPr>
          <a:xfrm flipH="1">
            <a:off x="3863205" y="1649348"/>
            <a:ext cx="117392" cy="276999"/>
          </a:xfrm>
          <a:prstGeom prst="curvedConnector4">
            <a:avLst>
              <a:gd name="adj1" fmla="val -194732"/>
              <a:gd name="adj2" fmla="val 7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863200" y="4341720"/>
                <a:ext cx="864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,{})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00" y="4341720"/>
                <a:ext cx="864660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521" t="-2174" r="-98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urved Connector 93"/>
          <p:cNvCxnSpPr/>
          <p:nvPr/>
        </p:nvCxnSpPr>
        <p:spPr>
          <a:xfrm>
            <a:off x="4709702" y="4517945"/>
            <a:ext cx="178261" cy="2769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flipH="1">
            <a:off x="5245529" y="1669423"/>
            <a:ext cx="117392" cy="276999"/>
          </a:xfrm>
          <a:prstGeom prst="curvedConnector4">
            <a:avLst>
              <a:gd name="adj1" fmla="val -194732"/>
              <a:gd name="adj2" fmla="val 7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endCxn id="17" idx="0"/>
          </p:cNvCxnSpPr>
          <p:nvPr/>
        </p:nvCxnSpPr>
        <p:spPr>
          <a:xfrm>
            <a:off x="6150772" y="3029912"/>
            <a:ext cx="336492" cy="2877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0736053" y="1945341"/>
            <a:ext cx="174817" cy="201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447" y="155091"/>
            <a:ext cx="6820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Foundations : State-Based Conflict-Free Replicated Data Types (CRDT)</a:t>
            </a:r>
          </a:p>
          <a:p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7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37" grpId="0"/>
      <p:bldP spid="38" grpId="0" animBg="1"/>
      <p:bldP spid="49" grpId="0"/>
      <p:bldP spid="51" grpId="0" animBg="1"/>
      <p:bldP spid="52" grpId="0" animBg="1"/>
      <p:bldP spid="55" grpId="0"/>
      <p:bldP spid="56" grpId="0"/>
      <p:bldP spid="57" grpId="0" animBg="1"/>
      <p:bldP spid="59" grpId="0" animBg="1"/>
      <p:bldP spid="61" grpId="0"/>
      <p:bldP spid="65" grpId="0"/>
      <p:bldP spid="77" grpId="0" animBg="1"/>
      <p:bldP spid="79" grpId="0" animBg="1"/>
      <p:bldP spid="80" grpId="0" animBg="1"/>
      <p:bldP spid="81" grpId="0" animBg="1"/>
      <p:bldP spid="82" grpId="0"/>
      <p:bldP spid="83" grpId="0"/>
      <p:bldP spid="84" grpId="0" animBg="1"/>
      <p:bldP spid="85" grpId="0"/>
      <p:bldP spid="93" grpId="0"/>
      <p:bldP spid="10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348318" y="3254188"/>
            <a:ext cx="778584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1540" y="3069522"/>
                <a:ext cx="740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40" y="3069522"/>
                <a:ext cx="74090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348317" y="5665694"/>
            <a:ext cx="778584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61752" y="2600201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52" y="2600201"/>
                <a:ext cx="1917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07409" y="5481028"/>
                <a:ext cx="740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09" y="5481028"/>
                <a:ext cx="74090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584414" y="3069522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36576" y="3526722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57644" y="3526722"/>
                <a:ext cx="793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=[1,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644" y="3526722"/>
                <a:ext cx="79348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08" t="-4444" r="-100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372438" y="3117921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51370" y="3534797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72438" y="3534797"/>
                <a:ext cx="793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438" y="3534797"/>
                <a:ext cx="79348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90" t="-2222" r="-916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02891" y="3908176"/>
                <a:ext cx="1433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0→1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91" y="3908176"/>
                <a:ext cx="143302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830" t="-143478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25902" y="3935556"/>
                <a:ext cx="1433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0→1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02" y="3935556"/>
                <a:ext cx="143302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830" t="-148889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/>
          <p:cNvCxnSpPr>
            <a:endCxn id="12" idx="7"/>
          </p:cNvCxnSpPr>
          <p:nvPr/>
        </p:nvCxnSpPr>
        <p:spPr>
          <a:xfrm rot="16200000" flipH="1">
            <a:off x="4505473" y="2800055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38729" y="2589889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29" y="2589889"/>
                <a:ext cx="1917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/>
          <p:nvPr/>
        </p:nvCxnSpPr>
        <p:spPr>
          <a:xfrm rot="16200000" flipH="1">
            <a:off x="7182450" y="2789743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 rot="5400000">
            <a:off x="5790199" y="3427862"/>
            <a:ext cx="781415" cy="2303557"/>
          </a:xfrm>
          <a:prstGeom prst="rightBrace">
            <a:avLst>
              <a:gd name="adj1" fmla="val 8333"/>
              <a:gd name="adj2" fmla="val 494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57643" y="4946726"/>
                <a:ext cx="34524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1. </m:t>
                        </m:r>
                      </m:sub>
                    </m:sSub>
                  </m:oMath>
                </a14:m>
                <a:r>
                  <a:rPr lang="en-US" dirty="0" smtClean="0"/>
                  <a:t>Join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{ 0  -&gt; 2 } 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643" y="4946726"/>
                <a:ext cx="345249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93" t="-67391" r="-529" b="-14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94010" y="3099122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10" y="3099122"/>
                <a:ext cx="23852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72085" y="5481028"/>
                <a:ext cx="243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085" y="5481028"/>
                <a:ext cx="24384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endCxn id="27" idx="1"/>
          </p:cNvCxnSpPr>
          <p:nvPr/>
        </p:nvCxnSpPr>
        <p:spPr>
          <a:xfrm>
            <a:off x="8477704" y="3237621"/>
            <a:ext cx="871418" cy="234585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827270" y="3728024"/>
                <a:ext cx="1328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Payload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270" y="3728024"/>
                <a:ext cx="132818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6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551717" y="5741719"/>
                <a:ext cx="2852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[0, 0])  = [2, 0] =   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717" y="5741719"/>
                <a:ext cx="285231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27" t="-10000" r="-6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976582" y="6097602"/>
                <a:ext cx="1433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0→2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582" y="6097602"/>
                <a:ext cx="143302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830" t="-143478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827270" y="6427075"/>
                <a:ext cx="34524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 } 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270" y="6427075"/>
                <a:ext cx="345249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297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9318184" y="5548329"/>
            <a:ext cx="211257" cy="24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505482" y="3128112"/>
            <a:ext cx="211257" cy="2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9" idx="4"/>
          </p:cNvCxnSpPr>
          <p:nvPr/>
        </p:nvCxnSpPr>
        <p:spPr>
          <a:xfrm flipV="1">
            <a:off x="10184414" y="3368112"/>
            <a:ext cx="426697" cy="230021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712088" y="2678289"/>
                <a:ext cx="17414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{      })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088" y="2678289"/>
                <a:ext cx="1741439" cy="646331"/>
              </a:xfrm>
              <a:prstGeom prst="rect">
                <a:avLst/>
              </a:prstGeom>
              <a:blipFill rotWithShape="0">
                <a:blip r:embed="rId16"/>
                <a:stretch>
                  <a:fillRect l="-699" t="-4717" r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11188255" y="5806385"/>
            <a:ext cx="211257" cy="24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245891" y="4571624"/>
                <a:ext cx="1275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Payload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91" y="4571624"/>
                <a:ext cx="1275286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30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10916308" y="2744636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46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447" y="155091"/>
            <a:ext cx="4288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Foundations : GCounter Delta-Based CRDT</a:t>
            </a:r>
          </a:p>
          <a:p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3" grpId="1" animBg="1"/>
      <p:bldP spid="14" grpId="0"/>
      <p:bldP spid="14" grpId="1"/>
      <p:bldP spid="15" grpId="0" animBg="1"/>
      <p:bldP spid="17" grpId="0" animBg="1"/>
      <p:bldP spid="18" grpId="0"/>
      <p:bldP spid="21" grpId="0"/>
      <p:bldP spid="22" grpId="0"/>
      <p:bldP spid="30" grpId="0"/>
      <p:bldP spid="32" grpId="0" animBg="1"/>
      <p:bldP spid="33" grpId="0"/>
      <p:bldP spid="38" grpId="0"/>
      <p:bldP spid="41" grpId="0"/>
      <p:bldP spid="25" grpId="0"/>
      <p:bldP spid="26" grpId="0"/>
      <p:bldP spid="27" grpId="0" animBg="1"/>
      <p:bldP spid="39" grpId="0" animBg="1"/>
      <p:bldP spid="20" grpId="0"/>
      <p:bldP spid="42" grpId="0" animBg="1"/>
      <p:bldP spid="23" grpId="0"/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27094" y="2586877"/>
            <a:ext cx="9964271" cy="124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6360" y="2366173"/>
                <a:ext cx="1221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 ,0,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60" y="2366173"/>
                <a:ext cx="122180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36219" y="4607487"/>
            <a:ext cx="9955146" cy="124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89385" y="36993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85" y="36993"/>
                <a:ext cx="1917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/>
          <p:cNvCxnSpPr/>
          <p:nvPr/>
        </p:nvCxnSpPr>
        <p:spPr>
          <a:xfrm rot="16200000" flipH="1">
            <a:off x="1833106" y="236847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44161" y="531196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1" y="531196"/>
                <a:ext cx="23852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385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162" y="4441317"/>
                <a:ext cx="3207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62" y="4441317"/>
                <a:ext cx="320768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1572209" y="675977"/>
            <a:ext cx="10019156" cy="9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60332" y="4383936"/>
                <a:ext cx="1221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 ,0,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32" y="4383936"/>
                <a:ext cx="1221809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85948" y="491311"/>
                <a:ext cx="1221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 ,0,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8" y="491311"/>
                <a:ext cx="1221809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77916" y="2401125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16" y="2401125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0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2150496" y="539710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63467" y="539710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30587" y="0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87" y="0"/>
                <a:ext cx="19178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urved Connector 66"/>
          <p:cNvCxnSpPr/>
          <p:nvPr/>
        </p:nvCxnSpPr>
        <p:spPr>
          <a:xfrm rot="16200000" flipH="1">
            <a:off x="3196718" y="226278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316198" y="675977"/>
            <a:ext cx="208020" cy="175746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632913" y="2599334"/>
            <a:ext cx="237347" cy="184447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745506" y="685369"/>
            <a:ext cx="593796" cy="375843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595452" y="898108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916520" y="898108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=[1, 0, 0,0]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520" y="898108"/>
                <a:ext cx="11846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38" t="-2174" r="-666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3059835" y="891311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380903" y="891311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0, 0,0]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903" y="891311"/>
                <a:ext cx="118462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62" t="-2174" r="-721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Brace 75"/>
          <p:cNvSpPr/>
          <p:nvPr/>
        </p:nvSpPr>
        <p:spPr>
          <a:xfrm rot="5400000">
            <a:off x="2681168" y="314125"/>
            <a:ext cx="479769" cy="2303557"/>
          </a:xfrm>
          <a:prstGeom prst="rightBrace">
            <a:avLst>
              <a:gd name="adj1" fmla="val 8333"/>
              <a:gd name="adj2" fmla="val 482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012641" y="1677820"/>
                <a:ext cx="2132185" cy="286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 } </a:t>
                </a:r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641" y="1677820"/>
                <a:ext cx="2132185" cy="286529"/>
              </a:xfrm>
              <a:prstGeom prst="rect">
                <a:avLst/>
              </a:prstGeom>
              <a:blipFill rotWithShape="0">
                <a:blip r:embed="rId12"/>
                <a:stretch>
                  <a:fillRect l="-3714" t="-27660" r="-6857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>
          <a:xfrm>
            <a:off x="4425616" y="2433445"/>
            <a:ext cx="269974" cy="2725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357033" y="1241745"/>
                <a:ext cx="1275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Payload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033" y="1241745"/>
                <a:ext cx="127528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3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91372" y="2705186"/>
                <a:ext cx="341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[0, 0, 0])  = [2, 0, 0]  =    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72" y="2705186"/>
                <a:ext cx="341337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57" t="-10000" r="-5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>
          <a:xfrm>
            <a:off x="5305457" y="2753585"/>
            <a:ext cx="269974" cy="2725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751023" y="3039169"/>
                <a:ext cx="2132185" cy="286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 } 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23" y="3039169"/>
                <a:ext cx="2132185" cy="286529"/>
              </a:xfrm>
              <a:prstGeom prst="rect">
                <a:avLst/>
              </a:prstGeom>
              <a:blipFill rotWithShape="0">
                <a:blip r:embed="rId15"/>
                <a:stretch>
                  <a:fillRect l="-3714" t="-27660" r="-6857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5689459" y="3225412"/>
                <a:ext cx="1275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Payload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59" y="3225412"/>
                <a:ext cx="127528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8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5751586" y="4471220"/>
            <a:ext cx="269974" cy="2725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3078030" y="4713338"/>
                <a:ext cx="341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[0, 0, 0])  = [2, 0, 0]  =    </a:t>
                </a: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30" y="4713338"/>
                <a:ext cx="341337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357" t="-8197" r="-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/>
          <p:cNvSpPr/>
          <p:nvPr/>
        </p:nvSpPr>
        <p:spPr>
          <a:xfrm>
            <a:off x="6192115" y="4761737"/>
            <a:ext cx="269974" cy="2725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637681" y="5047321"/>
                <a:ext cx="2132185" cy="286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 }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681" y="5047321"/>
                <a:ext cx="2132185" cy="286529"/>
              </a:xfrm>
              <a:prstGeom prst="rect">
                <a:avLst/>
              </a:prstGeom>
              <a:blipFill rotWithShape="0">
                <a:blip r:embed="rId15"/>
                <a:stretch>
                  <a:fillRect l="-4000" t="-27660" r="-6571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8188002" y="3218260"/>
                <a:ext cx="1275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Payload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002" y="3218260"/>
                <a:ext cx="1275286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8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/>
          <p:cNvSpPr/>
          <p:nvPr/>
        </p:nvSpPr>
        <p:spPr>
          <a:xfrm>
            <a:off x="8225257" y="4471220"/>
            <a:ext cx="269974" cy="2725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6885527" y="4704295"/>
                <a:ext cx="3219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{.     } )  = [2, </a:t>
                </a:r>
                <a:r>
                  <a:rPr lang="en-US" dirty="0"/>
                  <a:t>1</a:t>
                </a:r>
                <a:r>
                  <a:rPr lang="en-US" dirty="0" smtClean="0"/>
                  <a:t>, 0]  =    </a:t>
                </a: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527" y="4704295"/>
                <a:ext cx="3219407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379" t="-10000" r="-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445178" y="5038278"/>
                <a:ext cx="28372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2,  1 -&gt; 1} 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78" y="5038278"/>
                <a:ext cx="2837240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790" t="-28261" r="-257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/>
          <p:nvPr/>
        </p:nvSpPr>
        <p:spPr>
          <a:xfrm>
            <a:off x="9830243" y="4752694"/>
            <a:ext cx="269974" cy="2725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70774" y="4761462"/>
            <a:ext cx="269974" cy="2725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1528643" y="6278201"/>
            <a:ext cx="10062722" cy="210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3286" y="6089748"/>
                <a:ext cx="3207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86" y="6089748"/>
                <a:ext cx="320768" cy="276999"/>
              </a:xfrm>
              <a:prstGeom prst="rect">
                <a:avLst/>
              </a:prstGeom>
              <a:blipFill rotWithShape="0">
                <a:blip r:embed="rId2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307456" y="6032367"/>
                <a:ext cx="1221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 ,0,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56" y="6032367"/>
                <a:ext cx="1221809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61564" y="2452406"/>
            <a:ext cx="9964271" cy="124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0830" y="2231702"/>
                <a:ext cx="1221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 ,0,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0" y="2231702"/>
                <a:ext cx="122180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770689" y="4473016"/>
            <a:ext cx="9955146" cy="124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41545" y="-30373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45" y="-30373"/>
                <a:ext cx="1917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urved Connector 23"/>
          <p:cNvCxnSpPr/>
          <p:nvPr/>
        </p:nvCxnSpPr>
        <p:spPr>
          <a:xfrm rot="16200000" flipH="1">
            <a:off x="1967576" y="102376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8631" y="396725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1" y="396725"/>
                <a:ext cx="2385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385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0632" y="4306846"/>
                <a:ext cx="3207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2" y="4306846"/>
                <a:ext cx="320768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1706679" y="541506"/>
            <a:ext cx="10019156" cy="939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94802" y="4249465"/>
                <a:ext cx="1221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 ,0,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02" y="4249465"/>
                <a:ext cx="122180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6721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20418" y="356840"/>
                <a:ext cx="1221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 ,0,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18" y="356840"/>
                <a:ext cx="122180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12386" y="22666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6" y="2266654"/>
                <a:ext cx="24384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0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2284966" y="405239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497937" y="405239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61619" y="-39972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19" y="-39972"/>
                <a:ext cx="19178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urved Connector 66"/>
          <p:cNvCxnSpPr/>
          <p:nvPr/>
        </p:nvCxnSpPr>
        <p:spPr>
          <a:xfrm rot="16200000" flipH="1">
            <a:off x="3331188" y="91807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582148" y="2316139"/>
            <a:ext cx="269974" cy="27253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450668" y="541506"/>
            <a:ext cx="208020" cy="175746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767383" y="2464863"/>
            <a:ext cx="237347" cy="184447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63452" y="2452406"/>
            <a:ext cx="310320" cy="185692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471571" y="749021"/>
            <a:ext cx="269974" cy="27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792639" y="749021"/>
                <a:ext cx="1223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=[1, 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39" y="749021"/>
                <a:ext cx="122309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93" t="-2222" r="-59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3032334" y="757667"/>
            <a:ext cx="269974" cy="2725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353402" y="757667"/>
                <a:ext cx="1223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2" y="757667"/>
                <a:ext cx="122309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93" t="-2174" r="-597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Brace 75"/>
          <p:cNvSpPr/>
          <p:nvPr/>
        </p:nvSpPr>
        <p:spPr>
          <a:xfrm rot="5400000">
            <a:off x="2815638" y="179654"/>
            <a:ext cx="479769" cy="2303557"/>
          </a:xfrm>
          <a:prstGeom prst="rightBrace">
            <a:avLst>
              <a:gd name="adj1" fmla="val 8333"/>
              <a:gd name="adj2" fmla="val 482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147111" y="1543349"/>
                <a:ext cx="2132185" cy="286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 } </a:t>
                </a:r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111" y="1543349"/>
                <a:ext cx="2132185" cy="286529"/>
              </a:xfrm>
              <a:prstGeom prst="rect">
                <a:avLst/>
              </a:prstGeom>
              <a:blipFill rotWithShape="0">
                <a:blip r:embed="rId11"/>
                <a:stretch>
                  <a:fillRect l="-3714" t="-27660" r="-6857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>
          <a:xfrm>
            <a:off x="4560086" y="2298974"/>
            <a:ext cx="269974" cy="2725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491503" y="1107274"/>
                <a:ext cx="1275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Payload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503" y="1107274"/>
                <a:ext cx="127528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3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761564" y="2572763"/>
                <a:ext cx="38354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[0, 0, 0, 0])  = [2, 0, 0, 0]  =    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4" y="2572763"/>
                <a:ext cx="383546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18" t="-8197" r="-11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>
          <a:xfrm>
            <a:off x="5327058" y="2619421"/>
            <a:ext cx="269974" cy="2725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885493" y="2904698"/>
                <a:ext cx="2132185" cy="286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 } </a:t>
                </a:r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493" y="2904698"/>
                <a:ext cx="2132185" cy="286529"/>
              </a:xfrm>
              <a:prstGeom prst="rect">
                <a:avLst/>
              </a:prstGeom>
              <a:blipFill rotWithShape="0">
                <a:blip r:embed="rId11"/>
                <a:stretch>
                  <a:fillRect l="-3714" t="-27660" r="-6857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5823929" y="3090941"/>
                <a:ext cx="1275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Payload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29" y="3090941"/>
                <a:ext cx="127528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8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5886056" y="4336749"/>
            <a:ext cx="269974" cy="2725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700981" y="4594776"/>
                <a:ext cx="3868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[0, 0, 0, 0])  = [2, 0, 0, 0]  =    </a:t>
                </a: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981" y="4594776"/>
                <a:ext cx="3868623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15" t="-10000" r="-3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/>
          <p:cNvSpPr/>
          <p:nvPr/>
        </p:nvSpPr>
        <p:spPr>
          <a:xfrm>
            <a:off x="6259012" y="4640316"/>
            <a:ext cx="269974" cy="2725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772151" y="4912850"/>
                <a:ext cx="2132185" cy="286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 }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151" y="4912850"/>
                <a:ext cx="2132185" cy="286529"/>
              </a:xfrm>
              <a:prstGeom prst="rect">
                <a:avLst/>
              </a:prstGeom>
              <a:blipFill rotWithShape="0">
                <a:blip r:embed="rId16"/>
                <a:stretch>
                  <a:fillRect l="-4000" t="-27660" r="-6571" b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238748" y="1792785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748" y="1792785"/>
                <a:ext cx="19178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urved Connector 87"/>
          <p:cNvCxnSpPr/>
          <p:nvPr/>
        </p:nvCxnSpPr>
        <p:spPr>
          <a:xfrm rot="16200000" flipH="1">
            <a:off x="6404879" y="2019063"/>
            <a:ext cx="333499" cy="2852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878191" y="1642313"/>
            <a:ext cx="269974" cy="27253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109460" y="1582917"/>
                <a:ext cx="1407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=[2, 1,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460" y="1582917"/>
                <a:ext cx="1407758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6714258" y="1849301"/>
                <a:ext cx="2975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2, 1 -&gt; 1 } </a:t>
                </a:r>
                <a:endParaRPr lang="en-US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258" y="1849301"/>
                <a:ext cx="2975110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8197" r="-10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8322472" y="3083789"/>
                <a:ext cx="1275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Payload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472" y="3083789"/>
                <a:ext cx="1275286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38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/>
          <p:cNvSpPr/>
          <p:nvPr/>
        </p:nvSpPr>
        <p:spPr>
          <a:xfrm>
            <a:off x="8359727" y="4336749"/>
            <a:ext cx="269974" cy="2725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7019997" y="4569824"/>
                <a:ext cx="3447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{.     } )  = [2, </a:t>
                </a:r>
                <a:r>
                  <a:rPr lang="en-US" dirty="0"/>
                  <a:t>1</a:t>
                </a:r>
                <a:r>
                  <a:rPr lang="en-US" dirty="0" smtClean="0"/>
                  <a:t>, 0,0 ]  =    </a:t>
                </a: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97" y="4569824"/>
                <a:ext cx="3447034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354" t="-10000" r="-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579648" y="4903807"/>
                <a:ext cx="28372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2,  1 -&gt; 1} 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648" y="4903807"/>
                <a:ext cx="2837240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790" t="-28261" r="-257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/>
          <p:cNvSpPr/>
          <p:nvPr/>
        </p:nvSpPr>
        <p:spPr>
          <a:xfrm>
            <a:off x="10164967" y="4618223"/>
            <a:ext cx="269974" cy="2725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205244" y="4626991"/>
            <a:ext cx="269974" cy="2725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1663113" y="6143730"/>
            <a:ext cx="10062722" cy="210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87756" y="5955277"/>
                <a:ext cx="3207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r-IN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56" y="5955277"/>
                <a:ext cx="320768" cy="276999"/>
              </a:xfrm>
              <a:prstGeom prst="rect">
                <a:avLst/>
              </a:prstGeom>
              <a:blipFill rotWithShape="0">
                <a:blip r:embed="rId2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441926" y="5897896"/>
                <a:ext cx="1221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[0 ,0, 0,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6" y="5897896"/>
                <a:ext cx="122180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6859899" y="6005984"/>
            <a:ext cx="269974" cy="2725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636157" y="4487824"/>
            <a:ext cx="315339" cy="151973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231352" y="6017988"/>
            <a:ext cx="269974" cy="2725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051000" y="4500212"/>
            <a:ext cx="315339" cy="151973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973703" y="6158538"/>
                <a:ext cx="3868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[0, 0, 0, 0])  = [2, 0, 0, 0]  =    </a:t>
                </a: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03" y="6158538"/>
                <a:ext cx="38686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15" t="-8197" r="-3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/>
          <p:cNvSpPr/>
          <p:nvPr/>
        </p:nvSpPr>
        <p:spPr>
          <a:xfrm>
            <a:off x="6531734" y="6204078"/>
            <a:ext cx="269974" cy="2725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44873" y="6476612"/>
                <a:ext cx="2132185" cy="286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 } 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73" y="6476612"/>
                <a:ext cx="2132185" cy="286529"/>
              </a:xfrm>
              <a:prstGeom prst="rect">
                <a:avLst/>
              </a:prstGeom>
              <a:blipFill rotWithShape="0">
                <a:blip r:embed="rId11"/>
                <a:stretch>
                  <a:fillRect l="-4011" t="-27660" r="-6877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310225" y="6158538"/>
                <a:ext cx="3394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𝑀𝑒𝑟𝑔𝑒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r>
                  <a:rPr lang="en-US" dirty="0" smtClean="0"/>
                  <a:t>, {.     })  = [2, 1, 0, 0]  =    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225" y="6158538"/>
                <a:ext cx="3394134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359" t="-8197" r="-5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10868256" y="6204078"/>
            <a:ext cx="269974" cy="2725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579649" y="6476612"/>
                <a:ext cx="29339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𝑔𝑟𝑜𝑢𝑝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/>
                  <a:t>= { 0  -&gt; 2,  1 -&gt; 1} </a:t>
                </a:r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649" y="6476612"/>
                <a:ext cx="2933932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697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/>
          <p:cNvSpPr/>
          <p:nvPr/>
        </p:nvSpPr>
        <p:spPr>
          <a:xfrm>
            <a:off x="8494714" y="6221092"/>
            <a:ext cx="269974" cy="2725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47" y="155091"/>
            <a:ext cx="223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" charset="0"/>
                <a:ea typeface="Montserrat" charset="0"/>
                <a:cs typeface="Montserrat" charset="0"/>
              </a:rPr>
              <a:t>Fargo : Fargo Payload</a:t>
            </a:r>
            <a:endParaRPr lang="en-US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1" y="1681316"/>
            <a:ext cx="9517625" cy="2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35605" y="2622176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3577" y="2622176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1717" y="2622175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97624" y="2252845"/>
            <a:ext cx="1510552" cy="36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0588" y="2252845"/>
            <a:ext cx="1510552" cy="36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4756" y="2252845"/>
            <a:ext cx="1510552" cy="36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67635" y="2622175"/>
            <a:ext cx="5618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69076" y="2271218"/>
            <a:ext cx="340658" cy="33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77531" y="2271218"/>
            <a:ext cx="340658" cy="33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5986" y="2271218"/>
            <a:ext cx="340658" cy="33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22686" y="2289591"/>
            <a:ext cx="340658" cy="3325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58605" y="2271218"/>
            <a:ext cx="340658" cy="33258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8317" y="2271218"/>
            <a:ext cx="340658" cy="33258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9141" y="2271218"/>
            <a:ext cx="340658" cy="33258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60140" y="2271218"/>
            <a:ext cx="340658" cy="33258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99515" y="2289591"/>
            <a:ext cx="340658" cy="3325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42130" y="2622175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ight Brace 33"/>
          <p:cNvSpPr/>
          <p:nvPr/>
        </p:nvSpPr>
        <p:spPr>
          <a:xfrm rot="16200000">
            <a:off x="3898849" y="1106239"/>
            <a:ext cx="493902" cy="1503472"/>
          </a:xfrm>
          <a:prstGeom prst="righ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94385" y="3109205"/>
            <a:ext cx="376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Tumbling Windows of size </a:t>
            </a:r>
            <a:r>
              <a:rPr lang="en-US" smtClean="0"/>
              <a:t>10 seconds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5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447" y="155091"/>
            <a:ext cx="3440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Tumbling Window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35" name="Right Brace 34"/>
          <p:cNvSpPr/>
          <p:nvPr/>
        </p:nvSpPr>
        <p:spPr>
          <a:xfrm rot="16200000">
            <a:off x="5476069" y="1098562"/>
            <a:ext cx="493902" cy="1503472"/>
          </a:xfrm>
          <a:prstGeom prst="righ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7052564" y="1087866"/>
            <a:ext cx="493902" cy="1503472"/>
          </a:xfrm>
          <a:prstGeom prst="righ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64377" y="1266349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324193" y="1247353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42519" y="1245341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92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907" y="2886079"/>
            <a:ext cx="3482789" cy="1425388"/>
          </a:xfrm>
          <a:prstGeom prst="rect">
            <a:avLst/>
          </a:prstGeom>
          <a:solidFill>
            <a:schemeClr val="accent3">
              <a:lumMod val="60000"/>
              <a:lumOff val="40000"/>
              <a:alpha val="99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8529" y="537881"/>
            <a:ext cx="762000" cy="6925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48076" y="1848969"/>
            <a:ext cx="708212" cy="6891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61010" y="1855694"/>
            <a:ext cx="757519" cy="6824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10100" y="1227044"/>
            <a:ext cx="414773" cy="6488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51619" y="1230406"/>
            <a:ext cx="504886" cy="6185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 flipV="1">
            <a:off x="4818529" y="2193552"/>
            <a:ext cx="829547" cy="33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17041" y="3624543"/>
            <a:ext cx="2239558" cy="623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16730" y="2943786"/>
            <a:ext cx="2239558" cy="623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67518" y="3755506"/>
            <a:ext cx="123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48618" y="306634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043642" y="1855694"/>
            <a:ext cx="688321" cy="717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015877" y="1875862"/>
            <a:ext cx="773251" cy="738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4"/>
          </p:cNvCxnSpPr>
          <p:nvPr/>
        </p:nvCxnSpPr>
        <p:spPr>
          <a:xfrm>
            <a:off x="5199529" y="1230406"/>
            <a:ext cx="4560" cy="165408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70078" y="2543733"/>
            <a:ext cx="2125" cy="34075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46493" y="2537586"/>
            <a:ext cx="2125" cy="34075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75852" y="1585021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/>
              <a:t>p2 </a:t>
            </a:r>
            <a:r>
              <a:rPr lang="en-US" sz="1050" b="1" dirty="0" smtClean="0"/>
              <a:t>failed</a:t>
            </a:r>
            <a:endParaRPr lang="en-US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919569" y="2603310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p2 failed</a:t>
            </a:r>
            <a:endParaRPr lang="en-US" sz="105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043642" y="4442430"/>
            <a:ext cx="245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600" dirty="0" smtClean="0"/>
              <a:t>Binary Failure Detector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907" y="2886079"/>
            <a:ext cx="3482789" cy="1425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8529" y="537881"/>
            <a:ext cx="762000" cy="6925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48076" y="1848969"/>
            <a:ext cx="708212" cy="68916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61010" y="1855694"/>
            <a:ext cx="757519" cy="6824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10100" y="1227044"/>
            <a:ext cx="414773" cy="6488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51619" y="1230406"/>
            <a:ext cx="504886" cy="6185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 flipV="1">
            <a:off x="4818529" y="2193552"/>
            <a:ext cx="829547" cy="33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16730" y="3332256"/>
            <a:ext cx="2239558" cy="623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80032" y="3459115"/>
            <a:ext cx="123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043642" y="1855694"/>
            <a:ext cx="688321" cy="717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015877" y="1875862"/>
            <a:ext cx="773251" cy="738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4"/>
          </p:cNvCxnSpPr>
          <p:nvPr/>
        </p:nvCxnSpPr>
        <p:spPr>
          <a:xfrm>
            <a:off x="5199529" y="1230406"/>
            <a:ext cx="4560" cy="165408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970078" y="2543733"/>
            <a:ext cx="2125" cy="34075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46493" y="2537586"/>
            <a:ext cx="2125" cy="34075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75852" y="1585021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p2 susp = 0.5</a:t>
            </a:r>
            <a:endParaRPr lang="en-US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000884" y="2585148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/>
              <a:t>p2 susp = 0.5</a:t>
            </a:r>
            <a:endParaRPr lang="en-US" sz="1050" b="1" dirty="0"/>
          </a:p>
        </p:txBody>
      </p:sp>
      <p:sp>
        <p:nvSpPr>
          <p:cNvPr id="2" name="Rectangle 1"/>
          <p:cNvSpPr/>
          <p:nvPr/>
        </p:nvSpPr>
        <p:spPr>
          <a:xfrm>
            <a:off x="3891042" y="4449997"/>
            <a:ext cx="2510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(b) Accrual Failure Detector 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628900" y="5411026"/>
            <a:ext cx="5784617" cy="1006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15680" y="54864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819790" y="54864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58788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422616" y="550272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626210" y="5742546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68" name="TextBox 67"/>
          <p:cNvSpPr txBox="1"/>
          <p:nvPr/>
        </p:nvSpPr>
        <p:spPr>
          <a:xfrm>
            <a:off x="6772573" y="5742546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6960435" y="5742546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7133754" y="5742546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71" name="Rectangle 70"/>
          <p:cNvSpPr/>
          <p:nvPr/>
        </p:nvSpPr>
        <p:spPr>
          <a:xfrm>
            <a:off x="3419588" y="3724153"/>
            <a:ext cx="4173197" cy="1094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709214" y="385070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13239" y="3875196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550318" y="3858869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753912" y="409868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76" name="TextBox 75"/>
          <p:cNvSpPr txBox="1"/>
          <p:nvPr/>
        </p:nvSpPr>
        <p:spPr>
          <a:xfrm>
            <a:off x="5900275" y="409868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6088137" y="409868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78" name="TextBox 77"/>
          <p:cNvSpPr txBox="1"/>
          <p:nvPr/>
        </p:nvSpPr>
        <p:spPr>
          <a:xfrm>
            <a:off x="6261456" y="409868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79" name="Rectangle 78"/>
          <p:cNvSpPr/>
          <p:nvPr/>
        </p:nvSpPr>
        <p:spPr>
          <a:xfrm>
            <a:off x="3989834" y="2114265"/>
            <a:ext cx="2993113" cy="1094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206993" y="2262750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940480" y="2248981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68" idx="0"/>
          </p:cNvCxnSpPr>
          <p:nvPr/>
        </p:nvCxnSpPr>
        <p:spPr>
          <a:xfrm flipV="1">
            <a:off x="3276990" y="4699790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65922" y="4706529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019642" y="4699788"/>
            <a:ext cx="890001" cy="7972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8" idx="0"/>
          </p:cNvCxnSpPr>
          <p:nvPr/>
        </p:nvCxnSpPr>
        <p:spPr>
          <a:xfrm flipV="1">
            <a:off x="3276990" y="4672460"/>
            <a:ext cx="1890615" cy="8139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8" idx="0"/>
          </p:cNvCxnSpPr>
          <p:nvPr/>
        </p:nvCxnSpPr>
        <p:spPr>
          <a:xfrm flipV="1">
            <a:off x="3276990" y="4710437"/>
            <a:ext cx="3628389" cy="7759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1" idx="0"/>
          </p:cNvCxnSpPr>
          <p:nvPr/>
        </p:nvCxnSpPr>
        <p:spPr>
          <a:xfrm flipH="1" flipV="1">
            <a:off x="4131970" y="4699790"/>
            <a:ext cx="384018" cy="802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5363895" y="4706530"/>
            <a:ext cx="655747" cy="7798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6920776" y="4713269"/>
            <a:ext cx="744543" cy="843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4480297" y="4721591"/>
            <a:ext cx="2372395" cy="7538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194194" y="4711856"/>
            <a:ext cx="1893943" cy="7880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4191390" y="4732442"/>
            <a:ext cx="3437456" cy="8231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3" idx="4"/>
          </p:cNvCxnSpPr>
          <p:nvPr/>
        </p:nvCxnSpPr>
        <p:spPr>
          <a:xfrm flipH="1" flipV="1">
            <a:off x="5370439" y="4716116"/>
            <a:ext cx="2301401" cy="8492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051762" y="3070834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045956" y="3042439"/>
            <a:ext cx="2143022" cy="8270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0"/>
          </p:cNvCxnSpPr>
          <p:nvPr/>
        </p:nvCxnSpPr>
        <p:spPr>
          <a:xfrm flipH="1" flipV="1">
            <a:off x="6211377" y="3036292"/>
            <a:ext cx="796141" cy="822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4" idx="0"/>
          </p:cNvCxnSpPr>
          <p:nvPr/>
        </p:nvCxnSpPr>
        <p:spPr>
          <a:xfrm flipH="1" flipV="1">
            <a:off x="4868942" y="3072081"/>
            <a:ext cx="2138576" cy="786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4903155" y="3104330"/>
            <a:ext cx="355305" cy="800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210185" y="3083309"/>
            <a:ext cx="1001192" cy="8158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28920" y="5499878"/>
            <a:ext cx="154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 Group</a:t>
            </a:r>
          </a:p>
          <a:p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305671" y="3715835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Nodes Group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2263" y="2110113"/>
            <a:ext cx="2696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Intermediate Nodes Group</a:t>
            </a:r>
          </a:p>
          <a:p>
            <a:endParaRPr lang="en-US" dirty="0"/>
          </a:p>
        </p:txBody>
      </p:sp>
      <p:sp>
        <p:nvSpPr>
          <p:cNvPr id="107" name="Triangle 106"/>
          <p:cNvSpPr/>
          <p:nvPr/>
        </p:nvSpPr>
        <p:spPr>
          <a:xfrm>
            <a:off x="3186743" y="5526192"/>
            <a:ext cx="178136" cy="216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riangle 107"/>
          <p:cNvSpPr/>
          <p:nvPr/>
        </p:nvSpPr>
        <p:spPr>
          <a:xfrm>
            <a:off x="4390183" y="5532626"/>
            <a:ext cx="178136" cy="21635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riangle 108"/>
          <p:cNvSpPr/>
          <p:nvPr/>
        </p:nvSpPr>
        <p:spPr>
          <a:xfrm>
            <a:off x="5834988" y="5519232"/>
            <a:ext cx="178136" cy="2163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riangle 109"/>
          <p:cNvSpPr/>
          <p:nvPr/>
        </p:nvSpPr>
        <p:spPr>
          <a:xfrm>
            <a:off x="7701680" y="5545856"/>
            <a:ext cx="178136" cy="21635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1" name="Triangle 110"/>
          <p:cNvSpPr/>
          <p:nvPr/>
        </p:nvSpPr>
        <p:spPr>
          <a:xfrm>
            <a:off x="3189486" y="5763098"/>
            <a:ext cx="178136" cy="216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riangle 111"/>
          <p:cNvSpPr/>
          <p:nvPr/>
        </p:nvSpPr>
        <p:spPr>
          <a:xfrm>
            <a:off x="3186924" y="5998770"/>
            <a:ext cx="178136" cy="216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riangle 112"/>
          <p:cNvSpPr/>
          <p:nvPr/>
        </p:nvSpPr>
        <p:spPr>
          <a:xfrm>
            <a:off x="4390183" y="5772241"/>
            <a:ext cx="178136" cy="21635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riangle 113"/>
          <p:cNvSpPr/>
          <p:nvPr/>
        </p:nvSpPr>
        <p:spPr>
          <a:xfrm>
            <a:off x="4390183" y="6027959"/>
            <a:ext cx="178136" cy="21635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riangle 114"/>
          <p:cNvSpPr/>
          <p:nvPr/>
        </p:nvSpPr>
        <p:spPr>
          <a:xfrm>
            <a:off x="5809275" y="5770015"/>
            <a:ext cx="178136" cy="2163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riangle 115"/>
          <p:cNvSpPr/>
          <p:nvPr/>
        </p:nvSpPr>
        <p:spPr>
          <a:xfrm>
            <a:off x="5796049" y="6034933"/>
            <a:ext cx="178136" cy="2163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riangle 116"/>
          <p:cNvSpPr/>
          <p:nvPr/>
        </p:nvSpPr>
        <p:spPr>
          <a:xfrm>
            <a:off x="7709746" y="5785611"/>
            <a:ext cx="178136" cy="21635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8" name="Triangle 117"/>
          <p:cNvSpPr/>
          <p:nvPr/>
        </p:nvSpPr>
        <p:spPr>
          <a:xfrm>
            <a:off x="7700111" y="6055733"/>
            <a:ext cx="178136" cy="21635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9" name="Rectangle 118"/>
          <p:cNvSpPr/>
          <p:nvPr/>
        </p:nvSpPr>
        <p:spPr>
          <a:xfrm>
            <a:off x="3774149" y="4035925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angle 119"/>
          <p:cNvSpPr/>
          <p:nvPr/>
        </p:nvSpPr>
        <p:spPr>
          <a:xfrm>
            <a:off x="3822402" y="4046161"/>
            <a:ext cx="123490" cy="20082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angle 120"/>
          <p:cNvSpPr/>
          <p:nvPr/>
        </p:nvSpPr>
        <p:spPr>
          <a:xfrm>
            <a:off x="3989834" y="4050836"/>
            <a:ext cx="123490" cy="200829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riangle 121"/>
          <p:cNvSpPr/>
          <p:nvPr/>
        </p:nvSpPr>
        <p:spPr>
          <a:xfrm>
            <a:off x="4157266" y="4056172"/>
            <a:ext cx="123490" cy="20082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riangle 122"/>
          <p:cNvSpPr/>
          <p:nvPr/>
        </p:nvSpPr>
        <p:spPr>
          <a:xfrm>
            <a:off x="4374483" y="4062974"/>
            <a:ext cx="123490" cy="20082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986640" y="4040732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riangle 124"/>
          <p:cNvSpPr/>
          <p:nvPr/>
        </p:nvSpPr>
        <p:spPr>
          <a:xfrm>
            <a:off x="5380369" y="4050836"/>
            <a:ext cx="123490" cy="20082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iangle 125"/>
          <p:cNvSpPr/>
          <p:nvPr/>
        </p:nvSpPr>
        <p:spPr>
          <a:xfrm>
            <a:off x="5577786" y="4040199"/>
            <a:ext cx="123490" cy="200829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angle 126"/>
          <p:cNvSpPr/>
          <p:nvPr/>
        </p:nvSpPr>
        <p:spPr>
          <a:xfrm>
            <a:off x="5207050" y="4046161"/>
            <a:ext cx="123490" cy="20082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riangle 127"/>
          <p:cNvSpPr/>
          <p:nvPr/>
        </p:nvSpPr>
        <p:spPr>
          <a:xfrm>
            <a:off x="5031490" y="4052264"/>
            <a:ext cx="123490" cy="20082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625245" y="4045894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riangle 129"/>
          <p:cNvSpPr/>
          <p:nvPr/>
        </p:nvSpPr>
        <p:spPr>
          <a:xfrm>
            <a:off x="6691364" y="4056171"/>
            <a:ext cx="123490" cy="20082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riangle 130"/>
          <p:cNvSpPr/>
          <p:nvPr/>
        </p:nvSpPr>
        <p:spPr>
          <a:xfrm>
            <a:off x="7019249" y="4078500"/>
            <a:ext cx="123490" cy="200829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riangle 131"/>
          <p:cNvSpPr/>
          <p:nvPr/>
        </p:nvSpPr>
        <p:spPr>
          <a:xfrm>
            <a:off x="6845930" y="4084975"/>
            <a:ext cx="123490" cy="20082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/>
          <p:cNvSpPr/>
          <p:nvPr/>
        </p:nvSpPr>
        <p:spPr>
          <a:xfrm>
            <a:off x="7192568" y="4057402"/>
            <a:ext cx="123490" cy="20082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Curved Connector 133"/>
          <p:cNvCxnSpPr/>
          <p:nvPr/>
        </p:nvCxnSpPr>
        <p:spPr>
          <a:xfrm rot="16200000" flipH="1">
            <a:off x="4038008" y="4316436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Diamond 134"/>
          <p:cNvSpPr/>
          <p:nvPr/>
        </p:nvSpPr>
        <p:spPr>
          <a:xfrm>
            <a:off x="4224202" y="4363376"/>
            <a:ext cx="168329" cy="25335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urved Connector 135"/>
          <p:cNvCxnSpPr/>
          <p:nvPr/>
        </p:nvCxnSpPr>
        <p:spPr>
          <a:xfrm rot="16200000" flipH="1">
            <a:off x="5333994" y="4304431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/>
          <p:nvPr/>
        </p:nvCxnSpPr>
        <p:spPr>
          <a:xfrm rot="16200000" flipH="1">
            <a:off x="6971100" y="4342184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iamond 137"/>
          <p:cNvSpPr/>
          <p:nvPr/>
        </p:nvSpPr>
        <p:spPr>
          <a:xfrm>
            <a:off x="5470918" y="4381576"/>
            <a:ext cx="168329" cy="25335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7141184" y="4387373"/>
            <a:ext cx="168329" cy="253351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282897" y="2474339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iamond 140"/>
          <p:cNvSpPr/>
          <p:nvPr/>
        </p:nvSpPr>
        <p:spPr>
          <a:xfrm>
            <a:off x="4332315" y="2474625"/>
            <a:ext cx="168329" cy="25335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/>
          <p:cNvSpPr/>
          <p:nvPr/>
        </p:nvSpPr>
        <p:spPr>
          <a:xfrm>
            <a:off x="4539449" y="2491447"/>
            <a:ext cx="168329" cy="25335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Diamond 142"/>
          <p:cNvSpPr/>
          <p:nvPr/>
        </p:nvSpPr>
        <p:spPr>
          <a:xfrm>
            <a:off x="4800225" y="2500684"/>
            <a:ext cx="168329" cy="253351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050941" y="2478215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iamond 144"/>
          <p:cNvSpPr/>
          <p:nvPr/>
        </p:nvSpPr>
        <p:spPr>
          <a:xfrm>
            <a:off x="6114762" y="2481231"/>
            <a:ext cx="168329" cy="25335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iamond 145"/>
          <p:cNvSpPr/>
          <p:nvPr/>
        </p:nvSpPr>
        <p:spPr>
          <a:xfrm>
            <a:off x="6372245" y="2481230"/>
            <a:ext cx="168329" cy="25335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6552616" y="2505521"/>
            <a:ext cx="168329" cy="253351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Curved Connector 147"/>
          <p:cNvCxnSpPr/>
          <p:nvPr/>
        </p:nvCxnSpPr>
        <p:spPr>
          <a:xfrm rot="16200000" flipH="1">
            <a:off x="4616061" y="2803339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6420599" y="2792010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iamond 149"/>
          <p:cNvSpPr/>
          <p:nvPr/>
        </p:nvSpPr>
        <p:spPr>
          <a:xfrm>
            <a:off x="4806138" y="2791188"/>
            <a:ext cx="168329" cy="253351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Diamond 150"/>
          <p:cNvSpPr/>
          <p:nvPr/>
        </p:nvSpPr>
        <p:spPr>
          <a:xfrm>
            <a:off x="6559360" y="2780110"/>
            <a:ext cx="168329" cy="253351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3847201" y="1837567"/>
            <a:ext cx="1460420" cy="14829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965263" y="1855795"/>
            <a:ext cx="1332274" cy="15196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226" y="3392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Montserrat" charset="0"/>
                <a:ea typeface="Montserrat" charset="0"/>
                <a:cs typeface="Montserrat" charset="0"/>
              </a:rPr>
              <a:t>Agenda</a:t>
            </a:r>
            <a:endParaRPr lang="en-US" sz="36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53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419" y="11503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942" y="1371600"/>
            <a:ext cx="102957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Motivation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Foundations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Implementation </a:t>
            </a:r>
            <a:r>
              <a:rPr lang="mr-IN" sz="2400" dirty="0"/>
              <a:t>–</a:t>
            </a:r>
            <a:r>
              <a:rPr lang="en-US" sz="2400" dirty="0"/>
              <a:t> Fault Tolerant Distributed In-Network Window </a:t>
            </a:r>
            <a:r>
              <a:rPr lang="en-US" sz="2400" dirty="0" smtClean="0"/>
              <a:t>Aggregations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Evaluation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Future </a:t>
            </a:r>
            <a:r>
              <a:rPr lang="en-US" sz="2400" dirty="0" smtClean="0"/>
              <a:t>Work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12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29" y="424257"/>
            <a:ext cx="11674928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9483" y="5773824"/>
            <a:ext cx="5593727" cy="1006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373" y="584919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483" y="584919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78481" y="5865526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42309" y="5865526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45903" y="610534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22" name="TextBox 21"/>
          <p:cNvSpPr txBox="1"/>
          <p:nvPr/>
        </p:nvSpPr>
        <p:spPr>
          <a:xfrm>
            <a:off x="4192266" y="6105344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80128" y="6105344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53447" y="6105344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592786" y="7053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9281" y="4086951"/>
            <a:ext cx="4173197" cy="1094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28907" y="421349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32932" y="4237994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70011" y="4221667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173605" y="44614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3319968" y="4461485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07830" y="4461485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81149" y="4461485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39" name="Rectangle 38"/>
          <p:cNvSpPr/>
          <p:nvPr/>
        </p:nvSpPr>
        <p:spPr>
          <a:xfrm>
            <a:off x="1409527" y="2477063"/>
            <a:ext cx="2993113" cy="1094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26686" y="262554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60173" y="2611779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563767" y="285159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44" name="TextBox 43"/>
          <p:cNvSpPr txBox="1"/>
          <p:nvPr/>
        </p:nvSpPr>
        <p:spPr>
          <a:xfrm>
            <a:off x="2710130" y="285159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2897992" y="285159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3071311" y="285159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cxnSp>
        <p:nvCxnSpPr>
          <p:cNvPr id="51" name="Straight Arrow Connector 50"/>
          <p:cNvCxnSpPr>
            <a:stCxn id="8" idx="0"/>
          </p:cNvCxnSpPr>
          <p:nvPr/>
        </p:nvCxnSpPr>
        <p:spPr>
          <a:xfrm flipV="1">
            <a:off x="696683" y="5062588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885615" y="5069327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439335" y="5062586"/>
            <a:ext cx="890001" cy="7972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0"/>
          </p:cNvCxnSpPr>
          <p:nvPr/>
        </p:nvCxnSpPr>
        <p:spPr>
          <a:xfrm flipV="1">
            <a:off x="696683" y="5035258"/>
            <a:ext cx="1890615" cy="8139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0"/>
          </p:cNvCxnSpPr>
          <p:nvPr/>
        </p:nvCxnSpPr>
        <p:spPr>
          <a:xfrm flipV="1">
            <a:off x="696683" y="5073235"/>
            <a:ext cx="3628389" cy="7759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0"/>
          </p:cNvCxnSpPr>
          <p:nvPr/>
        </p:nvCxnSpPr>
        <p:spPr>
          <a:xfrm flipH="1" flipV="1">
            <a:off x="1551663" y="5062588"/>
            <a:ext cx="384018" cy="802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2783588" y="5069328"/>
            <a:ext cx="655747" cy="7798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4340469" y="5076067"/>
            <a:ext cx="744543" cy="843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899990" y="5084389"/>
            <a:ext cx="2372395" cy="7538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1613887" y="5074654"/>
            <a:ext cx="1893943" cy="7880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611083" y="5095240"/>
            <a:ext cx="3437456" cy="8231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33" idx="4"/>
          </p:cNvCxnSpPr>
          <p:nvPr/>
        </p:nvCxnSpPr>
        <p:spPr>
          <a:xfrm flipH="1" flipV="1">
            <a:off x="2790132" y="5078914"/>
            <a:ext cx="2301401" cy="8492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471455" y="3433632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65649" y="3405237"/>
            <a:ext cx="2143022" cy="8270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4" idx="0"/>
          </p:cNvCxnSpPr>
          <p:nvPr/>
        </p:nvCxnSpPr>
        <p:spPr>
          <a:xfrm flipH="1" flipV="1">
            <a:off x="3631070" y="3399090"/>
            <a:ext cx="796141" cy="822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4" idx="0"/>
          </p:cNvCxnSpPr>
          <p:nvPr/>
        </p:nvCxnSpPr>
        <p:spPr>
          <a:xfrm flipH="1" flipV="1">
            <a:off x="2288635" y="3434879"/>
            <a:ext cx="2138576" cy="786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2322848" y="3467128"/>
            <a:ext cx="355305" cy="800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629878" y="3446107"/>
            <a:ext cx="1001192" cy="8158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417977" y="474651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0" idx="0"/>
            <a:endCxn id="47" idx="3"/>
          </p:cNvCxnSpPr>
          <p:nvPr/>
        </p:nvCxnSpPr>
        <p:spPr>
          <a:xfrm flipV="1">
            <a:off x="2083886" y="1192421"/>
            <a:ext cx="3468002" cy="143312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0"/>
            <a:endCxn id="47" idx="3"/>
          </p:cNvCxnSpPr>
          <p:nvPr/>
        </p:nvCxnSpPr>
        <p:spPr>
          <a:xfrm flipV="1">
            <a:off x="3817373" y="1192421"/>
            <a:ext cx="1734515" cy="14193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16627" y="107738"/>
            <a:ext cx="118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Node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>
            <a:off x="606436" y="5888990"/>
            <a:ext cx="178136" cy="216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/>
          <p:cNvSpPr/>
          <p:nvPr/>
        </p:nvSpPr>
        <p:spPr>
          <a:xfrm>
            <a:off x="1809876" y="5895424"/>
            <a:ext cx="178136" cy="21635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/>
          <p:cNvSpPr/>
          <p:nvPr/>
        </p:nvSpPr>
        <p:spPr>
          <a:xfrm>
            <a:off x="3254681" y="5882030"/>
            <a:ext cx="178136" cy="2163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/>
          <p:cNvSpPr/>
          <p:nvPr/>
        </p:nvSpPr>
        <p:spPr>
          <a:xfrm>
            <a:off x="5121373" y="5908654"/>
            <a:ext cx="178136" cy="21635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7" name="Triangle 76"/>
          <p:cNvSpPr/>
          <p:nvPr/>
        </p:nvSpPr>
        <p:spPr>
          <a:xfrm>
            <a:off x="609179" y="6125896"/>
            <a:ext cx="178136" cy="216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/>
          <p:cNvSpPr/>
          <p:nvPr/>
        </p:nvSpPr>
        <p:spPr>
          <a:xfrm>
            <a:off x="606617" y="6361568"/>
            <a:ext cx="178136" cy="216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/>
          <p:cNvSpPr/>
          <p:nvPr/>
        </p:nvSpPr>
        <p:spPr>
          <a:xfrm>
            <a:off x="1809876" y="6135039"/>
            <a:ext cx="178136" cy="21635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/>
          <p:cNvSpPr/>
          <p:nvPr/>
        </p:nvSpPr>
        <p:spPr>
          <a:xfrm>
            <a:off x="1809876" y="6390757"/>
            <a:ext cx="178136" cy="216354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/>
          <p:cNvSpPr/>
          <p:nvPr/>
        </p:nvSpPr>
        <p:spPr>
          <a:xfrm>
            <a:off x="3228968" y="6132813"/>
            <a:ext cx="178136" cy="2163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/>
          <p:cNvSpPr/>
          <p:nvPr/>
        </p:nvSpPr>
        <p:spPr>
          <a:xfrm>
            <a:off x="3215742" y="6397731"/>
            <a:ext cx="178136" cy="2163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84"/>
          <p:cNvSpPr/>
          <p:nvPr/>
        </p:nvSpPr>
        <p:spPr>
          <a:xfrm>
            <a:off x="5129439" y="6148409"/>
            <a:ext cx="178136" cy="21635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8" name="Triangle 87"/>
          <p:cNvSpPr/>
          <p:nvPr/>
        </p:nvSpPr>
        <p:spPr>
          <a:xfrm>
            <a:off x="5119804" y="6418531"/>
            <a:ext cx="178136" cy="21635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ectangle 13"/>
          <p:cNvSpPr/>
          <p:nvPr/>
        </p:nvSpPr>
        <p:spPr>
          <a:xfrm>
            <a:off x="1193842" y="4398723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riangle 91"/>
          <p:cNvSpPr/>
          <p:nvPr/>
        </p:nvSpPr>
        <p:spPr>
          <a:xfrm>
            <a:off x="1242095" y="4408959"/>
            <a:ext cx="123490" cy="20082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/>
          <p:cNvSpPr/>
          <p:nvPr/>
        </p:nvSpPr>
        <p:spPr>
          <a:xfrm>
            <a:off x="1409527" y="4413634"/>
            <a:ext cx="123490" cy="200829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/>
          <p:cNvSpPr/>
          <p:nvPr/>
        </p:nvSpPr>
        <p:spPr>
          <a:xfrm>
            <a:off x="1576959" y="4418970"/>
            <a:ext cx="123490" cy="20082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riangle 97"/>
          <p:cNvSpPr/>
          <p:nvPr/>
        </p:nvSpPr>
        <p:spPr>
          <a:xfrm>
            <a:off x="1794176" y="4425772"/>
            <a:ext cx="123490" cy="20082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406333" y="4403530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angle 120"/>
          <p:cNvSpPr/>
          <p:nvPr/>
        </p:nvSpPr>
        <p:spPr>
          <a:xfrm>
            <a:off x="2800062" y="4413634"/>
            <a:ext cx="123490" cy="20082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riangle 121"/>
          <p:cNvSpPr/>
          <p:nvPr/>
        </p:nvSpPr>
        <p:spPr>
          <a:xfrm>
            <a:off x="2997479" y="4402997"/>
            <a:ext cx="123490" cy="200829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riangle 122"/>
          <p:cNvSpPr/>
          <p:nvPr/>
        </p:nvSpPr>
        <p:spPr>
          <a:xfrm>
            <a:off x="2626743" y="4408959"/>
            <a:ext cx="123490" cy="20082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riangle 123"/>
          <p:cNvSpPr/>
          <p:nvPr/>
        </p:nvSpPr>
        <p:spPr>
          <a:xfrm>
            <a:off x="2451183" y="4415062"/>
            <a:ext cx="123490" cy="20082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044938" y="4408692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riangle 130"/>
          <p:cNvSpPr/>
          <p:nvPr/>
        </p:nvSpPr>
        <p:spPr>
          <a:xfrm>
            <a:off x="4111057" y="4418969"/>
            <a:ext cx="123490" cy="20082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riangle 131"/>
          <p:cNvSpPr/>
          <p:nvPr/>
        </p:nvSpPr>
        <p:spPr>
          <a:xfrm>
            <a:off x="4438942" y="4441298"/>
            <a:ext cx="123490" cy="200829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/>
          <p:cNvSpPr/>
          <p:nvPr/>
        </p:nvSpPr>
        <p:spPr>
          <a:xfrm>
            <a:off x="4265623" y="4447773"/>
            <a:ext cx="123490" cy="200829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riangle 133"/>
          <p:cNvSpPr/>
          <p:nvPr/>
        </p:nvSpPr>
        <p:spPr>
          <a:xfrm>
            <a:off x="4612261" y="4420200"/>
            <a:ext cx="123490" cy="200829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457701" y="4679234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1643895" y="4726174"/>
            <a:ext cx="168329" cy="25335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Curved Connector 134"/>
          <p:cNvCxnSpPr/>
          <p:nvPr/>
        </p:nvCxnSpPr>
        <p:spPr>
          <a:xfrm rot="16200000" flipH="1">
            <a:off x="2753687" y="4667229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/>
          <p:nvPr/>
        </p:nvCxnSpPr>
        <p:spPr>
          <a:xfrm rot="16200000" flipH="1">
            <a:off x="4390793" y="4704982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Diamond 136"/>
          <p:cNvSpPr/>
          <p:nvPr/>
        </p:nvSpPr>
        <p:spPr>
          <a:xfrm>
            <a:off x="2890611" y="4744374"/>
            <a:ext cx="168329" cy="25335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iamond 137"/>
          <p:cNvSpPr/>
          <p:nvPr/>
        </p:nvSpPr>
        <p:spPr>
          <a:xfrm>
            <a:off x="4560877" y="4750171"/>
            <a:ext cx="168329" cy="253351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702590" y="2837137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iamond 139"/>
          <p:cNvSpPr/>
          <p:nvPr/>
        </p:nvSpPr>
        <p:spPr>
          <a:xfrm>
            <a:off x="1752008" y="2837423"/>
            <a:ext cx="168329" cy="25335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iamond 140"/>
          <p:cNvSpPr/>
          <p:nvPr/>
        </p:nvSpPr>
        <p:spPr>
          <a:xfrm>
            <a:off x="1959142" y="2854245"/>
            <a:ext cx="168329" cy="25335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/>
          <p:cNvSpPr/>
          <p:nvPr/>
        </p:nvSpPr>
        <p:spPr>
          <a:xfrm>
            <a:off x="2219918" y="2863482"/>
            <a:ext cx="168329" cy="253351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470634" y="2841013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iamond 143"/>
          <p:cNvSpPr/>
          <p:nvPr/>
        </p:nvSpPr>
        <p:spPr>
          <a:xfrm>
            <a:off x="3534455" y="2844029"/>
            <a:ext cx="168329" cy="253351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iamond 144"/>
          <p:cNvSpPr/>
          <p:nvPr/>
        </p:nvSpPr>
        <p:spPr>
          <a:xfrm>
            <a:off x="3791938" y="2844028"/>
            <a:ext cx="168329" cy="253351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Diamond 145"/>
          <p:cNvSpPr/>
          <p:nvPr/>
        </p:nvSpPr>
        <p:spPr>
          <a:xfrm>
            <a:off x="3972309" y="2868319"/>
            <a:ext cx="168329" cy="253351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Curved Connector 146"/>
          <p:cNvCxnSpPr/>
          <p:nvPr/>
        </p:nvCxnSpPr>
        <p:spPr>
          <a:xfrm rot="16200000" flipH="1">
            <a:off x="2035754" y="3166137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6200000" flipH="1">
            <a:off x="3840292" y="3154808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Diamond 148"/>
          <p:cNvSpPr/>
          <p:nvPr/>
        </p:nvSpPr>
        <p:spPr>
          <a:xfrm>
            <a:off x="2225831" y="3153986"/>
            <a:ext cx="168329" cy="253351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492789" y="687908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iamond 151"/>
          <p:cNvSpPr/>
          <p:nvPr/>
        </p:nvSpPr>
        <p:spPr>
          <a:xfrm>
            <a:off x="5698757" y="692828"/>
            <a:ext cx="168329" cy="253351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urved Connector 153"/>
          <p:cNvCxnSpPr/>
          <p:nvPr/>
        </p:nvCxnSpPr>
        <p:spPr>
          <a:xfrm rot="16200000" flipH="1">
            <a:off x="5712523" y="980957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gular Pentagon 19"/>
          <p:cNvSpPr/>
          <p:nvPr/>
        </p:nvSpPr>
        <p:spPr>
          <a:xfrm>
            <a:off x="5897904" y="980587"/>
            <a:ext cx="240495" cy="241851"/>
          </a:xfrm>
          <a:prstGeom prst="pent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3979053" y="3142908"/>
            <a:ext cx="168329" cy="253351"/>
          </a:xfrm>
          <a:prstGeom prst="diamond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6287561" y="5773824"/>
            <a:ext cx="5634089" cy="1006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8923813" y="584919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6327923" y="584919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7566921" y="5865526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0930749" y="5865526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10134343" y="610534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272" name="TextBox 271"/>
          <p:cNvSpPr txBox="1"/>
          <p:nvPr/>
        </p:nvSpPr>
        <p:spPr>
          <a:xfrm>
            <a:off x="10280706" y="6105344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73" name="TextBox 272"/>
          <p:cNvSpPr txBox="1"/>
          <p:nvPr/>
        </p:nvSpPr>
        <p:spPr>
          <a:xfrm>
            <a:off x="10468568" y="6105344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641887" y="6105344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275" name="Rectangle 274"/>
          <p:cNvSpPr/>
          <p:nvPr/>
        </p:nvSpPr>
        <p:spPr>
          <a:xfrm>
            <a:off x="6927721" y="4086951"/>
            <a:ext cx="4173197" cy="1094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7217347" y="421349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8421372" y="4237994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0058451" y="4221667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9262045" y="446148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280" name="TextBox 279"/>
          <p:cNvSpPr txBox="1"/>
          <p:nvPr/>
        </p:nvSpPr>
        <p:spPr>
          <a:xfrm>
            <a:off x="9408408" y="4461485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9596270" y="4461485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9769589" y="4461485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283" name="Rectangle 282"/>
          <p:cNvSpPr/>
          <p:nvPr/>
        </p:nvSpPr>
        <p:spPr>
          <a:xfrm>
            <a:off x="7497967" y="2477063"/>
            <a:ext cx="2993113" cy="1094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7715126" y="2625548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9448613" y="2611779"/>
            <a:ext cx="914400" cy="84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>
            <a:off x="8652207" y="285159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sp>
        <p:nvSpPr>
          <p:cNvPr id="287" name="TextBox 286"/>
          <p:cNvSpPr txBox="1"/>
          <p:nvPr/>
        </p:nvSpPr>
        <p:spPr>
          <a:xfrm>
            <a:off x="8798570" y="285159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8986432" y="285159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89" name="TextBox 288"/>
          <p:cNvSpPr txBox="1"/>
          <p:nvPr/>
        </p:nvSpPr>
        <p:spPr>
          <a:xfrm>
            <a:off x="9159751" y="2851597"/>
            <a:ext cx="288862" cy="584775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smtClean="0"/>
              <a:t>.</a:t>
            </a:r>
            <a:endParaRPr lang="en-US" sz="3200"/>
          </a:p>
        </p:txBody>
      </p:sp>
      <p:cxnSp>
        <p:nvCxnSpPr>
          <p:cNvPr id="290" name="Straight Arrow Connector 289"/>
          <p:cNvCxnSpPr>
            <a:stCxn id="272" idx="0"/>
          </p:cNvCxnSpPr>
          <p:nvPr/>
        </p:nvCxnSpPr>
        <p:spPr>
          <a:xfrm flipV="1">
            <a:off x="6785123" y="5062588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flipV="1">
            <a:off x="7974055" y="5069327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 flipV="1">
            <a:off x="9527775" y="5062586"/>
            <a:ext cx="890001" cy="79725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72" idx="0"/>
          </p:cNvCxnSpPr>
          <p:nvPr/>
        </p:nvCxnSpPr>
        <p:spPr>
          <a:xfrm flipV="1">
            <a:off x="6785123" y="5035258"/>
            <a:ext cx="1890615" cy="8139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72" idx="0"/>
          </p:cNvCxnSpPr>
          <p:nvPr/>
        </p:nvCxnSpPr>
        <p:spPr>
          <a:xfrm flipV="1">
            <a:off x="6785123" y="5073235"/>
            <a:ext cx="3628389" cy="7759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75" idx="0"/>
          </p:cNvCxnSpPr>
          <p:nvPr/>
        </p:nvCxnSpPr>
        <p:spPr>
          <a:xfrm flipH="1" flipV="1">
            <a:off x="7640103" y="5062588"/>
            <a:ext cx="384018" cy="802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 flipV="1">
            <a:off x="8872028" y="5069328"/>
            <a:ext cx="655747" cy="7798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 flipV="1">
            <a:off x="10428909" y="5076067"/>
            <a:ext cx="744543" cy="843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7988430" y="5084389"/>
            <a:ext cx="2372395" cy="7538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flipH="1" flipV="1">
            <a:off x="7702327" y="5074654"/>
            <a:ext cx="1893943" cy="7880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 flipH="1" flipV="1">
            <a:off x="7699523" y="5095240"/>
            <a:ext cx="3437456" cy="82316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endCxn id="297" idx="4"/>
          </p:cNvCxnSpPr>
          <p:nvPr/>
        </p:nvCxnSpPr>
        <p:spPr>
          <a:xfrm flipH="1" flipV="1">
            <a:off x="8878572" y="5078914"/>
            <a:ext cx="2301401" cy="8492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V="1">
            <a:off x="7559895" y="3433632"/>
            <a:ext cx="854979" cy="7866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/>
          <p:nvPr/>
        </p:nvCxnSpPr>
        <p:spPr>
          <a:xfrm flipV="1">
            <a:off x="7554089" y="3405237"/>
            <a:ext cx="2143022" cy="8270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298" idx="0"/>
          </p:cNvCxnSpPr>
          <p:nvPr/>
        </p:nvCxnSpPr>
        <p:spPr>
          <a:xfrm flipH="1" flipV="1">
            <a:off x="9719510" y="3399090"/>
            <a:ext cx="796141" cy="822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98" idx="0"/>
          </p:cNvCxnSpPr>
          <p:nvPr/>
        </p:nvCxnSpPr>
        <p:spPr>
          <a:xfrm flipH="1" flipV="1">
            <a:off x="8377075" y="3434879"/>
            <a:ext cx="2138576" cy="7867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H="1" flipV="1">
            <a:off x="8411288" y="3467128"/>
            <a:ext cx="355305" cy="80057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8718318" y="3446107"/>
            <a:ext cx="1001192" cy="8158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4" idx="0"/>
            <a:endCxn id="47" idx="5"/>
          </p:cNvCxnSpPr>
          <p:nvPr/>
        </p:nvCxnSpPr>
        <p:spPr>
          <a:xfrm flipH="1" flipV="1">
            <a:off x="6198466" y="1192421"/>
            <a:ext cx="1973860" cy="143312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endCxn id="47" idx="5"/>
          </p:cNvCxnSpPr>
          <p:nvPr/>
        </p:nvCxnSpPr>
        <p:spPr>
          <a:xfrm flipH="1" flipV="1">
            <a:off x="6198466" y="1192421"/>
            <a:ext cx="3707349" cy="14362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riangle 309"/>
          <p:cNvSpPr/>
          <p:nvPr/>
        </p:nvSpPr>
        <p:spPr>
          <a:xfrm>
            <a:off x="6694876" y="5888990"/>
            <a:ext cx="178136" cy="216354"/>
          </a:xfrm>
          <a:prstGeom prst="triangle">
            <a:avLst/>
          </a:prstGeom>
          <a:solidFill>
            <a:srgbClr val="00206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riangle 310"/>
          <p:cNvSpPr/>
          <p:nvPr/>
        </p:nvSpPr>
        <p:spPr>
          <a:xfrm>
            <a:off x="7898316" y="5895424"/>
            <a:ext cx="178136" cy="21635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riangle 311"/>
          <p:cNvSpPr/>
          <p:nvPr/>
        </p:nvSpPr>
        <p:spPr>
          <a:xfrm>
            <a:off x="9343121" y="5882030"/>
            <a:ext cx="178136" cy="21635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riangle 312"/>
          <p:cNvSpPr/>
          <p:nvPr/>
        </p:nvSpPr>
        <p:spPr>
          <a:xfrm>
            <a:off x="11209813" y="5908654"/>
            <a:ext cx="178136" cy="2163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4" name="Triangle 313"/>
          <p:cNvSpPr/>
          <p:nvPr/>
        </p:nvSpPr>
        <p:spPr>
          <a:xfrm>
            <a:off x="6697619" y="6125896"/>
            <a:ext cx="178136" cy="216354"/>
          </a:xfrm>
          <a:prstGeom prst="triangle">
            <a:avLst/>
          </a:prstGeom>
          <a:solidFill>
            <a:srgbClr val="00206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riangle 314"/>
          <p:cNvSpPr/>
          <p:nvPr/>
        </p:nvSpPr>
        <p:spPr>
          <a:xfrm>
            <a:off x="6695057" y="6361568"/>
            <a:ext cx="178136" cy="216354"/>
          </a:xfrm>
          <a:prstGeom prst="triangle">
            <a:avLst/>
          </a:prstGeom>
          <a:solidFill>
            <a:srgbClr val="00206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riangle 315"/>
          <p:cNvSpPr/>
          <p:nvPr/>
        </p:nvSpPr>
        <p:spPr>
          <a:xfrm>
            <a:off x="7898316" y="6135039"/>
            <a:ext cx="178136" cy="21635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riangle 316"/>
          <p:cNvSpPr/>
          <p:nvPr/>
        </p:nvSpPr>
        <p:spPr>
          <a:xfrm>
            <a:off x="7898316" y="6390757"/>
            <a:ext cx="178136" cy="21635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riangle 317"/>
          <p:cNvSpPr/>
          <p:nvPr/>
        </p:nvSpPr>
        <p:spPr>
          <a:xfrm>
            <a:off x="9317408" y="6132813"/>
            <a:ext cx="178136" cy="21635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riangle 318"/>
          <p:cNvSpPr/>
          <p:nvPr/>
        </p:nvSpPr>
        <p:spPr>
          <a:xfrm>
            <a:off x="9304182" y="6397731"/>
            <a:ext cx="178136" cy="21635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riangle 319"/>
          <p:cNvSpPr/>
          <p:nvPr/>
        </p:nvSpPr>
        <p:spPr>
          <a:xfrm>
            <a:off x="11217879" y="6148409"/>
            <a:ext cx="178136" cy="2163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1" name="Triangle 320"/>
          <p:cNvSpPr/>
          <p:nvPr/>
        </p:nvSpPr>
        <p:spPr>
          <a:xfrm>
            <a:off x="11208244" y="6418531"/>
            <a:ext cx="178136" cy="216354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2" name="Rectangle 321"/>
          <p:cNvSpPr/>
          <p:nvPr/>
        </p:nvSpPr>
        <p:spPr>
          <a:xfrm>
            <a:off x="7282282" y="4398723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riangle 322"/>
          <p:cNvSpPr/>
          <p:nvPr/>
        </p:nvSpPr>
        <p:spPr>
          <a:xfrm>
            <a:off x="7330535" y="4408959"/>
            <a:ext cx="123490" cy="200829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riangle 323"/>
          <p:cNvSpPr/>
          <p:nvPr/>
        </p:nvSpPr>
        <p:spPr>
          <a:xfrm>
            <a:off x="7497967" y="4413634"/>
            <a:ext cx="123490" cy="20082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riangle 324"/>
          <p:cNvSpPr/>
          <p:nvPr/>
        </p:nvSpPr>
        <p:spPr>
          <a:xfrm>
            <a:off x="7665399" y="4418970"/>
            <a:ext cx="123490" cy="20082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riangle 325"/>
          <p:cNvSpPr/>
          <p:nvPr/>
        </p:nvSpPr>
        <p:spPr>
          <a:xfrm>
            <a:off x="7882616" y="4425772"/>
            <a:ext cx="123490" cy="20082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8494773" y="4403530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riangle 327"/>
          <p:cNvSpPr/>
          <p:nvPr/>
        </p:nvSpPr>
        <p:spPr>
          <a:xfrm>
            <a:off x="8888502" y="4413634"/>
            <a:ext cx="123490" cy="200829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riangle 328"/>
          <p:cNvSpPr/>
          <p:nvPr/>
        </p:nvSpPr>
        <p:spPr>
          <a:xfrm>
            <a:off x="9085919" y="4402997"/>
            <a:ext cx="123490" cy="20082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Triangle 329"/>
          <p:cNvSpPr/>
          <p:nvPr/>
        </p:nvSpPr>
        <p:spPr>
          <a:xfrm>
            <a:off x="8715183" y="4408959"/>
            <a:ext cx="123490" cy="20082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riangle 330"/>
          <p:cNvSpPr/>
          <p:nvPr/>
        </p:nvSpPr>
        <p:spPr>
          <a:xfrm>
            <a:off x="8539623" y="4415062"/>
            <a:ext cx="123490" cy="20082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10133378" y="4408692"/>
            <a:ext cx="777751" cy="224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riangle 332"/>
          <p:cNvSpPr/>
          <p:nvPr/>
        </p:nvSpPr>
        <p:spPr>
          <a:xfrm>
            <a:off x="10199497" y="4418969"/>
            <a:ext cx="123490" cy="200829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riangle 333"/>
          <p:cNvSpPr/>
          <p:nvPr/>
        </p:nvSpPr>
        <p:spPr>
          <a:xfrm>
            <a:off x="10527382" y="4441298"/>
            <a:ext cx="123490" cy="20082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riangle 334"/>
          <p:cNvSpPr/>
          <p:nvPr/>
        </p:nvSpPr>
        <p:spPr>
          <a:xfrm>
            <a:off x="10354063" y="4447773"/>
            <a:ext cx="123490" cy="20082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riangle 335"/>
          <p:cNvSpPr/>
          <p:nvPr/>
        </p:nvSpPr>
        <p:spPr>
          <a:xfrm>
            <a:off x="10700701" y="4420200"/>
            <a:ext cx="123490" cy="200829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7" name="Curved Connector 336"/>
          <p:cNvCxnSpPr/>
          <p:nvPr/>
        </p:nvCxnSpPr>
        <p:spPr>
          <a:xfrm rot="16200000" flipH="1">
            <a:off x="7546141" y="4679234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Diamond 337"/>
          <p:cNvSpPr/>
          <p:nvPr/>
        </p:nvSpPr>
        <p:spPr>
          <a:xfrm>
            <a:off x="7732335" y="4726174"/>
            <a:ext cx="168329" cy="253351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Curved Connector 338"/>
          <p:cNvCxnSpPr/>
          <p:nvPr/>
        </p:nvCxnSpPr>
        <p:spPr>
          <a:xfrm rot="16200000" flipH="1">
            <a:off x="8842127" y="4667229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H="1">
            <a:off x="10479233" y="4704982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iamond 340"/>
          <p:cNvSpPr/>
          <p:nvPr/>
        </p:nvSpPr>
        <p:spPr>
          <a:xfrm>
            <a:off x="8979051" y="4744374"/>
            <a:ext cx="168329" cy="253351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Diamond 341"/>
          <p:cNvSpPr/>
          <p:nvPr/>
        </p:nvSpPr>
        <p:spPr>
          <a:xfrm>
            <a:off x="10649317" y="4750171"/>
            <a:ext cx="168329" cy="253351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7791030" y="2837137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Diamond 343"/>
          <p:cNvSpPr/>
          <p:nvPr/>
        </p:nvSpPr>
        <p:spPr>
          <a:xfrm>
            <a:off x="7840448" y="2837423"/>
            <a:ext cx="168329" cy="253351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Diamond 344"/>
          <p:cNvSpPr/>
          <p:nvPr/>
        </p:nvSpPr>
        <p:spPr>
          <a:xfrm>
            <a:off x="8047582" y="2854245"/>
            <a:ext cx="168329" cy="253351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Diamond 345"/>
          <p:cNvSpPr/>
          <p:nvPr/>
        </p:nvSpPr>
        <p:spPr>
          <a:xfrm>
            <a:off x="8308358" y="2863482"/>
            <a:ext cx="168329" cy="253351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9559074" y="2841013"/>
            <a:ext cx="748594" cy="283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Diamond 347"/>
          <p:cNvSpPr/>
          <p:nvPr/>
        </p:nvSpPr>
        <p:spPr>
          <a:xfrm>
            <a:off x="9622895" y="2844029"/>
            <a:ext cx="168329" cy="253351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Diamond 348"/>
          <p:cNvSpPr/>
          <p:nvPr/>
        </p:nvSpPr>
        <p:spPr>
          <a:xfrm>
            <a:off x="9880378" y="2844028"/>
            <a:ext cx="168329" cy="253351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Diamond 349"/>
          <p:cNvSpPr/>
          <p:nvPr/>
        </p:nvSpPr>
        <p:spPr>
          <a:xfrm>
            <a:off x="10060749" y="2868319"/>
            <a:ext cx="168329" cy="253351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Curved Connector 350"/>
          <p:cNvCxnSpPr/>
          <p:nvPr/>
        </p:nvCxnSpPr>
        <p:spPr>
          <a:xfrm rot="16200000" flipH="1">
            <a:off x="8124194" y="3166137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urved Connector 351"/>
          <p:cNvCxnSpPr/>
          <p:nvPr/>
        </p:nvCxnSpPr>
        <p:spPr>
          <a:xfrm rot="16200000" flipH="1">
            <a:off x="9928732" y="3154808"/>
            <a:ext cx="183435" cy="1418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Diamond 352"/>
          <p:cNvSpPr/>
          <p:nvPr/>
        </p:nvSpPr>
        <p:spPr>
          <a:xfrm>
            <a:off x="8314271" y="3153986"/>
            <a:ext cx="168329" cy="253351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Diamond 353"/>
          <p:cNvSpPr/>
          <p:nvPr/>
        </p:nvSpPr>
        <p:spPr>
          <a:xfrm>
            <a:off x="10067493" y="3142908"/>
            <a:ext cx="168329" cy="253351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Diamond 354"/>
          <p:cNvSpPr/>
          <p:nvPr/>
        </p:nvSpPr>
        <p:spPr>
          <a:xfrm>
            <a:off x="5977167" y="711336"/>
            <a:ext cx="168329" cy="253351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94267" y="63932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0" name="Left Brace 109"/>
          <p:cNvSpPr/>
          <p:nvPr/>
        </p:nvSpPr>
        <p:spPr>
          <a:xfrm rot="10800000" flipH="1">
            <a:off x="-132498" y="2074264"/>
            <a:ext cx="639543" cy="4747018"/>
          </a:xfrm>
          <a:prstGeom prst="leftBrace">
            <a:avLst>
              <a:gd name="adj1" fmla="val 8333"/>
              <a:gd name="adj2" fmla="val 50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10280" y="2141600"/>
            <a:ext cx="54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FDT</a:t>
            </a:r>
            <a:endParaRPr lang="en-US"/>
          </a:p>
        </p:txBody>
      </p:sp>
      <p:sp>
        <p:nvSpPr>
          <p:cNvPr id="357" name="Left Brace 356"/>
          <p:cNvSpPr/>
          <p:nvPr/>
        </p:nvSpPr>
        <p:spPr>
          <a:xfrm flipH="1">
            <a:off x="11744152" y="2106975"/>
            <a:ext cx="524219" cy="4714307"/>
          </a:xfrm>
          <a:prstGeom prst="leftBrace">
            <a:avLst>
              <a:gd name="adj1" fmla="val 8333"/>
              <a:gd name="adj2" fmla="val 50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1576957" y="2269671"/>
            <a:ext cx="54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FDT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3447" y="155091"/>
            <a:ext cx="657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Sum Aggregation State-Based CRDT Specification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4" y="840248"/>
            <a:ext cx="82296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93" y="1401098"/>
            <a:ext cx="9644525" cy="3010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47" y="155091"/>
            <a:ext cx="3630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</a:t>
            </a:r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State-Based CRDT </a:t>
            </a:r>
            <a:endParaRPr lang="en-US" b="1" dirty="0" smtClean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38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35605" y="2622176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3577" y="2622176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1717" y="2622175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97624" y="2252845"/>
            <a:ext cx="1510552" cy="36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67635" y="2622175"/>
            <a:ext cx="56186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432646" y="2271218"/>
            <a:ext cx="340658" cy="33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97127" y="2271218"/>
            <a:ext cx="340658" cy="33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5986" y="2271218"/>
            <a:ext cx="340658" cy="33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42130" y="2622175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7456" y="3196605"/>
            <a:ext cx="534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Sliding Windows of size </a:t>
            </a:r>
            <a:r>
              <a:rPr lang="en-US" dirty="0" smtClean="0"/>
              <a:t>10 seconds </a:t>
            </a:r>
            <a:r>
              <a:rPr lang="en-US" dirty="0" smtClean="0"/>
              <a:t>and slide </a:t>
            </a:r>
            <a:r>
              <a:rPr lang="en-US" dirty="0" smtClean="0"/>
              <a:t>5 seconds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42260" y="1883514"/>
            <a:ext cx="1510552" cy="36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85763" y="1514184"/>
            <a:ext cx="1510552" cy="36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52246" y="1144854"/>
            <a:ext cx="1510552" cy="36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08612" y="2622175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96752" y="2622175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393825" y="1901887"/>
            <a:ext cx="340658" cy="332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75263" y="1901887"/>
            <a:ext cx="340658" cy="33258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58504" y="1901887"/>
            <a:ext cx="340658" cy="33258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11588" y="1532556"/>
            <a:ext cx="340658" cy="33258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12658" y="1532557"/>
            <a:ext cx="340658" cy="33258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67982" y="1532556"/>
            <a:ext cx="340658" cy="3325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94829" y="1532556"/>
            <a:ext cx="340658" cy="3325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96559" y="1172414"/>
            <a:ext cx="340658" cy="3325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11636" y="1163707"/>
            <a:ext cx="340658" cy="3325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628556" y="1163227"/>
            <a:ext cx="340658" cy="3325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6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447" y="155091"/>
            <a:ext cx="3183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Sliding Window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2551471" y="2433484"/>
            <a:ext cx="846153" cy="40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92955" y="2279595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3291632" y="2084540"/>
            <a:ext cx="846153" cy="40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33116" y="1930651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4034010" y="1721527"/>
            <a:ext cx="846153" cy="40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5494" y="1567638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806070" y="1344901"/>
            <a:ext cx="846153" cy="40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47554" y="1191012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69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7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447" y="155091"/>
            <a:ext cx="370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Algebraic Aggregates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5438" y="616756"/>
            <a:ext cx="297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MultiSet S =  { 1, 1, 2, 3, 4, 5 }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6477" y="2443224"/>
                <a:ext cx="5205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𝐶𝑜𝑢𝑛𝑡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6=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𝐶𝑜𝑢𝑛𝑡</m:t>
                      </m:r>
                      <m:r>
                        <a:rPr lang="en-US" b="0" i="1" dirty="0" smtClean="0">
                          <a:latin typeface="Cambria Math" charset="0"/>
                        </a:rPr>
                        <m:t> { 1, 1, 2}+ 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𝐶𝑜𝑢𝑛𝑡</m:t>
                      </m:r>
                      <m:r>
                        <a:rPr lang="en-US" b="0" i="1" dirty="0" smtClean="0">
                          <a:latin typeface="Cambria Math" charset="0"/>
                        </a:rPr>
                        <m:t> {3, 4, 5}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7" y="2443224"/>
                <a:ext cx="520507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2620678" y="2424495"/>
            <a:ext cx="376674" cy="1125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rot="5400000">
            <a:off x="4203264" y="2428597"/>
            <a:ext cx="376674" cy="1125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58172" y="3175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08844" y="317956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31441" y="2443224"/>
                <a:ext cx="4612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=16=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1, 1, 2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charset="0"/>
                        </a:rPr>
                        <m:t> {3, 4, 5}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1" y="2443224"/>
                <a:ext cx="4612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e 53"/>
          <p:cNvSpPr/>
          <p:nvPr/>
        </p:nvSpPr>
        <p:spPr>
          <a:xfrm rot="5400000">
            <a:off x="8644896" y="2424773"/>
            <a:ext cx="376674" cy="1125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 rot="5400000">
            <a:off x="10227482" y="2428875"/>
            <a:ext cx="376674" cy="1125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82390" y="3175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233062" y="31798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34092" y="4815348"/>
                <a:ext cx="1903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𝐴𝑣𝑔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𝐺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092" y="4815348"/>
                <a:ext cx="19037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846" t="-2222" r="-41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35438" y="4787771"/>
                <a:ext cx="161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38" y="4787771"/>
                <a:ext cx="161204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564947" y="4666936"/>
                <a:ext cx="2596160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𝑐𝑜𝑢𝑛𝑡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𝑠𝑢𝑚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𝑐𝑜𝑢𝑛𝑡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947" y="4666936"/>
                <a:ext cx="2596160" cy="5667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06473" y="1986023"/>
            <a:ext cx="5397913" cy="17158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61708" y="1986023"/>
            <a:ext cx="5397913" cy="17158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53490" y="4277070"/>
            <a:ext cx="10100310" cy="19222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61708" y="4765649"/>
                <a:ext cx="2241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 2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08" y="4765649"/>
                <a:ext cx="224119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85987" y="5382092"/>
                <a:ext cx="763266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𝐴𝑣𝑔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r>
                        <a:rPr lang="en-US" b="0" i="1" smtClean="0">
                          <a:latin typeface="Cambria Math" charset="0"/>
                        </a:rPr>
                        <m:t>𝐺</m:t>
                      </m:r>
                      <m:r>
                        <a:rPr lang="en-US" b="0" i="1" smtClean="0">
                          <a:latin typeface="Cambria Math" charset="0"/>
                        </a:rPr>
                        <m:t>( </m:t>
                      </m:r>
                      <m:r>
                        <a:rPr lang="en-US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1, 1, 2 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3, 4, 5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)=</m:t>
                      </m:r>
                      <m:r>
                        <a:rPr lang="en-US" b="0" i="1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4, 3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12,3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87" y="5382092"/>
                <a:ext cx="7632667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3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3447" y="155091"/>
            <a:ext cx="6430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Types of Faults/Failures in a Distributed Systems</a:t>
            </a:r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233798" y="796414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Faults/Failures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85" y="4119717"/>
            <a:ext cx="2495875" cy="163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7682" y="4119717"/>
            <a:ext cx="2495875" cy="163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4079" y="4119717"/>
            <a:ext cx="2495875" cy="163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1636" y="4119717"/>
            <a:ext cx="2495875" cy="163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884" y="3731342"/>
            <a:ext cx="17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Byzantine Failure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34302" y="3731343"/>
            <a:ext cx="138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Crash </a:t>
            </a:r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91362" y="3716594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Timing Failure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22701" y="3731342"/>
            <a:ext cx="16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Network Failure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1161" y="4336026"/>
            <a:ext cx="21010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Arbitrary responses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Ex : Malicious attacker</a:t>
            </a:r>
          </a:p>
          <a:p>
            <a:r>
              <a:rPr lang="en-US" sz="1400" dirty="0"/>
              <a:t>takes over a process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07036" y="4336026"/>
            <a:ext cx="2435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Process shuts down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Ex : </a:t>
            </a:r>
            <a:r>
              <a:rPr lang="en-US" sz="1400" dirty="0" smtClean="0"/>
              <a:t>Loss of power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59224" y="4336026"/>
            <a:ext cx="2365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Process does not respond</a:t>
            </a:r>
          </a:p>
          <a:p>
            <a:r>
              <a:rPr lang="en-US" sz="1400" dirty="0"/>
              <a:t> within expected time interval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40476" y="4336026"/>
            <a:ext cx="22110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Communication error between two processes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Messages dropped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5" idx="2"/>
            <a:endCxn id="7" idx="0"/>
          </p:cNvCxnSpPr>
          <p:nvPr/>
        </p:nvCxnSpPr>
        <p:spPr>
          <a:xfrm rot="5400000">
            <a:off x="2810818" y="851162"/>
            <a:ext cx="2020528" cy="3739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2" idx="0"/>
          </p:cNvCxnSpPr>
          <p:nvPr/>
        </p:nvCxnSpPr>
        <p:spPr>
          <a:xfrm rot="5400000">
            <a:off x="4050696" y="2108109"/>
            <a:ext cx="2001487" cy="1244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5427812" y="1979056"/>
            <a:ext cx="1967697" cy="14754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2"/>
            <a:endCxn id="16" idx="0"/>
          </p:cNvCxnSpPr>
          <p:nvPr/>
        </p:nvCxnSpPr>
        <p:spPr>
          <a:xfrm rot="16200000" flipH="1">
            <a:off x="6715995" y="685816"/>
            <a:ext cx="2020528" cy="40705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3A3F-ACE8-A740-BD92-E298C91D3B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3447" y="155091"/>
            <a:ext cx="6058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ontserrat" charset="0"/>
                <a:ea typeface="Montserrat" charset="0"/>
                <a:cs typeface="Montserrat" charset="0"/>
              </a:rPr>
              <a:t>Foundations : Conflict-Free Replicated Data Types (CRDT)</a:t>
            </a:r>
          </a:p>
          <a:p>
            <a:endParaRPr lang="en-US" b="1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81471" y="2448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Replica1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705471" y="2448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Replica2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154872" y="2448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Replica3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604273" y="2448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Replica4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936543" y="2448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Replica4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9581420" y="2448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ReplicaN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098464" y="29933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 . . . . . . .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38671" y="1681315"/>
            <a:ext cx="8244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4" idx="0"/>
          </p:cNvCxnSpPr>
          <p:nvPr/>
        </p:nvCxnSpPr>
        <p:spPr>
          <a:xfrm>
            <a:off x="1638671" y="1681315"/>
            <a:ext cx="0" cy="76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97084" y="1681315"/>
            <a:ext cx="0" cy="76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12072" y="1681315"/>
            <a:ext cx="0" cy="76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061473" y="1681315"/>
            <a:ext cx="0" cy="76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93743" y="1681315"/>
            <a:ext cx="0" cy="76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861640" y="1681315"/>
            <a:ext cx="0" cy="76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19021" y="1239298"/>
            <a:ext cx="68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CRDT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4636" y="4547777"/>
            <a:ext cx="258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Replicated Data Structure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4636" y="5039748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Comprises of </a:t>
            </a:r>
            <a:r>
              <a:rPr lang="en-US" smtClean="0"/>
              <a:t>Replicas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2032" y="5548256"/>
            <a:ext cx="28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Eventual Delivery of Updates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2032" y="6040227"/>
            <a:ext cx="362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can be against any one replica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76735" y="4557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770283" y="4584960"/>
            <a:ext cx="1527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Grow Only Set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770283" y="498200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</a:p>
          <a:p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770283" y="538593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770283" y="5771086"/>
            <a:ext cx="2133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Counting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770283" y="6130453"/>
            <a:ext cx="21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Summing</a:t>
            </a:r>
          </a:p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758656" y="6453618"/>
            <a:ext cx="2041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Average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770282" y="5771086"/>
            <a:ext cx="2133405" cy="1005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8" grpId="0"/>
      <p:bldP spid="39" grpId="0"/>
      <p:bldP spid="52" grpId="0"/>
      <p:bldP spid="54" grpId="0"/>
      <p:bldP spid="55" grpId="0"/>
      <p:bldP spid="56" grpId="0"/>
      <p:bldP spid="57" grpId="0"/>
      <p:bldP spid="59" grpId="0"/>
      <p:bldP spid="60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92309</TotalTime>
  <Words>2459</Words>
  <Application>Microsoft Macintosh PowerPoint</Application>
  <PresentationFormat>Widescreen</PresentationFormat>
  <Paragraphs>872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Calibri</vt:lpstr>
      <vt:lpstr>Calibri Light</vt:lpstr>
      <vt:lpstr>Cambria Math</vt:lpstr>
      <vt:lpstr>Mangal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Contributions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388</cp:revision>
  <cp:lastPrinted>2020-09-02T16:11:07Z</cp:lastPrinted>
  <dcterms:created xsi:type="dcterms:W3CDTF">2020-06-22T14:12:26Z</dcterms:created>
  <dcterms:modified xsi:type="dcterms:W3CDTF">2020-09-04T09:49:29Z</dcterms:modified>
</cp:coreProperties>
</file>