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1" r:id="rId7"/>
    <p:sldId id="263" r:id="rId8"/>
    <p:sldId id="264" r:id="rId9"/>
    <p:sldId id="262" r:id="rId10"/>
    <p:sldId id="266" r:id="rId11"/>
    <p:sldId id="297" r:id="rId12"/>
    <p:sldId id="298" r:id="rId13"/>
    <p:sldId id="299" r:id="rId14"/>
    <p:sldId id="295" r:id="rId15"/>
    <p:sldId id="304" r:id="rId16"/>
    <p:sldId id="294" r:id="rId17"/>
    <p:sldId id="302" r:id="rId18"/>
    <p:sldId id="301" r:id="rId19"/>
    <p:sldId id="300" r:id="rId20"/>
    <p:sldId id="265" r:id="rId21"/>
    <p:sldId id="305" r:id="rId22"/>
    <p:sldId id="267" r:id="rId23"/>
    <p:sldId id="306" r:id="rId24"/>
    <p:sldId id="307" r:id="rId25"/>
    <p:sldId id="268" r:id="rId26"/>
    <p:sldId id="303" r:id="rId27"/>
    <p:sldId id="309" r:id="rId28"/>
    <p:sldId id="310" r:id="rId29"/>
    <p:sldId id="311" r:id="rId30"/>
    <p:sldId id="312" r:id="rId31"/>
    <p:sldId id="308" r:id="rId32"/>
    <p:sldId id="271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0D041-942B-4ABD-9BC3-FEC4F6960B35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2"/>
            <p14:sldId id="266"/>
            <p14:sldId id="297"/>
            <p14:sldId id="298"/>
            <p14:sldId id="299"/>
            <p14:sldId id="295"/>
            <p14:sldId id="304"/>
            <p14:sldId id="294"/>
            <p14:sldId id="302"/>
            <p14:sldId id="301"/>
            <p14:sldId id="300"/>
            <p14:sldId id="265"/>
            <p14:sldId id="305"/>
            <p14:sldId id="267"/>
            <p14:sldId id="306"/>
            <p14:sldId id="307"/>
            <p14:sldId id="268"/>
            <p14:sldId id="303"/>
            <p14:sldId id="309"/>
            <p14:sldId id="310"/>
            <p14:sldId id="311"/>
            <p14:sldId id="312"/>
            <p14:sldId id="308"/>
            <p14:sldId id="271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 = 0</c:v>
                </c:pt>
                <c:pt idx="1">
                  <c:v>O = 1</c:v>
                </c:pt>
                <c:pt idx="2">
                  <c:v>O = 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99-425D-A44E-4B403E43E4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8542240"/>
        <c:axId val="638539944"/>
      </c:lineChart>
      <c:catAx>
        <c:axId val="63854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39944"/>
        <c:crosses val="autoZero"/>
        <c:auto val="1"/>
        <c:lblAlgn val="ctr"/>
        <c:lblOffset val="100"/>
        <c:noMultiLvlLbl val="0"/>
      </c:catAx>
      <c:valAx>
        <c:axId val="638539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4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D7A8E-7BC3-4721-9160-1E819A6AF6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B4480F-8851-439F-8854-10CC2703DB25}">
      <dgm:prSet/>
      <dgm:spPr/>
      <dgm:t>
        <a:bodyPr/>
        <a:lstStyle/>
        <a:p>
          <a:r>
            <a:rPr lang="en-US"/>
            <a:t>What is a Biological Neuron</a:t>
          </a:r>
          <a:r>
            <a:rPr lang="en-IN"/>
            <a:t>?</a:t>
          </a:r>
          <a:endParaRPr lang="en-US"/>
        </a:p>
      </dgm:t>
    </dgm:pt>
    <dgm:pt modelId="{633D334B-4C00-4DAE-8CE7-62561D2D9DED}" type="parTrans" cxnId="{09B6212E-D3A0-4265-B755-D1FA59D148CC}">
      <dgm:prSet/>
      <dgm:spPr/>
      <dgm:t>
        <a:bodyPr/>
        <a:lstStyle/>
        <a:p>
          <a:endParaRPr lang="en-US"/>
        </a:p>
      </dgm:t>
    </dgm:pt>
    <dgm:pt modelId="{6F15C316-B9B6-47CF-87BB-353A6DB31FCB}" type="sibTrans" cxnId="{09B6212E-D3A0-4265-B755-D1FA59D148CC}">
      <dgm:prSet/>
      <dgm:spPr/>
      <dgm:t>
        <a:bodyPr/>
        <a:lstStyle/>
        <a:p>
          <a:endParaRPr lang="en-US"/>
        </a:p>
      </dgm:t>
    </dgm:pt>
    <dgm:pt modelId="{FE53595E-A74F-4C87-ACB7-9A57F3E097EE}">
      <dgm:prSet/>
      <dgm:spPr/>
      <dgm:t>
        <a:bodyPr/>
        <a:lstStyle/>
        <a:p>
          <a:r>
            <a:rPr lang="en-US"/>
            <a:t>W</a:t>
          </a:r>
          <a:r>
            <a:rPr lang="en-IN"/>
            <a:t>hat is a Artificial Neuron?</a:t>
          </a:r>
          <a:endParaRPr lang="en-US"/>
        </a:p>
      </dgm:t>
    </dgm:pt>
    <dgm:pt modelId="{05FB395F-A41F-41C9-A047-91CAE565D720}" type="parTrans" cxnId="{1CAE4598-C532-406B-8D1B-B2FBE0448399}">
      <dgm:prSet/>
      <dgm:spPr/>
      <dgm:t>
        <a:bodyPr/>
        <a:lstStyle/>
        <a:p>
          <a:endParaRPr lang="en-US"/>
        </a:p>
      </dgm:t>
    </dgm:pt>
    <dgm:pt modelId="{3689B89F-6B0E-4999-A53C-5C2563F346BD}" type="sibTrans" cxnId="{1CAE4598-C532-406B-8D1B-B2FBE0448399}">
      <dgm:prSet/>
      <dgm:spPr/>
      <dgm:t>
        <a:bodyPr/>
        <a:lstStyle/>
        <a:p>
          <a:endParaRPr lang="en-US"/>
        </a:p>
      </dgm:t>
    </dgm:pt>
    <dgm:pt modelId="{F33A945B-51D4-4191-A088-9C2371583B57}">
      <dgm:prSet/>
      <dgm:spPr/>
      <dgm:t>
        <a:bodyPr/>
        <a:lstStyle/>
        <a:p>
          <a:r>
            <a:rPr lang="en-US"/>
            <a:t>A Perceptron</a:t>
          </a:r>
        </a:p>
      </dgm:t>
    </dgm:pt>
    <dgm:pt modelId="{AF462C66-5587-4283-953E-6D5F0DD7C5E3}" type="parTrans" cxnId="{01BDA414-10C4-4F91-BDF5-9E6AAA5DD6FB}">
      <dgm:prSet/>
      <dgm:spPr/>
      <dgm:t>
        <a:bodyPr/>
        <a:lstStyle/>
        <a:p>
          <a:endParaRPr lang="en-US"/>
        </a:p>
      </dgm:t>
    </dgm:pt>
    <dgm:pt modelId="{C92B01CA-6B4D-4A0B-BEBB-6E24C7594F1D}" type="sibTrans" cxnId="{01BDA414-10C4-4F91-BDF5-9E6AAA5DD6FB}">
      <dgm:prSet/>
      <dgm:spPr/>
      <dgm:t>
        <a:bodyPr/>
        <a:lstStyle/>
        <a:p>
          <a:endParaRPr lang="en-US"/>
        </a:p>
      </dgm:t>
    </dgm:pt>
    <dgm:pt modelId="{F035CEF5-7D15-43EF-9CB2-8421448494E6}">
      <dgm:prSet/>
      <dgm:spPr/>
      <dgm:t>
        <a:bodyPr/>
        <a:lstStyle/>
        <a:p>
          <a:r>
            <a:rPr lang="en-US"/>
            <a:t>Example of a binary function</a:t>
          </a:r>
        </a:p>
      </dgm:t>
    </dgm:pt>
    <dgm:pt modelId="{FCBCAD45-C837-4B31-84DA-A0AE346F2F65}" type="parTrans" cxnId="{B022E000-41DF-4F8A-908D-3280619EEB48}">
      <dgm:prSet/>
      <dgm:spPr/>
      <dgm:t>
        <a:bodyPr/>
        <a:lstStyle/>
        <a:p>
          <a:endParaRPr lang="en-US"/>
        </a:p>
      </dgm:t>
    </dgm:pt>
    <dgm:pt modelId="{A3730025-5476-4573-8764-A9AAAE5B74B1}" type="sibTrans" cxnId="{B022E000-41DF-4F8A-908D-3280619EEB48}">
      <dgm:prSet/>
      <dgm:spPr/>
      <dgm:t>
        <a:bodyPr/>
        <a:lstStyle/>
        <a:p>
          <a:endParaRPr lang="en-US"/>
        </a:p>
      </dgm:t>
    </dgm:pt>
    <dgm:pt modelId="{07F62F12-5134-4198-AE66-98D0AFCF371E}">
      <dgm:prSet/>
      <dgm:spPr/>
      <dgm:t>
        <a:bodyPr/>
        <a:lstStyle/>
        <a:p>
          <a:r>
            <a:rPr lang="en-US"/>
            <a:t>Activation Function</a:t>
          </a:r>
        </a:p>
      </dgm:t>
    </dgm:pt>
    <dgm:pt modelId="{33D602A0-7C14-4C98-9A97-31217ADE30F6}" type="parTrans" cxnId="{F95EEE5F-FAAB-4E7D-8907-9E3E6B720831}">
      <dgm:prSet/>
      <dgm:spPr/>
      <dgm:t>
        <a:bodyPr/>
        <a:lstStyle/>
        <a:p>
          <a:endParaRPr lang="en-US"/>
        </a:p>
      </dgm:t>
    </dgm:pt>
    <dgm:pt modelId="{6D1F18CE-F6CA-4BAC-AC8C-D139090A5A9D}" type="sibTrans" cxnId="{F95EEE5F-FAAB-4E7D-8907-9E3E6B720831}">
      <dgm:prSet/>
      <dgm:spPr/>
      <dgm:t>
        <a:bodyPr/>
        <a:lstStyle/>
        <a:p>
          <a:endParaRPr lang="en-US"/>
        </a:p>
      </dgm:t>
    </dgm:pt>
    <dgm:pt modelId="{DB16C803-137F-4FBB-BA34-C36E29A58D39}">
      <dgm:prSet/>
      <dgm:spPr/>
      <dgm:t>
        <a:bodyPr/>
        <a:lstStyle/>
        <a:p>
          <a:r>
            <a:rPr lang="en-US"/>
            <a:t>Loss function</a:t>
          </a:r>
        </a:p>
      </dgm:t>
    </dgm:pt>
    <dgm:pt modelId="{ABD99519-C688-408B-AA6F-5B3289118B49}" type="parTrans" cxnId="{DF8A48EC-D056-49B7-8EA3-818F2E31BECE}">
      <dgm:prSet/>
      <dgm:spPr/>
      <dgm:t>
        <a:bodyPr/>
        <a:lstStyle/>
        <a:p>
          <a:endParaRPr lang="en-US"/>
        </a:p>
      </dgm:t>
    </dgm:pt>
    <dgm:pt modelId="{332BFD4E-6D6F-4D92-9580-E4A1E81F5A73}" type="sibTrans" cxnId="{DF8A48EC-D056-49B7-8EA3-818F2E31BECE}">
      <dgm:prSet/>
      <dgm:spPr/>
      <dgm:t>
        <a:bodyPr/>
        <a:lstStyle/>
        <a:p>
          <a:endParaRPr lang="en-US"/>
        </a:p>
      </dgm:t>
    </dgm:pt>
    <dgm:pt modelId="{E49A11AA-A7A8-4753-B0E5-4823BDBE33B3}">
      <dgm:prSet/>
      <dgm:spPr/>
      <dgm:t>
        <a:bodyPr/>
        <a:lstStyle/>
        <a:p>
          <a:r>
            <a:rPr lang="en-US"/>
            <a:t>Loss optimization methods</a:t>
          </a:r>
        </a:p>
      </dgm:t>
    </dgm:pt>
    <dgm:pt modelId="{7D74246B-D53B-4A78-A030-BC20457CAA0A}" type="parTrans" cxnId="{D8975E5D-F156-44ED-AF58-AC473662DB38}">
      <dgm:prSet/>
      <dgm:spPr/>
      <dgm:t>
        <a:bodyPr/>
        <a:lstStyle/>
        <a:p>
          <a:endParaRPr lang="en-US"/>
        </a:p>
      </dgm:t>
    </dgm:pt>
    <dgm:pt modelId="{B45114A2-5A27-4858-BF85-8C4C797A641C}" type="sibTrans" cxnId="{D8975E5D-F156-44ED-AF58-AC473662DB38}">
      <dgm:prSet/>
      <dgm:spPr/>
      <dgm:t>
        <a:bodyPr/>
        <a:lstStyle/>
        <a:p>
          <a:endParaRPr lang="en-US"/>
        </a:p>
      </dgm:t>
    </dgm:pt>
    <dgm:pt modelId="{97A1DEAB-3616-41C4-B2B7-967B66C56EAC}">
      <dgm:prSet/>
      <dgm:spPr/>
      <dgm:t>
        <a:bodyPr/>
        <a:lstStyle/>
        <a:p>
          <a:r>
            <a:rPr lang="en-US"/>
            <a:t>Example of classification using Neural Net</a:t>
          </a:r>
        </a:p>
      </dgm:t>
    </dgm:pt>
    <dgm:pt modelId="{E548E702-300F-4A1B-9B80-085A5FF75F38}" type="parTrans" cxnId="{297B8B86-FA32-43AA-82D4-26E259ABE5C1}">
      <dgm:prSet/>
      <dgm:spPr/>
      <dgm:t>
        <a:bodyPr/>
        <a:lstStyle/>
        <a:p>
          <a:endParaRPr lang="en-US"/>
        </a:p>
      </dgm:t>
    </dgm:pt>
    <dgm:pt modelId="{A3AE464F-7CA2-47A2-9E3B-802C8C673B5F}" type="sibTrans" cxnId="{297B8B86-FA32-43AA-82D4-26E259ABE5C1}">
      <dgm:prSet/>
      <dgm:spPr/>
      <dgm:t>
        <a:bodyPr/>
        <a:lstStyle/>
        <a:p>
          <a:endParaRPr lang="en-US"/>
        </a:p>
      </dgm:t>
    </dgm:pt>
    <dgm:pt modelId="{CC5B9237-482B-472F-BB7C-0055A3FE915A}" type="pres">
      <dgm:prSet presAssocID="{A40D7A8E-7BC3-4721-9160-1E819A6AF6BC}" presName="linear" presStyleCnt="0">
        <dgm:presLayoutVars>
          <dgm:animLvl val="lvl"/>
          <dgm:resizeHandles val="exact"/>
        </dgm:presLayoutVars>
      </dgm:prSet>
      <dgm:spPr/>
    </dgm:pt>
    <dgm:pt modelId="{6C9B2A97-D836-4239-841A-0D3639FD2160}" type="pres">
      <dgm:prSet presAssocID="{48B4480F-8851-439F-8854-10CC2703DB2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D45BDF5-5EDE-408B-BBEB-109FC85DA573}" type="pres">
      <dgm:prSet presAssocID="{6F15C316-B9B6-47CF-87BB-353A6DB31FCB}" presName="spacer" presStyleCnt="0"/>
      <dgm:spPr/>
    </dgm:pt>
    <dgm:pt modelId="{02A4A62F-1262-4588-8E9F-B08B4322B86A}" type="pres">
      <dgm:prSet presAssocID="{FE53595E-A74F-4C87-ACB7-9A57F3E097E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7A004E0-24BD-45DE-A1B2-5636756488B8}" type="pres">
      <dgm:prSet presAssocID="{3689B89F-6B0E-4999-A53C-5C2563F346BD}" presName="spacer" presStyleCnt="0"/>
      <dgm:spPr/>
    </dgm:pt>
    <dgm:pt modelId="{41C5037F-5CE1-4FCA-A4FB-21CAEBCEF53A}" type="pres">
      <dgm:prSet presAssocID="{F33A945B-51D4-4191-A088-9C2371583B5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D5CE12B-E749-4297-9852-E4CDB88DCAB7}" type="pres">
      <dgm:prSet presAssocID="{C92B01CA-6B4D-4A0B-BEBB-6E24C7594F1D}" presName="spacer" presStyleCnt="0"/>
      <dgm:spPr/>
    </dgm:pt>
    <dgm:pt modelId="{B8F6E532-24D3-4511-896D-488063AD9AF1}" type="pres">
      <dgm:prSet presAssocID="{F035CEF5-7D15-43EF-9CB2-8421448494E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4E0C8BB-85CE-4FDC-B7FA-B957265B47B8}" type="pres">
      <dgm:prSet presAssocID="{A3730025-5476-4573-8764-A9AAAE5B74B1}" presName="spacer" presStyleCnt="0"/>
      <dgm:spPr/>
    </dgm:pt>
    <dgm:pt modelId="{7D8E0277-C6C4-4622-A13B-00E1E4779DAF}" type="pres">
      <dgm:prSet presAssocID="{07F62F12-5134-4198-AE66-98D0AFCF371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78B1740-DC39-482F-9FFC-6D542A52B42D}" type="pres">
      <dgm:prSet presAssocID="{6D1F18CE-F6CA-4BAC-AC8C-D139090A5A9D}" presName="spacer" presStyleCnt="0"/>
      <dgm:spPr/>
    </dgm:pt>
    <dgm:pt modelId="{5252AEA9-282D-4D8A-8386-5775F77A4A5F}" type="pres">
      <dgm:prSet presAssocID="{DB16C803-137F-4FBB-BA34-C36E29A58D3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3F5AB78-6E24-4A84-9A65-E20D85FB9A09}" type="pres">
      <dgm:prSet presAssocID="{332BFD4E-6D6F-4D92-9580-E4A1E81F5A73}" presName="spacer" presStyleCnt="0"/>
      <dgm:spPr/>
    </dgm:pt>
    <dgm:pt modelId="{B477DB7F-482C-4F8C-A672-8C94502BC82F}" type="pres">
      <dgm:prSet presAssocID="{E49A11AA-A7A8-4753-B0E5-4823BDBE33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D2E7B48-945A-49B8-891F-6B5C4462CA03}" type="pres">
      <dgm:prSet presAssocID="{B45114A2-5A27-4858-BF85-8C4C797A641C}" presName="spacer" presStyleCnt="0"/>
      <dgm:spPr/>
    </dgm:pt>
    <dgm:pt modelId="{38754953-42FD-49A8-B57C-EBCA61D17AE9}" type="pres">
      <dgm:prSet presAssocID="{97A1DEAB-3616-41C4-B2B7-967B66C56EA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022E000-41DF-4F8A-908D-3280619EEB48}" srcId="{A40D7A8E-7BC3-4721-9160-1E819A6AF6BC}" destId="{F035CEF5-7D15-43EF-9CB2-8421448494E6}" srcOrd="3" destOrd="0" parTransId="{FCBCAD45-C837-4B31-84DA-A0AE346F2F65}" sibTransId="{A3730025-5476-4573-8764-A9AAAE5B74B1}"/>
    <dgm:cxn modelId="{01BDA414-10C4-4F91-BDF5-9E6AAA5DD6FB}" srcId="{A40D7A8E-7BC3-4721-9160-1E819A6AF6BC}" destId="{F33A945B-51D4-4191-A088-9C2371583B57}" srcOrd="2" destOrd="0" parTransId="{AF462C66-5587-4283-953E-6D5F0DD7C5E3}" sibTransId="{C92B01CA-6B4D-4A0B-BEBB-6E24C7594F1D}"/>
    <dgm:cxn modelId="{E33F9728-E694-4B4A-B20E-3590E049608F}" type="presOf" srcId="{A40D7A8E-7BC3-4721-9160-1E819A6AF6BC}" destId="{CC5B9237-482B-472F-BB7C-0055A3FE915A}" srcOrd="0" destOrd="0" presId="urn:microsoft.com/office/officeart/2005/8/layout/vList2"/>
    <dgm:cxn modelId="{09B6212E-D3A0-4265-B755-D1FA59D148CC}" srcId="{A40D7A8E-7BC3-4721-9160-1E819A6AF6BC}" destId="{48B4480F-8851-439F-8854-10CC2703DB25}" srcOrd="0" destOrd="0" parTransId="{633D334B-4C00-4DAE-8CE7-62561D2D9DED}" sibTransId="{6F15C316-B9B6-47CF-87BB-353A6DB31FCB}"/>
    <dgm:cxn modelId="{CFCEBB32-9C1C-402D-8D6C-59974D59FC11}" type="presOf" srcId="{FE53595E-A74F-4C87-ACB7-9A57F3E097EE}" destId="{02A4A62F-1262-4588-8E9F-B08B4322B86A}" srcOrd="0" destOrd="0" presId="urn:microsoft.com/office/officeart/2005/8/layout/vList2"/>
    <dgm:cxn modelId="{3252CA3A-66EC-437C-8C71-7A46834100C3}" type="presOf" srcId="{F035CEF5-7D15-43EF-9CB2-8421448494E6}" destId="{B8F6E532-24D3-4511-896D-488063AD9AF1}" srcOrd="0" destOrd="0" presId="urn:microsoft.com/office/officeart/2005/8/layout/vList2"/>
    <dgm:cxn modelId="{41BFC03D-FF0D-49CB-A38F-E5AF0A3FC3AF}" type="presOf" srcId="{97A1DEAB-3616-41C4-B2B7-967B66C56EAC}" destId="{38754953-42FD-49A8-B57C-EBCA61D17AE9}" srcOrd="0" destOrd="0" presId="urn:microsoft.com/office/officeart/2005/8/layout/vList2"/>
    <dgm:cxn modelId="{D8975E5D-F156-44ED-AF58-AC473662DB38}" srcId="{A40D7A8E-7BC3-4721-9160-1E819A6AF6BC}" destId="{E49A11AA-A7A8-4753-B0E5-4823BDBE33B3}" srcOrd="6" destOrd="0" parTransId="{7D74246B-D53B-4A78-A030-BC20457CAA0A}" sibTransId="{B45114A2-5A27-4858-BF85-8C4C797A641C}"/>
    <dgm:cxn modelId="{F95EEE5F-FAAB-4E7D-8907-9E3E6B720831}" srcId="{A40D7A8E-7BC3-4721-9160-1E819A6AF6BC}" destId="{07F62F12-5134-4198-AE66-98D0AFCF371E}" srcOrd="4" destOrd="0" parTransId="{33D602A0-7C14-4C98-9A97-31217ADE30F6}" sibTransId="{6D1F18CE-F6CA-4BAC-AC8C-D139090A5A9D}"/>
    <dgm:cxn modelId="{7FD37973-CBF8-40AE-8D80-C535935E5EF6}" type="presOf" srcId="{DB16C803-137F-4FBB-BA34-C36E29A58D39}" destId="{5252AEA9-282D-4D8A-8386-5775F77A4A5F}" srcOrd="0" destOrd="0" presId="urn:microsoft.com/office/officeart/2005/8/layout/vList2"/>
    <dgm:cxn modelId="{297B8B86-FA32-43AA-82D4-26E259ABE5C1}" srcId="{A40D7A8E-7BC3-4721-9160-1E819A6AF6BC}" destId="{97A1DEAB-3616-41C4-B2B7-967B66C56EAC}" srcOrd="7" destOrd="0" parTransId="{E548E702-300F-4A1B-9B80-085A5FF75F38}" sibTransId="{A3AE464F-7CA2-47A2-9E3B-802C8C673B5F}"/>
    <dgm:cxn modelId="{B8BAD187-2980-4919-AA52-F09A972D44AB}" type="presOf" srcId="{E49A11AA-A7A8-4753-B0E5-4823BDBE33B3}" destId="{B477DB7F-482C-4F8C-A672-8C94502BC82F}" srcOrd="0" destOrd="0" presId="urn:microsoft.com/office/officeart/2005/8/layout/vList2"/>
    <dgm:cxn modelId="{1CAE4598-C532-406B-8D1B-B2FBE0448399}" srcId="{A40D7A8E-7BC3-4721-9160-1E819A6AF6BC}" destId="{FE53595E-A74F-4C87-ACB7-9A57F3E097EE}" srcOrd="1" destOrd="0" parTransId="{05FB395F-A41F-41C9-A047-91CAE565D720}" sibTransId="{3689B89F-6B0E-4999-A53C-5C2563F346BD}"/>
    <dgm:cxn modelId="{5A5BA49E-5D71-4CE7-B0B8-DC07F21AAB71}" type="presOf" srcId="{F33A945B-51D4-4191-A088-9C2371583B57}" destId="{41C5037F-5CE1-4FCA-A4FB-21CAEBCEF53A}" srcOrd="0" destOrd="0" presId="urn:microsoft.com/office/officeart/2005/8/layout/vList2"/>
    <dgm:cxn modelId="{4E4DA4D3-3B23-451F-B233-F724EFB73557}" type="presOf" srcId="{07F62F12-5134-4198-AE66-98D0AFCF371E}" destId="{7D8E0277-C6C4-4622-A13B-00E1E4779DAF}" srcOrd="0" destOrd="0" presId="urn:microsoft.com/office/officeart/2005/8/layout/vList2"/>
    <dgm:cxn modelId="{AE1924DC-6A10-4BC3-9C82-513DF4396D6F}" type="presOf" srcId="{48B4480F-8851-439F-8854-10CC2703DB25}" destId="{6C9B2A97-D836-4239-841A-0D3639FD2160}" srcOrd="0" destOrd="0" presId="urn:microsoft.com/office/officeart/2005/8/layout/vList2"/>
    <dgm:cxn modelId="{DF8A48EC-D056-49B7-8EA3-818F2E31BECE}" srcId="{A40D7A8E-7BC3-4721-9160-1E819A6AF6BC}" destId="{DB16C803-137F-4FBB-BA34-C36E29A58D39}" srcOrd="5" destOrd="0" parTransId="{ABD99519-C688-408B-AA6F-5B3289118B49}" sibTransId="{332BFD4E-6D6F-4D92-9580-E4A1E81F5A73}"/>
    <dgm:cxn modelId="{9484F34D-D23D-4B65-9968-178872E7EDE4}" type="presParOf" srcId="{CC5B9237-482B-472F-BB7C-0055A3FE915A}" destId="{6C9B2A97-D836-4239-841A-0D3639FD2160}" srcOrd="0" destOrd="0" presId="urn:microsoft.com/office/officeart/2005/8/layout/vList2"/>
    <dgm:cxn modelId="{07EF1BC8-A96F-4D4B-AC1C-688B57006828}" type="presParOf" srcId="{CC5B9237-482B-472F-BB7C-0055A3FE915A}" destId="{9D45BDF5-5EDE-408B-BBEB-109FC85DA573}" srcOrd="1" destOrd="0" presId="urn:microsoft.com/office/officeart/2005/8/layout/vList2"/>
    <dgm:cxn modelId="{543BFADD-64EE-4C38-95EB-9D3C04E32669}" type="presParOf" srcId="{CC5B9237-482B-472F-BB7C-0055A3FE915A}" destId="{02A4A62F-1262-4588-8E9F-B08B4322B86A}" srcOrd="2" destOrd="0" presId="urn:microsoft.com/office/officeart/2005/8/layout/vList2"/>
    <dgm:cxn modelId="{E408BF89-CE79-47CA-B00F-6103961A6B43}" type="presParOf" srcId="{CC5B9237-482B-472F-BB7C-0055A3FE915A}" destId="{87A004E0-24BD-45DE-A1B2-5636756488B8}" srcOrd="3" destOrd="0" presId="urn:microsoft.com/office/officeart/2005/8/layout/vList2"/>
    <dgm:cxn modelId="{E8FDCE81-4446-47DA-A5A2-CA5AFDB9B59E}" type="presParOf" srcId="{CC5B9237-482B-472F-BB7C-0055A3FE915A}" destId="{41C5037F-5CE1-4FCA-A4FB-21CAEBCEF53A}" srcOrd="4" destOrd="0" presId="urn:microsoft.com/office/officeart/2005/8/layout/vList2"/>
    <dgm:cxn modelId="{411823B8-CE9E-433E-BD80-062549EAED75}" type="presParOf" srcId="{CC5B9237-482B-472F-BB7C-0055A3FE915A}" destId="{CD5CE12B-E749-4297-9852-E4CDB88DCAB7}" srcOrd="5" destOrd="0" presId="urn:microsoft.com/office/officeart/2005/8/layout/vList2"/>
    <dgm:cxn modelId="{CB83EA98-B613-4914-A5CE-E4B880AC1024}" type="presParOf" srcId="{CC5B9237-482B-472F-BB7C-0055A3FE915A}" destId="{B8F6E532-24D3-4511-896D-488063AD9AF1}" srcOrd="6" destOrd="0" presId="urn:microsoft.com/office/officeart/2005/8/layout/vList2"/>
    <dgm:cxn modelId="{C29B89FE-7A06-4B8A-8F52-B8611324F82A}" type="presParOf" srcId="{CC5B9237-482B-472F-BB7C-0055A3FE915A}" destId="{34E0C8BB-85CE-4FDC-B7FA-B957265B47B8}" srcOrd="7" destOrd="0" presId="urn:microsoft.com/office/officeart/2005/8/layout/vList2"/>
    <dgm:cxn modelId="{8863F83D-B549-43B3-9EAC-AD46A1A04E50}" type="presParOf" srcId="{CC5B9237-482B-472F-BB7C-0055A3FE915A}" destId="{7D8E0277-C6C4-4622-A13B-00E1E4779DAF}" srcOrd="8" destOrd="0" presId="urn:microsoft.com/office/officeart/2005/8/layout/vList2"/>
    <dgm:cxn modelId="{8633FA9E-FDD6-4FCD-B208-C1303AC4974D}" type="presParOf" srcId="{CC5B9237-482B-472F-BB7C-0055A3FE915A}" destId="{A78B1740-DC39-482F-9FFC-6D542A52B42D}" srcOrd="9" destOrd="0" presId="urn:microsoft.com/office/officeart/2005/8/layout/vList2"/>
    <dgm:cxn modelId="{5D6F1B09-0ADE-4D75-A37D-10361379C2D5}" type="presParOf" srcId="{CC5B9237-482B-472F-BB7C-0055A3FE915A}" destId="{5252AEA9-282D-4D8A-8386-5775F77A4A5F}" srcOrd="10" destOrd="0" presId="urn:microsoft.com/office/officeart/2005/8/layout/vList2"/>
    <dgm:cxn modelId="{CCD4BC0B-F463-4F19-9E73-1943C71D697D}" type="presParOf" srcId="{CC5B9237-482B-472F-BB7C-0055A3FE915A}" destId="{A3F5AB78-6E24-4A84-9A65-E20D85FB9A09}" srcOrd="11" destOrd="0" presId="urn:microsoft.com/office/officeart/2005/8/layout/vList2"/>
    <dgm:cxn modelId="{6085A46E-5609-4002-B2CB-061DBCC17B2E}" type="presParOf" srcId="{CC5B9237-482B-472F-BB7C-0055A3FE915A}" destId="{B477DB7F-482C-4F8C-A672-8C94502BC82F}" srcOrd="12" destOrd="0" presId="urn:microsoft.com/office/officeart/2005/8/layout/vList2"/>
    <dgm:cxn modelId="{1B2D7B91-641D-45D5-9AF5-1E6C5AA32AAA}" type="presParOf" srcId="{CC5B9237-482B-472F-BB7C-0055A3FE915A}" destId="{6D2E7B48-945A-49B8-891F-6B5C4462CA03}" srcOrd="13" destOrd="0" presId="urn:microsoft.com/office/officeart/2005/8/layout/vList2"/>
    <dgm:cxn modelId="{5526900A-5C61-4A41-BBAD-049F0DA417EF}" type="presParOf" srcId="{CC5B9237-482B-472F-BB7C-0055A3FE915A}" destId="{38754953-42FD-49A8-B57C-EBCA61D17AE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B2A97-D836-4239-841A-0D3639FD2160}">
      <dsp:nvSpPr>
        <dsp:cNvPr id="0" name=""/>
        <dsp:cNvSpPr/>
      </dsp:nvSpPr>
      <dsp:spPr>
        <a:xfrm>
          <a:off x="0" y="141468"/>
          <a:ext cx="5115491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a Biological Neuron</a:t>
          </a:r>
          <a:r>
            <a:rPr lang="en-IN" sz="2200" kern="1200"/>
            <a:t>?</a:t>
          </a:r>
          <a:endParaRPr lang="en-US" sz="2200" kern="1200"/>
        </a:p>
      </dsp:txBody>
      <dsp:txXfrm>
        <a:off x="25759" y="167227"/>
        <a:ext cx="5063973" cy="476152"/>
      </dsp:txXfrm>
    </dsp:sp>
    <dsp:sp modelId="{02A4A62F-1262-4588-8E9F-B08B4322B86A}">
      <dsp:nvSpPr>
        <dsp:cNvPr id="0" name=""/>
        <dsp:cNvSpPr/>
      </dsp:nvSpPr>
      <dsp:spPr>
        <a:xfrm>
          <a:off x="0" y="732498"/>
          <a:ext cx="5115491" cy="52767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</a:t>
          </a:r>
          <a:r>
            <a:rPr lang="en-IN" sz="2200" kern="1200"/>
            <a:t>hat is a Artificial Neuron?</a:t>
          </a:r>
          <a:endParaRPr lang="en-US" sz="2200" kern="1200"/>
        </a:p>
      </dsp:txBody>
      <dsp:txXfrm>
        <a:off x="25759" y="758257"/>
        <a:ext cx="5063973" cy="476152"/>
      </dsp:txXfrm>
    </dsp:sp>
    <dsp:sp modelId="{41C5037F-5CE1-4FCA-A4FB-21CAEBCEF53A}">
      <dsp:nvSpPr>
        <dsp:cNvPr id="0" name=""/>
        <dsp:cNvSpPr/>
      </dsp:nvSpPr>
      <dsp:spPr>
        <a:xfrm>
          <a:off x="0" y="1323528"/>
          <a:ext cx="5115491" cy="52767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Perceptron</a:t>
          </a:r>
        </a:p>
      </dsp:txBody>
      <dsp:txXfrm>
        <a:off x="25759" y="1349287"/>
        <a:ext cx="5063973" cy="476152"/>
      </dsp:txXfrm>
    </dsp:sp>
    <dsp:sp modelId="{B8F6E532-24D3-4511-896D-488063AD9AF1}">
      <dsp:nvSpPr>
        <dsp:cNvPr id="0" name=""/>
        <dsp:cNvSpPr/>
      </dsp:nvSpPr>
      <dsp:spPr>
        <a:xfrm>
          <a:off x="0" y="1914558"/>
          <a:ext cx="5115491" cy="52767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of a binary function</a:t>
          </a:r>
        </a:p>
      </dsp:txBody>
      <dsp:txXfrm>
        <a:off x="25759" y="1940317"/>
        <a:ext cx="5063973" cy="476152"/>
      </dsp:txXfrm>
    </dsp:sp>
    <dsp:sp modelId="{7D8E0277-C6C4-4622-A13B-00E1E4779DAF}">
      <dsp:nvSpPr>
        <dsp:cNvPr id="0" name=""/>
        <dsp:cNvSpPr/>
      </dsp:nvSpPr>
      <dsp:spPr>
        <a:xfrm>
          <a:off x="0" y="2505588"/>
          <a:ext cx="5115491" cy="52767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Activation Function</a:t>
          </a:r>
        </a:p>
      </dsp:txBody>
      <dsp:txXfrm>
        <a:off x="25759" y="2531347"/>
        <a:ext cx="5063973" cy="476152"/>
      </dsp:txXfrm>
    </dsp:sp>
    <dsp:sp modelId="{5252AEA9-282D-4D8A-8386-5775F77A4A5F}">
      <dsp:nvSpPr>
        <dsp:cNvPr id="0" name=""/>
        <dsp:cNvSpPr/>
      </dsp:nvSpPr>
      <dsp:spPr>
        <a:xfrm>
          <a:off x="0" y="3096619"/>
          <a:ext cx="5115491" cy="52767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function</a:t>
          </a:r>
        </a:p>
      </dsp:txBody>
      <dsp:txXfrm>
        <a:off x="25759" y="3122378"/>
        <a:ext cx="5063973" cy="476152"/>
      </dsp:txXfrm>
    </dsp:sp>
    <dsp:sp modelId="{B477DB7F-482C-4F8C-A672-8C94502BC82F}">
      <dsp:nvSpPr>
        <dsp:cNvPr id="0" name=""/>
        <dsp:cNvSpPr/>
      </dsp:nvSpPr>
      <dsp:spPr>
        <a:xfrm>
          <a:off x="0" y="3687649"/>
          <a:ext cx="5115491" cy="52767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optimization methods</a:t>
          </a:r>
        </a:p>
      </dsp:txBody>
      <dsp:txXfrm>
        <a:off x="25759" y="3713408"/>
        <a:ext cx="5063973" cy="476152"/>
      </dsp:txXfrm>
    </dsp:sp>
    <dsp:sp modelId="{38754953-42FD-49A8-B57C-EBCA61D17AE9}">
      <dsp:nvSpPr>
        <dsp:cNvPr id="0" name=""/>
        <dsp:cNvSpPr/>
      </dsp:nvSpPr>
      <dsp:spPr>
        <a:xfrm>
          <a:off x="0" y="4278679"/>
          <a:ext cx="5115491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of classification using Neural Net</a:t>
          </a:r>
        </a:p>
      </dsp:txBody>
      <dsp:txXfrm>
        <a:off x="25759" y="4304438"/>
        <a:ext cx="5063973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9157-1E56-41AB-8DE7-6332DB9CFBF6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A9B6B-63E9-4C90-9C45-F60B7DC77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96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Disclaimer for simplicity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5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cover these too today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5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case of 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99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3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3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like a </a:t>
            </a:r>
            <a:r>
              <a:rPr lang="en-US" dirty="0" err="1"/>
              <a:t>Autobot</a:t>
            </a:r>
            <a:r>
              <a:rPr lang="en-US" dirty="0"/>
              <a:t> from Transformers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52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09B0B5-ADD4-48DC-BFE9-E93A305F74E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1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that says with every formula a presenter shows, he/she looses half his audience. Let me be brave enough to lose half of you.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5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8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1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And function, you might have seen this in high school or college depending on if you went to CBSE or SSC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48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Timeline of evolution of </a:t>
            </a:r>
            <a:r>
              <a:rPr lang="en-US" dirty="0" err="1"/>
              <a:t>algos</a:t>
            </a:r>
            <a:r>
              <a:rPr lang="en-US" dirty="0"/>
              <a:t> in ML; everything you see today started after 2006; not exactly activation function but let’s go with it as of now.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A9B6B-63E9-4C90-9C45-F60B7DC77C2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4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069C-79BD-4DCA-80D7-10465106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D3828-46B5-4604-825C-97EEBB48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71DE-5ECB-46BA-87FE-70AE90A1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BFF0-E1F3-4E0D-8361-6B749BF6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2106-7AEB-42ED-8FAB-082F7720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3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408-2C7F-480C-9B85-76CD1C1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6B8A2-A046-45EE-94E3-553AD56F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D04E-6F5D-480D-8ECE-EA631110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13945-6C31-4AFA-BF9B-CF8358B0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2991-757F-4C63-A4E7-35794E11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40DC0-25DF-4681-B551-EB2E23691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A6F4-A266-48F5-A559-B4167309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BCA2-0031-46E0-90D1-D93079A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53BC-08D8-4723-A1C6-90AEB80D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FB66-4889-45E2-B2BC-44F4C9D9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0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879D-7484-40E7-82FC-6689DDE0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8E962-01A6-400D-8D92-463382BAE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4813-9832-42E9-B69E-C4E40570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89BC-2B1E-4F5C-9E44-8A267DC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7C7F-8DDA-43D3-87BD-3682D51B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5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FC8C-9E4C-4B20-8BEF-A81469AF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FDFA-973C-4EF1-8E99-1D74EB71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F4F5-F3E8-40EC-9593-A077764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DE51-8253-499D-8A63-7136D51B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1FFC-064E-40F8-B740-717233B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883A-478B-4716-8FA0-C0D527F6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730F-3CBC-45F0-89CC-921D7E27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16D3-ED2F-49EB-BA25-E3D03F80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110A-4C9B-432B-916A-0D36BEC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DF33-2DD0-46F8-9D2D-21D214F2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8DDC-A9A9-4E82-BCE3-C5A28401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796F-0609-41F2-8BBE-7ABFE3D51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32112-FC81-420F-9B74-64FAF16A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E3A90-73FF-43A4-92B8-F1A0F839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F7629-DDB1-4F1E-BB8A-635C92E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47828-83CC-4926-9B06-700D5F5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1C88-A601-404D-B121-9F50A617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D8399-DF5E-47FA-BF51-29E5A678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6F7A-5CDA-4B2A-8BDE-585B0C79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E866C-4DDE-46A2-8DDB-9E8D14062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5736F-15FB-44F6-A69C-59942F57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6C82-0E19-41E0-9DBE-8B82137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D8BE3-E6CA-4956-AFA4-8BAB1B0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B4140-3674-42F9-984A-F3579CE3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2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1FFA-88F5-4263-B593-55EE2CC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26DD-15B8-459F-B7A3-DE9334F6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CCDF-C6FE-4532-8329-B886E3D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94092-1B41-4294-8A7F-E3C8620C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6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2E8E-3ABB-4E21-93B2-857E9AE3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8E60F-9B9D-4427-B8E7-61B866F3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C3260-A8DE-41CA-8E56-EEC584D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57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B26B-7DC5-43EE-B5E9-6816E449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054-5A05-4193-BD42-F5245B52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3E9B-5A41-410C-BD7E-25FFD9323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F9-6BDF-4D18-9DE8-E084B747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BA41-8A29-49B5-89A4-EA3ECBAA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D6C2-A992-4ACA-816D-CF1D16E4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586C-A983-40A5-ADC4-E43A548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6E15-664F-4A9E-913C-2C411238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BE5A-296F-4B8A-A0E1-B68C8B8E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AD6C-718C-4C91-8E5A-E4A577D0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6096-B2B6-4064-98CF-C7BBF5AF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31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4C65-BC39-464F-9F57-7085A9E8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C166A-D3B3-4F90-85CA-2850ED4C3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B59E6-B752-4A87-9C62-21F50D5C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DF99-0D63-426E-95F6-C5649C86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4800-1AC5-4382-8B23-F8BB2443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07A2-5C2E-4A69-91B6-6FE204D2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0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A395-F5D3-4E7C-94BF-196B1980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35DC0-3FDB-4408-BC9B-37176DCA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85C4-6B26-42E6-ADBD-58B3162D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A35C-B71D-4FBC-B01E-98586F1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E4EC-9C15-4E66-AB88-B46A1858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98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E767-EA3B-4926-9A78-BBEF5B296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EDE87-537F-47F1-A9E3-8F399241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7229F-67F9-4775-B4A9-B698B67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3A04D-338B-42D9-9573-79ED4D12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DD626-FF5B-4B63-BFA7-B74C47DE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63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72573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3" name="Oval 12"/>
          <p:cNvSpPr/>
          <p:nvPr/>
        </p:nvSpPr>
        <p:spPr>
          <a:xfrm>
            <a:off x="4318021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13"/>
          <p:cNvSpPr/>
          <p:nvPr/>
        </p:nvSpPr>
        <p:spPr>
          <a:xfrm>
            <a:off x="7910312" y="2031319"/>
            <a:ext cx="3749523" cy="37495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15"/>
          <p:cNvSpPr/>
          <p:nvPr/>
        </p:nvSpPr>
        <p:spPr>
          <a:xfrm>
            <a:off x="944451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16"/>
          <p:cNvSpPr/>
          <p:nvPr/>
        </p:nvSpPr>
        <p:spPr>
          <a:xfrm>
            <a:off x="453732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23"/>
          <p:cNvSpPr/>
          <p:nvPr/>
        </p:nvSpPr>
        <p:spPr>
          <a:xfrm>
            <a:off x="8132956" y="2261414"/>
            <a:ext cx="3296037" cy="3296037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693867" y="724235"/>
            <a:ext cx="9790917" cy="1068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092201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2"/>
          </p:nvPr>
        </p:nvSpPr>
        <p:spPr>
          <a:xfrm>
            <a:off x="940026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3"/>
          </p:nvPr>
        </p:nvSpPr>
        <p:spPr>
          <a:xfrm>
            <a:off x="4682068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4526030" y="5806215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5"/>
          </p:nvPr>
        </p:nvSpPr>
        <p:spPr>
          <a:xfrm>
            <a:off x="8271934" y="2404536"/>
            <a:ext cx="3005665" cy="3009897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idx="6"/>
          </p:nvPr>
        </p:nvSpPr>
        <p:spPr>
          <a:xfrm>
            <a:off x="8128635" y="5806382"/>
            <a:ext cx="3306757" cy="705951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333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600"/>
              </a:lnSpc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600"/>
              </a:lnSpc>
              <a:defRPr lang="en-US" sz="1333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600"/>
              </a:lnSpc>
              <a:buFont typeface="Arial"/>
              <a:buChar char="»"/>
              <a:defRPr lang="en-US" sz="1333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6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4243-6A9E-4731-8079-3FB8896E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FECC0-6D96-42CA-BA82-225125FE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711B2-C25A-48BA-85D3-B62A2770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70CD-A3FD-4764-AC4C-5C408F9A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32B2-B012-45B3-B212-9106A243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2AE0-0D89-430F-9E4F-87798E9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9DC8-8209-4E1C-BC59-EFC2111D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EDA4F-ADA1-4879-B9CC-0E121AA9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CA53-D2EA-4CE6-A803-651A7DC3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21FE3-FC3C-4D30-915A-1C1C9DC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C08F-2C38-4CD9-BEDA-016ECCB5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3E57-A960-49D1-98EC-E010FBB3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16EB-9EAA-4C44-81CA-87B22BBD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6ECF-3A70-4558-9825-68DA50B1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89E93-246C-4FF8-8EE0-650DA1B3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DF72-1994-4C78-BF14-5E440EAE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8F60-07BB-408A-949B-1376E19E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816D8-890A-4EA8-B450-D408A57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6AFD9-2CEF-4277-9059-9F11B10C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9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E5B3-21AF-406F-A5D9-18096BB2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F055-93AC-4F68-9162-E8DF9B33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69F13-3B9E-48F9-81F6-CA8745F4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AE856-3C18-4F3C-9B0D-9F41EA26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EE050-C982-437D-A7AC-F4A31A8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DE257-0287-4887-B89E-FF66A6A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CBC0B-6983-4E82-8287-E93337EC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E224-EA32-44A1-B431-BC4E9FB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BCBF-7527-4A5D-B31D-30EA291F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F94B4-9E0C-4C5F-9AF6-E52050A4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9D207-9CB5-42D1-A19B-131AE9FB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C857-7C14-4430-BD35-57F81DBD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D178-1271-4A1D-9114-5F3844AC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2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B04A-24C0-4D2F-A79E-7792BB90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4F02-A6A2-4471-8654-6047A4055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17E73-339E-4EE5-866B-F03475DD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B389-07D2-482E-9FFC-6C7DB757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AF6E0-59AD-4C12-B649-CAFC7EC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5452A-0513-42D0-8550-045118CB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03092-C9B3-4068-AE3F-40796904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E6D9-B733-4038-880B-FDFC2D95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76F1-B184-4367-94F9-AB2BE24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A38D-9520-4D26-9772-DCF7D28E9340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4AA7-39CD-4271-80E2-3391A346A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E0826-DA9C-4FD0-9A59-3BFBA520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9429D-7D64-4696-AAC0-D7FAB06DE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AA7E-4CA9-4A93-9D95-6C000802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E1A6-9E89-4CAB-83A4-0A13C262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492E-F874-45BF-A598-8F78596B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4B2C-DEAC-4B4F-A723-E6F9322E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77D0-76EF-4245-87EB-DA7A747E9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u5mJKSkQylxKTNr5x-7COgt8aKO0Bl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DFAD5-E3B6-45E2-A4F1-82D77E4F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58871-D40E-483A-8BCF-7C4154152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 Tech Surgery | Nov 16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2018 | Ankush Tale</a:t>
            </a:r>
            <a:endParaRPr lang="en-IN">
              <a:solidFill>
                <a:srgbClr val="FFFFFF"/>
              </a:solidFill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1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Threshold/bias=?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4" y="3798332"/>
            <a:ext cx="666373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893699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1893699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296" t="-4762" r="-2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3296" t="-4762" r="-1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62304" t="-4762" r="-524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2" descr="Image result for 2 input and gate">
            <a:extLst>
              <a:ext uri="{FF2B5EF4-FFF2-40B4-BE49-F238E27FC236}">
                <a16:creationId xmlns:a16="http://schemas.microsoft.com/office/drawing/2014/main" id="{00FC6307-47BA-4771-83E8-0221DD98D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DC62C-C845-46E8-BBFC-6BC582A82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2238232" y="4204040"/>
            <a:ext cx="12692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3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Threshold/bias=?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4" y="3798332"/>
            <a:ext cx="666373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323568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323568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296" t="-4762" r="-2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3296" t="-4762" r="-1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62304" t="-4762" r="-524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3857350" y="3745067"/>
            <a:ext cx="2660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For different values of bias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3608847" y="4190392"/>
            <a:ext cx="326765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6ED165F2-BA5B-40A6-AC81-8BA44167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698F2E-C88E-4FEC-B23F-9F9F91FC0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Threshold/bias=2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5" y="3798332"/>
            <a:ext cx="671181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377481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377481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296" t="-4762" r="-2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3296" t="-4762" r="-1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62304" t="-4762" r="-524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4215901" y="2930886"/>
            <a:ext cx="31268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To predict output same as AND,</a:t>
            </a:r>
          </a:p>
          <a:p>
            <a:endParaRPr lang="en-US" i="1" dirty="0"/>
          </a:p>
          <a:p>
            <a:r>
              <a:rPr lang="en-US" i="1" dirty="0"/>
              <a:t>Threshold/Bias = 2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>
            <a:cxnSpLocks/>
          </p:cNvCxnSpPr>
          <p:nvPr/>
        </p:nvCxnSpPr>
        <p:spPr>
          <a:xfrm>
            <a:off x="5841242" y="4190392"/>
            <a:ext cx="10352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5D2CE69E-5ECB-40C1-B7C6-50AB68C57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42EEE4-1483-46A6-90C9-D435F47EB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12" y="1562300"/>
            <a:ext cx="2542910" cy="18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6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51577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51577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2574" t="-4762" r="-51336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5025" t="-4762" r="-31542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46759" t="-4762" r="-1004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/>
              <p:nvPr/>
            </p:nvSpPr>
            <p:spPr>
              <a:xfrm>
                <a:off x="6096000" y="1863473"/>
                <a:ext cx="443050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en-US" b="0" u="sng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63473"/>
                <a:ext cx="4430508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9E40C8F7-CC82-4C06-9535-CFB743BC0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780831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780831"/>
                  </p:ext>
                </p:extLst>
              </p:nvPr>
            </p:nvGraphicFramePr>
            <p:xfrm>
              <a:off x="341194" y="4342379"/>
              <a:ext cx="11136574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426825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406288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32122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446485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231051">
                      <a:extLst>
                        <a:ext uri="{9D8B030D-6E8A-4147-A177-3AD203B41FA5}">
                          <a16:colId xmlns:a16="http://schemas.microsoft.com/office/drawing/2014/main" val="1811559823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224695">
                      <a:extLst>
                        <a:ext uri="{9D8B030D-6E8A-4147-A177-3AD203B41FA5}">
                          <a16:colId xmlns:a16="http://schemas.microsoft.com/office/drawing/2014/main" val="751250777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  <a:gridCol w="1312128">
                      <a:extLst>
                        <a:ext uri="{9D8B030D-6E8A-4147-A177-3AD203B41FA5}">
                          <a16:colId xmlns:a16="http://schemas.microsoft.com/office/drawing/2014/main" val="363011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2574" t="-4762" r="-51336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5025" t="-4762" r="-31542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46759" t="-4762" r="-1004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Loss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/>
              <p:nvPr/>
            </p:nvSpPr>
            <p:spPr>
              <a:xfrm>
                <a:off x="4277264" y="1690688"/>
                <a:ext cx="3332835" cy="2760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𝑂𝑝𝑡𝑖𝑚𝑖𝑧𝑎𝑡𝑖𝑜𝑛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𝐴𝑙𝑔𝑜𝑟𝑖𝑡h𝑚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u="sng" dirty="0"/>
              </a:p>
              <a:p>
                <a:pPr/>
                <a:r>
                  <a:rPr lang="en-US" sz="1400" dirty="0"/>
                  <a:t>Optimize parameters to reduce loss</a:t>
                </a:r>
              </a:p>
              <a:p>
                <a:pPr/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𝑈𝑛𝑡𝑖𝑙𝑙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+1;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}</a:t>
                </a:r>
              </a:p>
              <a:p>
                <a:r>
                  <a:rPr lang="en-US" dirty="0"/>
                  <a:t>		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92EA0-7F90-4667-8734-E65720E1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64" y="1690688"/>
                <a:ext cx="3332835" cy="2760628"/>
              </a:xfrm>
              <a:prstGeom prst="rect">
                <a:avLst/>
              </a:prstGeom>
              <a:blipFill>
                <a:blip r:embed="rId4"/>
                <a:stretch>
                  <a:fillRect l="-1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Image result for 2 input and gate">
            <a:extLst>
              <a:ext uri="{FF2B5EF4-FFF2-40B4-BE49-F238E27FC236}">
                <a16:creationId xmlns:a16="http://schemas.microsoft.com/office/drawing/2014/main" id="{9E40C8F7-CC82-4C06-9535-CFB743BC0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968826" y="2015488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D65F6D-0760-46D1-9A97-903FEDC48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582059"/>
              </p:ext>
            </p:extLst>
          </p:nvPr>
        </p:nvGraphicFramePr>
        <p:xfrm>
          <a:off x="8379725" y="1167933"/>
          <a:ext cx="3226937" cy="2972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697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AAC-1CB5-4974-B732-31730495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So, given an input, we need to find a function that fits the input.</a:t>
            </a: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This is what Machine Learning is all about 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Co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ngratulations! You understood your very first ML model </a:t>
            </a:r>
            <a:r>
              <a:rPr lang="en-IN" sz="1400" i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(proposed way back in 1943) </a:t>
            </a:r>
            <a:endParaRPr lang="en-IN" sz="2200" i="1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052" name="Picture 4" descr="Image result for in summary">
            <a:extLst>
              <a:ext uri="{FF2B5EF4-FFF2-40B4-BE49-F238E27FC236}">
                <a16:creationId xmlns:a16="http://schemas.microsoft.com/office/drawing/2014/main" id="{383F6294-C16D-48CD-9DBF-DA9EE1F1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3" y="208981"/>
            <a:ext cx="8020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/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Model: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:r>
                  <a:rPr lang="en-IN" i="1" dirty="0">
                    <a:sym typeface="Wingdings" panose="05000000000000000000" pitchFamily="2" charset="2"/>
                  </a:rPr>
                  <a:t>MP Neuron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Activation function: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Loss: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Difference between Predicted Value and Actual Value</a:t>
                </a:r>
              </a:p>
              <a:p>
                <a:pPr algn="ctr"/>
                <a:r>
                  <a:rPr lang="en-US" b="1" dirty="0">
                    <a:sym typeface="Wingdings" panose="05000000000000000000" pitchFamily="2" charset="2"/>
                  </a:rPr>
                  <a:t>L</a:t>
                </a:r>
                <a:r>
                  <a:rPr lang="en-IN" b="1" dirty="0" err="1">
                    <a:sym typeface="Wingdings" panose="05000000000000000000" pitchFamily="2" charset="2"/>
                  </a:rPr>
                  <a:t>oss</a:t>
                </a:r>
                <a:r>
                  <a:rPr lang="en-IN" b="1" dirty="0">
                    <a:sym typeface="Wingdings" panose="05000000000000000000" pitchFamily="2" charset="2"/>
                  </a:rPr>
                  <a:t> Optimization Technique: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Adjust value of threshold(parameter)</a:t>
                </a:r>
                <a:endParaRPr lang="en-IN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blipFill>
                <a:blip r:embed="rId4"/>
                <a:stretch>
                  <a:fillRect t="-2010" b="-6533"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33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AAAC-1CB5-4974-B732-31730495C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So, given an input, we need to find a function that fits the input.</a:t>
            </a:r>
          </a:p>
          <a:p>
            <a:pPr marL="0" indent="0" algn="ctr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N" sz="2200" dirty="0">
                <a:latin typeface="+mj-lt"/>
                <a:ea typeface="+mj-ea"/>
                <a:cs typeface="+mj-cs"/>
              </a:rPr>
              <a:t>This is what Machine Learning is all about 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US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Co</a:t>
            </a:r>
            <a:r>
              <a:rPr lang="en-IN" sz="2200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ngratulations! You understood your very first ML model </a:t>
            </a:r>
            <a:r>
              <a:rPr lang="en-IN" sz="1400" i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(proposed way back in 1943) </a:t>
            </a:r>
            <a:endParaRPr lang="en-IN" sz="2200" i="1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algn="ctr"/>
            <a:endParaRPr lang="en-IN" sz="2200" dirty="0"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2052" name="Picture 4" descr="Image result for in summary">
            <a:extLst>
              <a:ext uri="{FF2B5EF4-FFF2-40B4-BE49-F238E27FC236}">
                <a16:creationId xmlns:a16="http://schemas.microsoft.com/office/drawing/2014/main" id="{383F6294-C16D-48CD-9DBF-DA9EE1F14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33" y="208981"/>
            <a:ext cx="8020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/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Model: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:r>
                  <a:rPr lang="en-IN" i="1" dirty="0">
                    <a:sym typeface="Wingdings" panose="05000000000000000000" pitchFamily="2" charset="2"/>
                  </a:rPr>
                  <a:t>MP Neuron, </a:t>
                </a:r>
                <a:r>
                  <a:rPr lang="en-IN" i="1" u="sng" dirty="0">
                    <a:sym typeface="Wingdings" panose="05000000000000000000" pitchFamily="2" charset="2"/>
                  </a:rPr>
                  <a:t>Multilayer Perceptron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Activation function:</a:t>
                </a:r>
                <a:r>
                  <a:rPr lang="en-IN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  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</a:t>
                </a:r>
                <a:r>
                  <a:rPr lang="en-IN" u="sng" dirty="0">
                    <a:sym typeface="Wingdings" panose="05000000000000000000" pitchFamily="2" charset="2"/>
                  </a:rPr>
                  <a:t>Sigmoid</a:t>
                </a:r>
              </a:p>
              <a:p>
                <a:pPr algn="ctr"/>
                <a:r>
                  <a:rPr lang="en-IN" b="1" dirty="0">
                    <a:sym typeface="Wingdings" panose="05000000000000000000" pitchFamily="2" charset="2"/>
                  </a:rPr>
                  <a:t>Loss: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Difference between Predicted Value and Actual Value, </a:t>
                </a:r>
                <a:r>
                  <a:rPr lang="en-IN" i="1" u="sng" dirty="0">
                    <a:sym typeface="Wingdings" panose="05000000000000000000" pitchFamily="2" charset="2"/>
                  </a:rPr>
                  <a:t>Entropy, </a:t>
                </a:r>
                <a:r>
                  <a:rPr lang="en-IN" i="1" u="sng" dirty="0" err="1">
                    <a:sym typeface="Wingdings" panose="05000000000000000000" pitchFamily="2" charset="2"/>
                  </a:rPr>
                  <a:t>Sq</a:t>
                </a:r>
                <a:r>
                  <a:rPr lang="en-IN" i="1" u="sng" dirty="0">
                    <a:sym typeface="Wingdings" panose="05000000000000000000" pitchFamily="2" charset="2"/>
                  </a:rPr>
                  <a:t> Error</a:t>
                </a:r>
              </a:p>
              <a:p>
                <a:pPr algn="ctr"/>
                <a:r>
                  <a:rPr lang="en-US" b="1" dirty="0">
                    <a:sym typeface="Wingdings" panose="05000000000000000000" pitchFamily="2" charset="2"/>
                  </a:rPr>
                  <a:t>L</a:t>
                </a:r>
                <a:r>
                  <a:rPr lang="en-IN" b="1" dirty="0" err="1">
                    <a:sym typeface="Wingdings" panose="05000000000000000000" pitchFamily="2" charset="2"/>
                  </a:rPr>
                  <a:t>oss</a:t>
                </a:r>
                <a:r>
                  <a:rPr lang="en-IN" b="1" dirty="0">
                    <a:sym typeface="Wingdings" panose="05000000000000000000" pitchFamily="2" charset="2"/>
                  </a:rPr>
                  <a:t> Optimization Technique: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i="1" dirty="0">
                    <a:sym typeface="Wingdings" panose="05000000000000000000" pitchFamily="2" charset="2"/>
                  </a:rPr>
                  <a:t>Adjust value of threshold</a:t>
                </a:r>
                <a:r>
                  <a:rPr lang="en-IN" i="1" u="sng" dirty="0">
                    <a:sym typeface="Wingdings" panose="05000000000000000000" pitchFamily="2" charset="2"/>
                  </a:rPr>
                  <a:t>, Gradient Descent using Backprop</a:t>
                </a:r>
                <a:endParaRPr lang="en-IN" i="1" u="sn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C7DFC-A13A-44E3-97FC-66E924F5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4" y="5336274"/>
                <a:ext cx="8584442" cy="1200329"/>
              </a:xfrm>
              <a:prstGeom prst="rect">
                <a:avLst/>
              </a:prstGeom>
              <a:blipFill>
                <a:blip r:embed="rId4"/>
                <a:stretch>
                  <a:fillRect l="-71" t="-2010" b="-6533"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64F8B-CA55-4431-9F98-DC4E1974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Visualize Boundary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B4C6-97C1-42EE-BDE9-DF070D8B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14" y="4714874"/>
            <a:ext cx="3971221" cy="1240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Boundary condition is the point/line/plane beyond which your output changes i.e. from 0 to 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4559531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F4CAD935-A1B8-4ED3-B6FC-900E53F1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52" y="303480"/>
            <a:ext cx="3892346" cy="57664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5FCE0-E364-4249-9BD2-A64DB85754A2}"/>
              </a:ext>
            </a:extLst>
          </p:cNvPr>
          <p:cNvCxnSpPr>
            <a:cxnSpLocks/>
          </p:cNvCxnSpPr>
          <p:nvPr/>
        </p:nvCxnSpPr>
        <p:spPr>
          <a:xfrm flipV="1">
            <a:off x="7913077" y="3144621"/>
            <a:ext cx="201637" cy="19447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E00180-560A-4BB7-91D1-8B7027A3A374}"/>
              </a:ext>
            </a:extLst>
          </p:cNvPr>
          <p:cNvCxnSpPr>
            <a:cxnSpLocks/>
          </p:cNvCxnSpPr>
          <p:nvPr/>
        </p:nvCxnSpPr>
        <p:spPr>
          <a:xfrm flipV="1">
            <a:off x="8065477" y="3144621"/>
            <a:ext cx="409348" cy="34688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8CB3B-010F-473D-9AF2-7484C3A07D9E}"/>
              </a:ext>
            </a:extLst>
          </p:cNvPr>
          <p:cNvCxnSpPr>
            <a:cxnSpLocks/>
          </p:cNvCxnSpPr>
          <p:nvPr/>
        </p:nvCxnSpPr>
        <p:spPr>
          <a:xfrm flipV="1">
            <a:off x="8217877" y="3186700"/>
            <a:ext cx="516690" cy="457201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4FA63E-3E7D-4556-9B79-C7E433C73709}"/>
              </a:ext>
            </a:extLst>
          </p:cNvPr>
          <p:cNvCxnSpPr>
            <a:cxnSpLocks/>
          </p:cNvCxnSpPr>
          <p:nvPr/>
        </p:nvCxnSpPr>
        <p:spPr>
          <a:xfrm flipV="1">
            <a:off x="8370277" y="3186700"/>
            <a:ext cx="689418" cy="60960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2FC2B-1F35-4564-A2EC-FD9F10091741}"/>
              </a:ext>
            </a:extLst>
          </p:cNvPr>
          <p:cNvCxnSpPr>
            <a:cxnSpLocks/>
          </p:cNvCxnSpPr>
          <p:nvPr/>
        </p:nvCxnSpPr>
        <p:spPr>
          <a:xfrm flipV="1">
            <a:off x="8522677" y="3144621"/>
            <a:ext cx="872960" cy="804081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787103-C90F-4987-A95C-C1C2EF330324}"/>
              </a:ext>
            </a:extLst>
          </p:cNvPr>
          <p:cNvCxnSpPr>
            <a:cxnSpLocks/>
          </p:cNvCxnSpPr>
          <p:nvPr/>
        </p:nvCxnSpPr>
        <p:spPr>
          <a:xfrm flipV="1">
            <a:off x="8959157" y="3186700"/>
            <a:ext cx="704990" cy="65168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A32A2E-D3DC-466C-899C-42B345D3EBC7}"/>
              </a:ext>
            </a:extLst>
          </p:cNvPr>
          <p:cNvCxnSpPr>
            <a:cxnSpLocks/>
          </p:cNvCxnSpPr>
          <p:nvPr/>
        </p:nvCxnSpPr>
        <p:spPr>
          <a:xfrm flipV="1">
            <a:off x="9111557" y="3241860"/>
            <a:ext cx="798048" cy="74892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13600-7638-43E6-91FC-A6EFA95D88D0}"/>
              </a:ext>
            </a:extLst>
          </p:cNvPr>
          <p:cNvCxnSpPr>
            <a:cxnSpLocks/>
          </p:cNvCxnSpPr>
          <p:nvPr/>
        </p:nvCxnSpPr>
        <p:spPr>
          <a:xfrm flipV="1">
            <a:off x="9059695" y="3297023"/>
            <a:ext cx="1132703" cy="10987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118DF-1F63-4D6C-B04B-32075EA5E0D4}"/>
              </a:ext>
            </a:extLst>
          </p:cNvPr>
          <p:cNvCxnSpPr>
            <a:cxnSpLocks/>
          </p:cNvCxnSpPr>
          <p:nvPr/>
        </p:nvCxnSpPr>
        <p:spPr>
          <a:xfrm flipV="1">
            <a:off x="9212095" y="3512541"/>
            <a:ext cx="1097942" cy="103561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E48E40-07F5-4B86-92E7-F009112E8BB9}"/>
              </a:ext>
            </a:extLst>
          </p:cNvPr>
          <p:cNvCxnSpPr>
            <a:cxnSpLocks/>
          </p:cNvCxnSpPr>
          <p:nvPr/>
        </p:nvCxnSpPr>
        <p:spPr>
          <a:xfrm flipV="1">
            <a:off x="9364495" y="3754223"/>
            <a:ext cx="997162" cy="9463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F0EBB7-7838-47E3-9D09-06F06F2E8580}"/>
              </a:ext>
            </a:extLst>
          </p:cNvPr>
          <p:cNvCxnSpPr>
            <a:cxnSpLocks/>
          </p:cNvCxnSpPr>
          <p:nvPr/>
        </p:nvCxnSpPr>
        <p:spPr>
          <a:xfrm flipV="1">
            <a:off x="9664147" y="4012439"/>
            <a:ext cx="735447" cy="7472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4CBDF1-FB4E-4A07-BCD5-1081418920A3}"/>
              </a:ext>
            </a:extLst>
          </p:cNvPr>
          <p:cNvCxnSpPr>
            <a:cxnSpLocks/>
          </p:cNvCxnSpPr>
          <p:nvPr/>
        </p:nvCxnSpPr>
        <p:spPr>
          <a:xfrm flipV="1">
            <a:off x="9987092" y="4211423"/>
            <a:ext cx="475345" cy="48913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6C6091-DF5A-4588-B05E-6B495E6B3C68}"/>
              </a:ext>
            </a:extLst>
          </p:cNvPr>
          <p:cNvCxnSpPr>
            <a:cxnSpLocks/>
          </p:cNvCxnSpPr>
          <p:nvPr/>
        </p:nvCxnSpPr>
        <p:spPr>
          <a:xfrm flipV="1">
            <a:off x="10250453" y="4455989"/>
            <a:ext cx="286132" cy="303682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02B758-782E-4D88-BE26-43FC699BB390}"/>
              </a:ext>
            </a:extLst>
          </p:cNvPr>
          <p:cNvCxnSpPr>
            <a:cxnSpLocks/>
          </p:cNvCxnSpPr>
          <p:nvPr/>
        </p:nvCxnSpPr>
        <p:spPr>
          <a:xfrm flipV="1">
            <a:off x="10139492" y="4668623"/>
            <a:ext cx="489387" cy="54824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01F11B-130D-4A15-81F4-F12B25715E1C}"/>
              </a:ext>
            </a:extLst>
          </p:cNvPr>
          <p:cNvCxnSpPr>
            <a:cxnSpLocks/>
          </p:cNvCxnSpPr>
          <p:nvPr/>
        </p:nvCxnSpPr>
        <p:spPr>
          <a:xfrm flipV="1">
            <a:off x="10153534" y="5004237"/>
            <a:ext cx="475345" cy="517434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3AB3A5-344E-4846-9064-D2E84784C3D2}"/>
              </a:ext>
            </a:extLst>
          </p:cNvPr>
          <p:cNvSpPr txBox="1"/>
          <p:nvPr/>
        </p:nvSpPr>
        <p:spPr>
          <a:xfrm>
            <a:off x="10361657" y="6254944"/>
            <a:ext cx="16891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u="sng" dirty="0"/>
              <a:t>Equation of line</a:t>
            </a:r>
            <a:endParaRPr lang="en-IN" b="1" u="sn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5A3C68-61E1-481E-ADBE-75B195E19259}"/>
              </a:ext>
            </a:extLst>
          </p:cNvPr>
          <p:cNvCxnSpPr>
            <a:cxnSpLocks/>
          </p:cNvCxnSpPr>
          <p:nvPr/>
        </p:nvCxnSpPr>
        <p:spPr>
          <a:xfrm flipH="1" flipV="1">
            <a:off x="9885959" y="5101674"/>
            <a:ext cx="498226" cy="1153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8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BFDA-3291-40DF-881B-48DA182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3 inputs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42EC0-1A60-4C40-A398-C3D1C927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22" y="669693"/>
            <a:ext cx="2101755" cy="2041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A18D1-0520-43CC-B7CD-9783F0A5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218" y="205498"/>
            <a:ext cx="3236308" cy="26917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E68F87-24AA-4426-941D-0FA0606B3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0808"/>
              </p:ext>
            </p:extLst>
          </p:nvPr>
        </p:nvGraphicFramePr>
        <p:xfrm>
          <a:off x="267680" y="3033712"/>
          <a:ext cx="6018664" cy="3606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82948">
                  <a:extLst>
                    <a:ext uri="{9D8B030D-6E8A-4147-A177-3AD203B41FA5}">
                      <a16:colId xmlns:a16="http://schemas.microsoft.com/office/drawing/2014/main" val="1787887077"/>
                    </a:ext>
                  </a:extLst>
                </a:gridCol>
                <a:gridCol w="459710">
                  <a:extLst>
                    <a:ext uri="{9D8B030D-6E8A-4147-A177-3AD203B41FA5}">
                      <a16:colId xmlns:a16="http://schemas.microsoft.com/office/drawing/2014/main" val="1357341212"/>
                    </a:ext>
                  </a:extLst>
                </a:gridCol>
                <a:gridCol w="459710">
                  <a:extLst>
                    <a:ext uri="{9D8B030D-6E8A-4147-A177-3AD203B41FA5}">
                      <a16:colId xmlns:a16="http://schemas.microsoft.com/office/drawing/2014/main" val="2391871950"/>
                    </a:ext>
                  </a:extLst>
                </a:gridCol>
                <a:gridCol w="1494955">
                  <a:extLst>
                    <a:ext uri="{9D8B030D-6E8A-4147-A177-3AD203B41FA5}">
                      <a16:colId xmlns:a16="http://schemas.microsoft.com/office/drawing/2014/main" val="3212545233"/>
                    </a:ext>
                  </a:extLst>
                </a:gridCol>
                <a:gridCol w="1636683">
                  <a:extLst>
                    <a:ext uri="{9D8B030D-6E8A-4147-A177-3AD203B41FA5}">
                      <a16:colId xmlns:a16="http://schemas.microsoft.com/office/drawing/2014/main" val="3151602124"/>
                    </a:ext>
                  </a:extLst>
                </a:gridCol>
                <a:gridCol w="1484658">
                  <a:extLst>
                    <a:ext uri="{9D8B030D-6E8A-4147-A177-3AD203B41FA5}">
                      <a16:colId xmlns:a16="http://schemas.microsoft.com/office/drawing/2014/main" val="382567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g(x)</a:t>
                      </a:r>
                    </a:p>
                    <a:p>
                      <a:pPr algn="ctr"/>
                      <a:r>
                        <a:rPr lang="en-US" dirty="0"/>
                        <a:t>=sum(A,B)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f(g(x)) with ʘ=3</a:t>
                      </a:r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8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62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87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8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1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5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5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0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656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0BE29DF-6C96-4DFC-84B7-7070D244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435" y="3429000"/>
            <a:ext cx="5095875" cy="33528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B1C3CC4-0081-419E-97AA-E960BD6E3F94}"/>
              </a:ext>
            </a:extLst>
          </p:cNvPr>
          <p:cNvSpPr/>
          <p:nvPr/>
        </p:nvSpPr>
        <p:spPr>
          <a:xfrm>
            <a:off x="9348716" y="2965473"/>
            <a:ext cx="491320" cy="395288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D47-BF47-4737-BD13-0A8DB43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CDCD-4E22-4E6D-B772-483EA32C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For non-Boolean, real value, not linearly separable inputs (</a:t>
            </a:r>
            <a:r>
              <a:rPr lang="en-US" sz="2200" u="sng" dirty="0">
                <a:latin typeface="+mj-lt"/>
                <a:ea typeface="+mj-ea"/>
                <a:cs typeface="+mj-cs"/>
              </a:rPr>
              <a:t>1958</a:t>
            </a:r>
            <a:r>
              <a:rPr lang="en-US" sz="2200" dirty="0">
                <a:latin typeface="+mj-lt"/>
                <a:ea typeface="+mj-ea"/>
                <a:cs typeface="+mj-cs"/>
              </a:rPr>
              <a:t>)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7CBA-5BA8-4FB7-80DE-D3BC0D169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14"/>
          <a:stretch/>
        </p:blipFill>
        <p:spPr>
          <a:xfrm>
            <a:off x="1335926" y="4025602"/>
            <a:ext cx="3248025" cy="15472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DAC9E-DA19-4376-B4D3-ECD3EA4915C2}"/>
              </a:ext>
            </a:extLst>
          </p:cNvPr>
          <p:cNvGrpSpPr/>
          <p:nvPr/>
        </p:nvGrpSpPr>
        <p:grpSpPr>
          <a:xfrm>
            <a:off x="8886892" y="707003"/>
            <a:ext cx="2705100" cy="2209800"/>
            <a:chOff x="8141743" y="2706238"/>
            <a:chExt cx="2705100" cy="2209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5410B1-EB10-4586-AF74-7EAD0C05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1743" y="2706238"/>
              <a:ext cx="2705100" cy="22098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64442AC-9F14-4FD0-B1C4-9345AE0A39FF}"/>
                </a:ext>
              </a:extLst>
            </p:cNvPr>
            <p:cNvCxnSpPr/>
            <p:nvPr/>
          </p:nvCxnSpPr>
          <p:spPr>
            <a:xfrm>
              <a:off x="9253182" y="3616657"/>
              <a:ext cx="5049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0AC526-1C5F-4687-B889-5C9916788688}"/>
                </a:ext>
              </a:extLst>
            </p:cNvPr>
            <p:cNvSpPr txBox="1"/>
            <p:nvPr/>
          </p:nvSpPr>
          <p:spPr>
            <a:xfrm>
              <a:off x="9378716" y="3339658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F3344E-1C51-4414-A678-CC729844F434}"/>
                </a:ext>
              </a:extLst>
            </p:cNvPr>
            <p:cNvSpPr txBox="1"/>
            <p:nvPr/>
          </p:nvSpPr>
          <p:spPr>
            <a:xfrm>
              <a:off x="9390088" y="3613094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  <a:endParaRPr lang="en-IN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3D1CB-E6DF-43E2-B2B0-10C874A5CA72}"/>
                  </a:ext>
                </a:extLst>
              </p:cNvPr>
              <p:cNvSpPr txBox="1"/>
              <p:nvPr/>
            </p:nvSpPr>
            <p:spPr>
              <a:xfrm>
                <a:off x="1403261" y="2916803"/>
                <a:ext cx="31133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𝑠𝑢𝑚𝑚𝑎𝑡𝑖𝑜𝑛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𝑔𝑖𝑣𝑒𝑠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𝑏𝑖𝑛𝑎𝑟𝑦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E3D1CB-E6DF-43E2-B2B0-10C874A5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61" y="2916803"/>
                <a:ext cx="311335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A60391F-1D0F-400A-9C13-EDE64607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034" y="3532394"/>
            <a:ext cx="3848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0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FD65E-7844-477A-80C9-7149FEFF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Topics to cover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BC9C2A2-8672-458B-A1E3-3E6EE40E7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27737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04F435-4B42-4F41-A850-49ACBA931EB4}"/>
              </a:ext>
            </a:extLst>
          </p:cNvPr>
          <p:cNvSpPr txBox="1"/>
          <p:nvPr/>
        </p:nvSpPr>
        <p:spPr>
          <a:xfrm>
            <a:off x="6091238" y="6396335"/>
            <a:ext cx="433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Acknowledgement</a:t>
            </a:r>
            <a:r>
              <a:rPr lang="en-US" sz="1200" dirty="0"/>
              <a:t>: </a:t>
            </a:r>
          </a:p>
          <a:p>
            <a:r>
              <a:rPr lang="en-US" sz="1200" dirty="0"/>
              <a:t>Content from IITM CS7015 – Deep Learning by Prof. Mitesh </a:t>
            </a:r>
            <a:r>
              <a:rPr lang="en-US" sz="1200" dirty="0" err="1"/>
              <a:t>Khapra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4366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D47-BF47-4737-BD13-0A8DB43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Activation function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E5A6E-A1E8-4636-9401-E4B4B5732FCD}"/>
              </a:ext>
            </a:extLst>
          </p:cNvPr>
          <p:cNvSpPr txBox="1"/>
          <p:nvPr/>
        </p:nvSpPr>
        <p:spPr>
          <a:xfrm>
            <a:off x="613100" y="1851958"/>
            <a:ext cx="9650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  <a:ea typeface="+mj-ea"/>
                <a:cs typeface="+mj-cs"/>
              </a:rPr>
              <a:t>If you want output in range of 0 to 1, use Sigmoid function as activation function</a:t>
            </a:r>
            <a:endParaRPr lang="en-IN" sz="2200" dirty="0">
              <a:latin typeface="+mj-lt"/>
              <a:ea typeface="+mj-ea"/>
              <a:cs typeface="+mj-cs"/>
            </a:endParaRPr>
          </a:p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4DF37-6CBC-4FAE-B250-4123F14786B1}"/>
                  </a:ext>
                </a:extLst>
              </p:cNvPr>
              <p:cNvSpPr txBox="1"/>
              <p:nvPr/>
            </p:nvSpPr>
            <p:spPr>
              <a:xfrm>
                <a:off x="1019690" y="2721114"/>
                <a:ext cx="2355197" cy="949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Sigmoid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4DF37-6CBC-4FAE-B250-4123F147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90" y="2721114"/>
                <a:ext cx="2355197" cy="949234"/>
              </a:xfrm>
              <a:prstGeom prst="rect">
                <a:avLst/>
              </a:prstGeom>
              <a:blipFill>
                <a:blip r:embed="rId2"/>
                <a:stretch>
                  <a:fillRect l="-2067" t="-32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24747055-3D37-41A5-8742-86928053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61" y="2884887"/>
            <a:ext cx="4720395" cy="314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77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1288-6D28-4D33-82FE-DEFD0C60C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" t="4977" r="11324" b="5108"/>
          <a:stretch/>
        </p:blipFill>
        <p:spPr>
          <a:xfrm>
            <a:off x="8002140" y="1509713"/>
            <a:ext cx="3740626" cy="3495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513880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513880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1DDD691-73B7-4C71-AB06-53E0302B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779547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1DDD691-73B7-4C71-AB06-53E0302B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9779547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3" t="-106557" r="-690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641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14242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14242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84591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8084591"/>
                  </p:ext>
                </p:extLst>
              </p:nvPr>
            </p:nvGraphicFramePr>
            <p:xfrm>
              <a:off x="5297569" y="4629255"/>
              <a:ext cx="2536246" cy="1478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66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102358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3" t="-106557" r="-690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3" t="-206557" r="-690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B41EAB0-8E91-48FE-B372-2A0A0FE02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815" y="1519133"/>
            <a:ext cx="3862316" cy="40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48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1CF3-EA50-4304-90C4-825BCE50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with 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CE0-3604-4F81-BD56-41BA6E9E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Remember, the only addition in </a:t>
            </a: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MP Neuron model is the weights</a:t>
            </a:r>
          </a:p>
          <a:p>
            <a:pPr marL="0" indent="0">
              <a:buNone/>
            </a:pPr>
            <a:endParaRPr lang="en-US" sz="22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Let’s implement the OR function</a:t>
            </a:r>
            <a:endParaRPr lang="en-IN" sz="22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87655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(1.5)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(0)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96AD3-C6AD-447D-9551-584821C06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876556"/>
                  </p:ext>
                </p:extLst>
              </p:nvPr>
            </p:nvGraphicFramePr>
            <p:xfrm>
              <a:off x="838200" y="4629255"/>
              <a:ext cx="423876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3088">
                      <a:extLst>
                        <a:ext uri="{9D8B030D-6E8A-4147-A177-3AD203B41FA5}">
                          <a16:colId xmlns:a16="http://schemas.microsoft.com/office/drawing/2014/main" val="1644001060"/>
                        </a:ext>
                      </a:extLst>
                    </a:gridCol>
                    <a:gridCol w="699135">
                      <a:extLst>
                        <a:ext uri="{9D8B030D-6E8A-4147-A177-3AD203B41FA5}">
                          <a16:colId xmlns:a16="http://schemas.microsoft.com/office/drawing/2014/main" val="3136838054"/>
                        </a:ext>
                      </a:extLst>
                    </a:gridCol>
                    <a:gridCol w="1677428">
                      <a:extLst>
                        <a:ext uri="{9D8B030D-6E8A-4147-A177-3AD203B41FA5}">
                          <a16:colId xmlns:a16="http://schemas.microsoft.com/office/drawing/2014/main" val="568211388"/>
                        </a:ext>
                      </a:extLst>
                    </a:gridCol>
                    <a:gridCol w="1119116">
                      <a:extLst>
                        <a:ext uri="{9D8B030D-6E8A-4147-A177-3AD203B41FA5}">
                          <a16:colId xmlns:a16="http://schemas.microsoft.com/office/drawing/2014/main" val="1560311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X2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45" t="-8197" r="-68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y_pred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7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0245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606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600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419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/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51372-70DC-4A4D-B89F-152C42FB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5" y="3631962"/>
                <a:ext cx="310084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396178"/>
                  </p:ext>
                </p:extLst>
              </p:nvPr>
            </p:nvGraphicFramePr>
            <p:xfrm>
              <a:off x="5297569" y="4629255"/>
              <a:ext cx="2536246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2775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+ 1.1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(-1)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(1.5)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+ (0)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10FF72-CC9C-424F-A43E-4012E43A8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396178"/>
                  </p:ext>
                </p:extLst>
              </p:nvPr>
            </p:nvGraphicFramePr>
            <p:xfrm>
              <a:off x="5297569" y="4629255"/>
              <a:ext cx="2536246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5494">
                      <a:extLst>
                        <a:ext uri="{9D8B030D-6E8A-4147-A177-3AD203B41FA5}">
                          <a16:colId xmlns:a16="http://schemas.microsoft.com/office/drawing/2014/main" val="1691971437"/>
                        </a:ext>
                      </a:extLst>
                    </a:gridCol>
                    <a:gridCol w="900752">
                      <a:extLst>
                        <a:ext uri="{9D8B030D-6E8A-4147-A177-3AD203B41FA5}">
                          <a16:colId xmlns:a16="http://schemas.microsoft.com/office/drawing/2014/main" val="363838034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Diff. Weights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Error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16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106557" r="-56506" b="-2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8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203226" r="-56506" b="-17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0218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3" t="-179048" r="-56506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0952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44DFAF3-D80D-45E6-95BD-816EF07B5B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6"/>
          <a:stretch/>
        </p:blipFill>
        <p:spPr>
          <a:xfrm>
            <a:off x="7888405" y="1605809"/>
            <a:ext cx="3863362" cy="40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80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FE05-B58A-4BBA-BC0A-9CC58E8F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Surfaces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226F-8800-4995-AA40-149D31F9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1963"/>
            <a:ext cx="5924475" cy="5254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7544CC-4A46-4A46-9354-124C6E003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The Error surface can be visualized as here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The goal of error optimization is to travel down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the error slope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+mj-lt"/>
                    <a:ea typeface="+mj-ea"/>
                    <a:cs typeface="+mj-cs"/>
                  </a:rPr>
                  <a:t>Loss function:</a:t>
                </a: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ea typeface="+mj-ea"/>
                    <a:cs typeface="+mj-cs"/>
                  </a:rPr>
                  <a:t>Diff Error = </a:t>
                </a:r>
                <a14:m>
                  <m:oMath xmlns:m="http://schemas.openxmlformats.org/officeDocument/2006/math">
                    <m:r>
                      <a:rPr lang="en-US" sz="2200">
                        <a:latin typeface="+mj-lt"/>
                        <a:ea typeface="+mj-ea"/>
                        <a:cs typeface="+mj-cs"/>
                      </a:rPr>
                      <m:t> </m:t>
                    </m:r>
                    <m:sSub>
                      <m:sSubPr>
                        <m:ctrlP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  <m:t>𝑝𝑟𝑒𝑑</m:t>
                        </m:r>
                      </m:sub>
                    </m:sSub>
                    <m:r>
                      <a:rPr lang="en-US" sz="2200">
                        <a:latin typeface="+mj-lt"/>
                        <a:ea typeface="+mj-ea"/>
                        <a:cs typeface="+mj-cs"/>
                      </a:rPr>
                      <m:t>−</m:t>
                    </m:r>
                    <m:sSub>
                      <m:sSubPr>
                        <m:ctrlP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latin typeface="+mj-lt"/>
                            <a:ea typeface="+mj-ea"/>
                            <a:cs typeface="+mj-cs"/>
                          </a:rPr>
                          <m:t>𝑎𝑐𝑡𝑢𝑎𝑙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Sq.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</a:rPr>
                                  <m:t>𝑎𝑐𝑡𝑢𝑎𝑙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endParaRPr lang="en-US" sz="2200" b="0" dirty="0">
                  <a:latin typeface="+mj-lt"/>
                  <a:ea typeface="+mj-ea"/>
                  <a:cs typeface="+mj-cs"/>
                </a:endParaRPr>
              </a:p>
              <a:p>
                <a:pPr marL="457200" indent="-457200">
                  <a:buAutoNum type="arabicPeriod"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Entropy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7544CC-4A46-4A46-9354-124C6E003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681"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804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12591-E2FC-4DEE-AEAF-37A14258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87" y="4330700"/>
            <a:ext cx="3781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8AEA4-545C-41D0-A915-49F07FD0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95" y="4330698"/>
            <a:ext cx="3924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A447A-CDFE-41C2-AD94-898B066B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4160083"/>
            <a:ext cx="38862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3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F3283-135C-48ED-B0F0-CED9568F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03" y="1663103"/>
            <a:ext cx="4876842" cy="465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C9BF0-09B8-44E5-BAC5-3BD3D10533A4}"/>
              </a:ext>
            </a:extLst>
          </p:cNvPr>
          <p:cNvSpPr txBox="1"/>
          <p:nvPr/>
        </p:nvSpPr>
        <p:spPr>
          <a:xfrm>
            <a:off x="838200" y="2043175"/>
            <a:ext cx="65891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j-lt"/>
                <a:ea typeface="+mj-ea"/>
                <a:cs typeface="+mj-cs"/>
              </a:rPr>
              <a:t>The first layer is </a:t>
            </a:r>
            <a:r>
              <a:rPr lang="en-US" sz="2200" b="1" dirty="0">
                <a:latin typeface="+mj-lt"/>
                <a:ea typeface="+mj-ea"/>
                <a:cs typeface="+mj-cs"/>
              </a:rPr>
              <a:t>Input Layer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The last layer is </a:t>
            </a:r>
            <a:r>
              <a:rPr lang="en-US" sz="2200" b="1" dirty="0">
                <a:latin typeface="+mj-lt"/>
                <a:ea typeface="+mj-ea"/>
                <a:cs typeface="+mj-cs"/>
              </a:rPr>
              <a:t>Output Layer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There can be one or many </a:t>
            </a:r>
            <a:r>
              <a:rPr lang="en-US" sz="2200" b="1" dirty="0">
                <a:latin typeface="+mj-lt"/>
                <a:ea typeface="+mj-ea"/>
                <a:cs typeface="+mj-cs"/>
              </a:rPr>
              <a:t>hidden layers</a:t>
            </a:r>
          </a:p>
          <a:p>
            <a:endParaRPr lang="en-US" sz="2200" b="1" dirty="0">
              <a:latin typeface="+mj-lt"/>
              <a:ea typeface="+mj-ea"/>
              <a:cs typeface="+mj-cs"/>
            </a:endParaRPr>
          </a:p>
          <a:p>
            <a:endParaRPr lang="en-US" sz="2200" b="1" dirty="0">
              <a:latin typeface="+mj-lt"/>
              <a:ea typeface="+mj-ea"/>
              <a:cs typeface="+mj-cs"/>
            </a:endParaRP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I claim that this architecture can fit any Boolean function</a:t>
            </a:r>
          </a:p>
          <a:p>
            <a:endParaRPr lang="en-US" sz="2200" dirty="0">
              <a:latin typeface="+mj-lt"/>
              <a:ea typeface="+mj-ea"/>
              <a:cs typeface="+mj-cs"/>
            </a:endParaRPr>
          </a:p>
          <a:p>
            <a:r>
              <a:rPr lang="en-US" sz="2200" i="1" dirty="0">
                <a:latin typeface="+mj-lt"/>
                <a:ea typeface="+mj-ea"/>
                <a:cs typeface="+mj-cs"/>
              </a:rPr>
              <a:t>Try it out!</a:t>
            </a:r>
            <a:endParaRPr lang="en-IN" sz="2200" i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65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6525-9D5A-42E0-A24E-01D14800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26856-BAE7-4954-84DD-506C664F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16" y="2057528"/>
            <a:ext cx="8616367" cy="40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5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EA55C-1E93-443F-B2AD-5A08C71DDB57}"/>
              </a:ext>
            </a:extLst>
          </p:cNvPr>
          <p:cNvSpPr txBox="1"/>
          <p:nvPr/>
        </p:nvSpPr>
        <p:spPr>
          <a:xfrm>
            <a:off x="607536" y="2422464"/>
            <a:ext cx="4805996" cy="3437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Artificial Neuron</a:t>
            </a:r>
            <a:endParaRPr lang="en-US" sz="36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Fundamental unit of a neural network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Inspired from biological Neurons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6D287-7180-4B2A-A823-B6914CC0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581" y="2050144"/>
            <a:ext cx="2552856" cy="35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3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86C4-81A2-45AA-887A-6FA2406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D670B-DCE3-4458-968D-D987DC70C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latin typeface="+mj-lt"/>
                    <a:ea typeface="+mj-ea"/>
                    <a:cs typeface="+mj-cs"/>
                  </a:rPr>
                  <a:t>Input Layer, Output Layer and multiple hidden layers</a:t>
                </a:r>
              </a:p>
              <a:p>
                <a:pPr marL="0" indent="0">
                  <a:buNone/>
                </a:pPr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𝑖𝑗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𝑤𝑒𝑖𝑔h𝑡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𝑠𝑖𝑔𝑚𝑜𝑖𝑑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𝑎𝑐𝑡𝑖𝑣𝑎𝑡𝑖𝑜𝑛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,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𝑖𝑠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j-cs"/>
                        </a:rPr>
                        <m:t>𝑜𝑢𝑡𝑝𝑢𝑡</m:t>
                      </m:r>
                    </m:oMath>
                  </m:oMathPara>
                </a14:m>
                <a:endParaRPr lang="en-US" sz="2200" dirty="0">
                  <a:latin typeface="+mj-lt"/>
                  <a:ea typeface="+mj-ea"/>
                  <a:cs typeface="+mj-cs"/>
                </a:endParaRPr>
              </a:p>
              <a:p>
                <a:pPr marL="0" indent="0">
                  <a:buNone/>
                </a:pPr>
                <a:r>
                  <a:rPr lang="en-US" sz="2200" u="sng" dirty="0">
                    <a:latin typeface="+mj-lt"/>
                    <a:ea typeface="+mj-ea"/>
                    <a:cs typeface="+mj-cs"/>
                  </a:rPr>
                  <a:t>Dab of History: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Along with Backprop in 1986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Revived in 2006 with Unsupervised Pre-Training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2009 -&gt; Hand-writing recognition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2012-16 -&gt; ImageNet challenge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2015 -&gt; Speech Recognition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2014 -&gt; Seq-2-Seq Attention mechanism</a:t>
                </a:r>
              </a:p>
              <a:p>
                <a:r>
                  <a:rPr lang="en-US" sz="2200" dirty="0">
                    <a:latin typeface="+mj-lt"/>
                    <a:ea typeface="+mj-ea"/>
                    <a:cs typeface="+mj-cs"/>
                  </a:rPr>
                  <a:t>2016 -&gt; Deep Q-Network in Reinforcement Learning</a:t>
                </a:r>
              </a:p>
              <a:p>
                <a:endParaRPr lang="en-IN" sz="2200" dirty="0"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9D670B-DCE3-4458-968D-D987DC70C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54" t="-1567" b="-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neural network">
            <a:extLst>
              <a:ext uri="{FF2B5EF4-FFF2-40B4-BE49-F238E27FC236}">
                <a16:creationId xmlns:a16="http://schemas.microsoft.com/office/drawing/2014/main" id="{95AE800B-DA8F-4E26-A6E5-BC1E7408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73" y="3070746"/>
            <a:ext cx="5502421" cy="29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44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C8C9-2A2D-4052-A2CE-2F1B77B8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1819-F744-405A-AF34-DA8E38BE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46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9A8D1-CBB2-4708-9DA3-A173351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time!</a:t>
            </a:r>
          </a:p>
        </p:txBody>
      </p:sp>
      <p:pic>
        <p:nvPicPr>
          <p:cNvPr id="4098" name="Picture 2" descr="Image result for code icon png">
            <a:hlinkClick r:id="rId3"/>
            <a:extLst>
              <a:ext uri="{FF2B5EF4-FFF2-40B4-BE49-F238E27FC236}">
                <a16:creationId xmlns:a16="http://schemas.microsoft.com/office/drawing/2014/main" id="{564E6CB0-CA62-4CA4-99E7-B4ECEBABA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7663" r="-2304" b="29580"/>
          <a:stretch/>
        </p:blipFill>
        <p:spPr bwMode="auto">
          <a:xfrm>
            <a:off x="6096000" y="181958"/>
            <a:ext cx="3723852" cy="12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3 layer neural network">
            <a:extLst>
              <a:ext uri="{FF2B5EF4-FFF2-40B4-BE49-F238E27FC236}">
                <a16:creationId xmlns:a16="http://schemas.microsoft.com/office/drawing/2014/main" id="{B98A077B-C9C0-40A8-A7A1-B9AB5199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16" y="2054883"/>
            <a:ext cx="5683383" cy="462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49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E45738-817E-40DC-B484-7D86F2F4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7898C9-6E8E-4CCE-B189-08986472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532" y="652739"/>
            <a:ext cx="3290614" cy="4255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0493A-535E-440F-9386-C8C447909E28}"/>
              </a:ext>
            </a:extLst>
          </p:cNvPr>
          <p:cNvSpPr txBox="1"/>
          <p:nvPr/>
        </p:nvSpPr>
        <p:spPr>
          <a:xfrm>
            <a:off x="6708251" y="5896857"/>
            <a:ext cx="547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and code: </a:t>
            </a:r>
            <a:r>
              <a:rPr lang="en-US" b="1" dirty="0">
                <a:solidFill>
                  <a:prstClr val="black"/>
                </a:solidFill>
              </a:rPr>
              <a:t>https://github.com/ankushtale/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AC36B-7692-444A-BAD3-7E66E1E639AC}"/>
              </a:ext>
            </a:extLst>
          </p:cNvPr>
          <p:cNvSpPr txBox="1"/>
          <p:nvPr/>
        </p:nvSpPr>
        <p:spPr>
          <a:xfrm>
            <a:off x="7064323" y="5127107"/>
            <a:ext cx="474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much appreciated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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Please mention your BRID to receive a thank you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8711E-2BF5-4363-9A52-950632A87D58}"/>
              </a:ext>
            </a:extLst>
          </p:cNvPr>
          <p:cNvSpPr txBox="1"/>
          <p:nvPr/>
        </p:nvSpPr>
        <p:spPr>
          <a:xfrm>
            <a:off x="7629573" y="6389608"/>
            <a:ext cx="382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November Meetup – Nov 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ea typeface="+mj-ea"/>
                <a:cs typeface="+mj-cs"/>
              </a:rPr>
              <a:t>Neuron proposed 1891, Synapse in 1950</a:t>
            </a:r>
          </a:p>
          <a:p>
            <a:pPr marL="0" indent="0">
              <a:buNone/>
            </a:pPr>
            <a:endParaRPr lang="en-IN" sz="2200" dirty="0">
              <a:latin typeface="+mj-lt"/>
              <a:ea typeface="+mj-ea"/>
              <a:cs typeface="+mj-cs"/>
            </a:endParaRP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Dendrite</a:t>
            </a:r>
            <a:r>
              <a:rPr lang="en-IN" sz="2200" dirty="0">
                <a:latin typeface="+mj-lt"/>
                <a:ea typeface="+mj-ea"/>
                <a:cs typeface="+mj-cs"/>
              </a:rPr>
              <a:t>: receives signals from other neurons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Synapse</a:t>
            </a:r>
            <a:r>
              <a:rPr lang="en-IN" sz="2200" dirty="0">
                <a:latin typeface="+mj-lt"/>
                <a:ea typeface="+mj-ea"/>
                <a:cs typeface="+mj-cs"/>
              </a:rPr>
              <a:t>: point of connection to other neurons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Soma</a:t>
            </a:r>
            <a:r>
              <a:rPr lang="en-IN" sz="2200" dirty="0">
                <a:latin typeface="+mj-lt"/>
                <a:ea typeface="+mj-ea"/>
                <a:cs typeface="+mj-cs"/>
              </a:rPr>
              <a:t>: processes the information </a:t>
            </a:r>
          </a:p>
          <a:p>
            <a:r>
              <a:rPr lang="en-IN" sz="2200" b="1" dirty="0">
                <a:latin typeface="+mj-lt"/>
                <a:ea typeface="+mj-ea"/>
                <a:cs typeface="+mj-cs"/>
              </a:rPr>
              <a:t>Axon</a:t>
            </a:r>
            <a:r>
              <a:rPr lang="en-IN" sz="2200" dirty="0">
                <a:latin typeface="+mj-lt"/>
                <a:ea typeface="+mj-ea"/>
                <a:cs typeface="+mj-cs"/>
              </a:rPr>
              <a:t>: transmits the output of this neuron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FF5DD4B-5C33-4A45-BBDF-05644F8F9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131"/>
          <a:stretch/>
        </p:blipFill>
        <p:spPr>
          <a:xfrm>
            <a:off x="6020972" y="568960"/>
            <a:ext cx="5531365" cy="56489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62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Our sense organs interact with the outside world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They relay information to the neurons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The neurons (may) get activated and produces a response</a:t>
            </a:r>
          </a:p>
          <a:p>
            <a:r>
              <a:rPr lang="en-US" sz="2200" dirty="0">
                <a:latin typeface="+mj-lt"/>
                <a:ea typeface="+mj-ea"/>
                <a:cs typeface="+mj-cs"/>
              </a:rPr>
              <a:t>O</a:t>
            </a:r>
            <a:r>
              <a:rPr lang="en-IN" sz="2200" dirty="0">
                <a:latin typeface="+mj-lt"/>
                <a:ea typeface="+mj-ea"/>
                <a:cs typeface="+mj-cs"/>
              </a:rPr>
              <a:t>f course in reality it is a massively parallel interconnected network of neurons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An average human brain has around 10</a:t>
            </a:r>
            <a:r>
              <a:rPr lang="en-IN" sz="2200" baseline="30000" dirty="0">
                <a:latin typeface="+mj-lt"/>
                <a:ea typeface="+mj-ea"/>
                <a:cs typeface="+mj-cs"/>
              </a:rPr>
              <a:t>11</a:t>
            </a:r>
            <a:r>
              <a:rPr lang="en-IN" sz="2200" dirty="0">
                <a:latin typeface="+mj-lt"/>
                <a:ea typeface="+mj-ea"/>
                <a:cs typeface="+mj-cs"/>
              </a:rPr>
              <a:t> (100 billion) neurons!</a:t>
            </a:r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6D211C0-3AE6-44A5-B59F-A9C726B4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232" y="275803"/>
            <a:ext cx="3039396" cy="6048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1BFC47-6F03-411C-BA50-D66083C9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94" y="275803"/>
            <a:ext cx="4641506" cy="63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1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5422-FA63-4414-9ED1-10AA2BC97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This massively parallel network also ensures that there is division of work </a:t>
            </a:r>
          </a:p>
          <a:p>
            <a:r>
              <a:rPr lang="en-IN" sz="2200" dirty="0">
                <a:latin typeface="+mj-lt"/>
                <a:ea typeface="+mj-ea"/>
                <a:cs typeface="+mj-cs"/>
              </a:rPr>
              <a:t>Each neuron may perform a certain role or respond to a certain 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CD241-AA2A-43A0-B9DF-112DB4EF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3" y="481137"/>
            <a:ext cx="4154777" cy="5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201C-2F2C-4CF4-9C43-0CD4C52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531365" cy="1676603"/>
          </a:xfrm>
        </p:spPr>
        <p:txBody>
          <a:bodyPr>
            <a:normAutofit/>
          </a:bodyPr>
          <a:lstStyle/>
          <a:p>
            <a:r>
              <a:rPr lang="en-US" dirty="0"/>
              <a:t>How do Neuron’s work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5626E-25B9-4DC1-B53D-90B634C8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149719"/>
            <a:ext cx="6061360" cy="4319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AA301-FCB6-42ED-A802-DC2FE1F51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38" y="2091259"/>
            <a:ext cx="379095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CC91F-F72B-493D-8A00-5AA0C842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63" y="3780876"/>
            <a:ext cx="3781425" cy="1057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73880-4263-4E19-AFA3-54B884D6F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651" y="5408107"/>
            <a:ext cx="3676650" cy="11239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661CD9-8E41-4C64-9EBA-7565A82D74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411213" y="3310459"/>
            <a:ext cx="4763" cy="47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38FD76-4FDD-4D77-A3F4-ECDDA768272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15976" y="4838151"/>
            <a:ext cx="0" cy="56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56E-9B2D-485B-8E59-2C0CC782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McCulloch (neuroscientist) and Pitts (logician) proposed a highly simplified computational model of the neuron (1943)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6C0173-7ED0-4E7D-A5F2-AD7BBF0B5482}"/>
              </a:ext>
            </a:extLst>
          </p:cNvPr>
          <p:cNvGrpSpPr/>
          <p:nvPr/>
        </p:nvGrpSpPr>
        <p:grpSpPr>
          <a:xfrm>
            <a:off x="1621530" y="2924635"/>
            <a:ext cx="3736314" cy="2857500"/>
            <a:chOff x="7919299" y="2667058"/>
            <a:chExt cx="3736314" cy="2857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492B51-41A8-4E2C-A815-7F3A06B37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9299" y="2667058"/>
              <a:ext cx="3267075" cy="2857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25076A-463E-48AC-B216-3BDDBB38E0DE}"/>
                </a:ext>
              </a:extLst>
            </p:cNvPr>
            <p:cNvSpPr txBox="1"/>
            <p:nvPr/>
          </p:nvSpPr>
          <p:spPr>
            <a:xfrm>
              <a:off x="9799015" y="400129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Sums up inputs</a:t>
              </a:r>
              <a:endParaRPr lang="en-IN" i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FB7D99-3873-44DA-91F0-4D82D81AB501}"/>
                </a:ext>
              </a:extLst>
            </p:cNvPr>
            <p:cNvSpPr txBox="1"/>
            <p:nvPr/>
          </p:nvSpPr>
          <p:spPr>
            <a:xfrm>
              <a:off x="9799015" y="3433428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Applies a function</a:t>
              </a:r>
              <a:endParaRPr lang="en-IN" i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04" y="4578474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567" y="3614862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497842" y="342900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number</a:t>
            </a:r>
          </a:p>
          <a:p>
            <a:r>
              <a:rPr lang="en-US" b="1" i="1" dirty="0"/>
              <a:t>Threshold/bias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106192" y="3752166"/>
            <a:ext cx="39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F8C-EA26-44F7-B53D-F6B0231E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 &amp; Pits Neuron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256E-9B2D-485B-8E59-2C0CC782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z="2200" dirty="0">
                <a:latin typeface="+mj-lt"/>
                <a:ea typeface="+mj-ea"/>
                <a:cs typeface="+mj-cs"/>
              </a:rPr>
              <a:t>McCulloch (neuroscientist) and Pitts (logician) proposed a highly simplified computational model of the neuron (1943)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A64B6-84D8-41E9-AA93-3181C3C6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92" y="5217852"/>
            <a:ext cx="3638550" cy="1009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FC7D39-A318-485C-AD6E-48E5C599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17" y="4333430"/>
            <a:ext cx="3552825" cy="828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7C8E8-D023-4F50-BD3E-85D51FD63399}"/>
              </a:ext>
            </a:extLst>
          </p:cNvPr>
          <p:cNvSpPr txBox="1"/>
          <p:nvPr/>
        </p:nvSpPr>
        <p:spPr>
          <a:xfrm>
            <a:off x="10242330" y="34290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Threshold/bias=?</a:t>
            </a:r>
            <a:endParaRPr lang="en-IN" b="1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7E61D-AD37-48F1-B408-A8E23224FAA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497844" y="3798332"/>
            <a:ext cx="666373" cy="53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898734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=0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=1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f(g(x)) with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=2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E82CDD-2B41-4135-9189-52A8172CD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898734"/>
                  </p:ext>
                </p:extLst>
              </p:nvPr>
            </p:nvGraphicFramePr>
            <p:xfrm>
              <a:off x="341194" y="4342379"/>
              <a:ext cx="6535307" cy="2123440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78552">
                      <a:extLst>
                        <a:ext uri="{9D8B030D-6E8A-4147-A177-3AD203B41FA5}">
                          <a16:colId xmlns:a16="http://schemas.microsoft.com/office/drawing/2014/main" val="1787887077"/>
                        </a:ext>
                      </a:extLst>
                    </a:gridCol>
                    <a:gridCol w="360337">
                      <a:extLst>
                        <a:ext uri="{9D8B030D-6E8A-4147-A177-3AD203B41FA5}">
                          <a16:colId xmlns:a16="http://schemas.microsoft.com/office/drawing/2014/main" val="1357341212"/>
                        </a:ext>
                      </a:extLst>
                    </a:gridCol>
                    <a:gridCol w="1171798">
                      <a:extLst>
                        <a:ext uri="{9D8B030D-6E8A-4147-A177-3AD203B41FA5}">
                          <a16:colId xmlns:a16="http://schemas.microsoft.com/office/drawing/2014/main" val="3212545233"/>
                        </a:ext>
                      </a:extLst>
                    </a:gridCol>
                    <a:gridCol w="1282889">
                      <a:extLst>
                        <a:ext uri="{9D8B030D-6E8A-4147-A177-3AD203B41FA5}">
                          <a16:colId xmlns:a16="http://schemas.microsoft.com/office/drawing/2014/main" val="3151602124"/>
                        </a:ext>
                      </a:extLst>
                    </a:gridCol>
                    <a:gridCol w="1091821">
                      <a:extLst>
                        <a:ext uri="{9D8B030D-6E8A-4147-A177-3AD203B41FA5}">
                          <a16:colId xmlns:a16="http://schemas.microsoft.com/office/drawing/2014/main" val="1314679922"/>
                        </a:ext>
                      </a:extLst>
                    </a:gridCol>
                    <a:gridCol w="1086183">
                      <a:extLst>
                        <a:ext uri="{9D8B030D-6E8A-4147-A177-3AD203B41FA5}">
                          <a16:colId xmlns:a16="http://schemas.microsoft.com/office/drawing/2014/main" val="3886175199"/>
                        </a:ext>
                      </a:extLst>
                    </a:gridCol>
                    <a:gridCol w="1163727">
                      <a:extLst>
                        <a:ext uri="{9D8B030D-6E8A-4147-A177-3AD203B41FA5}">
                          <a16:colId xmlns:a16="http://schemas.microsoft.com/office/drawing/2014/main" val="38256741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AND B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g(x)</a:t>
                          </a:r>
                        </a:p>
                        <a:p>
                          <a:pPr algn="ctr"/>
                          <a:r>
                            <a:rPr lang="en-US" dirty="0"/>
                            <a:t>=sum(A,B)</a:t>
                          </a:r>
                          <a:endParaRPr lang="en-IN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3296" t="-4762" r="-2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3296" t="-4762" r="-10726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62304" t="-4762" r="-524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1581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962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74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11146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2" descr="Image result for 2 input and gate">
            <a:extLst>
              <a:ext uri="{FF2B5EF4-FFF2-40B4-BE49-F238E27FC236}">
                <a16:creationId xmlns:a16="http://schemas.microsoft.com/office/drawing/2014/main" id="{00FC6307-47BA-4771-83E8-0221DD98D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92"/>
          <a:stretch/>
        </p:blipFill>
        <p:spPr bwMode="auto">
          <a:xfrm>
            <a:off x="1070035" y="2776580"/>
            <a:ext cx="2538812" cy="127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DC62C-C845-46E8-BBFC-6BC582A82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2586" y="2415945"/>
            <a:ext cx="2236755" cy="1585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6B1AD-1E28-457B-9743-0EA6ADCD6739}"/>
              </a:ext>
            </a:extLst>
          </p:cNvPr>
          <p:cNvSpPr txBox="1"/>
          <p:nvPr/>
        </p:nvSpPr>
        <p:spPr>
          <a:xfrm>
            <a:off x="4402639" y="2818949"/>
            <a:ext cx="32237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For 2 binary inputs,</a:t>
            </a:r>
          </a:p>
          <a:p>
            <a:r>
              <a:rPr lang="en-US" i="1" dirty="0"/>
              <a:t>We wish to build a Neuron</a:t>
            </a:r>
          </a:p>
          <a:p>
            <a:r>
              <a:rPr lang="en-US" i="1" dirty="0"/>
              <a:t>That gives output similar to AND</a:t>
            </a:r>
            <a:endParaRPr lang="en-IN" i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C4141F-C055-403B-850D-8235C6539773}"/>
              </a:ext>
            </a:extLst>
          </p:cNvPr>
          <p:cNvCxnSpPr/>
          <p:nvPr/>
        </p:nvCxnSpPr>
        <p:spPr>
          <a:xfrm>
            <a:off x="341194" y="4224246"/>
            <a:ext cx="191068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642</TotalTime>
  <Words>1865</Words>
  <Application>Microsoft Office PowerPoint</Application>
  <PresentationFormat>Widescreen</PresentationFormat>
  <Paragraphs>565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Neural Networks</vt:lpstr>
      <vt:lpstr>Topics to cover</vt:lpstr>
      <vt:lpstr>PowerPoint Presentation</vt:lpstr>
      <vt:lpstr>Biological Neuron</vt:lpstr>
      <vt:lpstr>How do Neuron’s work</vt:lpstr>
      <vt:lpstr>How do Neuron’s work</vt:lpstr>
      <vt:lpstr>How do Neuron’s work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McCulloch &amp; Pits Neuron</vt:lpstr>
      <vt:lpstr>PowerPoint Presentation</vt:lpstr>
      <vt:lpstr>PowerPoint Presentation</vt:lpstr>
      <vt:lpstr>Visualize Boundary condition</vt:lpstr>
      <vt:lpstr>For 3 inputs</vt:lpstr>
      <vt:lpstr>Perceptron</vt:lpstr>
      <vt:lpstr>Better Activation function</vt:lpstr>
      <vt:lpstr>Boolean functions with Perceptron</vt:lpstr>
      <vt:lpstr>Boolean functions with Perceptron</vt:lpstr>
      <vt:lpstr>Boolean functions with Perceptron</vt:lpstr>
      <vt:lpstr>Error Surfaces</vt:lpstr>
      <vt:lpstr>Multi-Layer Perceptron</vt:lpstr>
      <vt:lpstr>Multi-Layer Perceptron</vt:lpstr>
      <vt:lpstr>Multi-Layer Perceptron</vt:lpstr>
      <vt:lpstr>Multi-Layer Perceptron</vt:lpstr>
      <vt:lpstr>Multi-Layer Perceptron</vt:lpstr>
      <vt:lpstr>Neural Network</vt:lpstr>
      <vt:lpstr>Back-Propagation</vt:lpstr>
      <vt:lpstr>Demo time!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Ankush Tale</dc:creator>
  <cp:lastModifiedBy>Ankush Tale</cp:lastModifiedBy>
  <cp:revision>75</cp:revision>
  <dcterms:created xsi:type="dcterms:W3CDTF">2018-11-09T08:40:24Z</dcterms:created>
  <dcterms:modified xsi:type="dcterms:W3CDTF">2018-11-09T19:43:39Z</dcterms:modified>
</cp:coreProperties>
</file>