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E01C54F-21D6-4C9A-A3FB-89D7459C95D3}">
  <a:tblStyle styleId="{7E01C54F-21D6-4C9A-A3FB-89D7459C95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italic.fntdata"/><Relationship Id="rId21" Type="http://schemas.openxmlformats.org/officeDocument/2006/relationships/slide" Target="slides/slide15.xml"/><Relationship Id="rId43" Type="http://schemas.openxmlformats.org/officeDocument/2006/relationships/font" Target="fonts/Robo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Format: Introduce a problem, and a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Disclaimer, S</a:t>
            </a:r>
            <a:r>
              <a:rPr lang="en-GB"/>
              <a:t>urvey</a:t>
            </a:r>
            <a:r>
              <a:rPr lang="en-GB"/>
              <a:t>: RL is a new concept, basics and heard from news, know about algorithms, worked with </a:t>
            </a:r>
            <a:r>
              <a:rPr lang="en-GB"/>
              <a:t>algorithms</a:t>
            </a:r>
            <a:r>
              <a:rPr lang="en-GB"/>
              <a:t>, Know what AGI is?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a6ddf51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a6ddf51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a6ddf51e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a6ddf51e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Ask about what would be action and state. What all information does it need to do this task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ca6ddf51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ca6ddf51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Dopamine: relate to temporal difference learning in humans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 different types of rewards. Difficult to create a custom reward function for each task. Difficult to create one for open ended tasks like AlphaGo as it would </a:t>
            </a:r>
            <a:r>
              <a:rPr lang="en-GB"/>
              <a:t>constrain</a:t>
            </a:r>
            <a:r>
              <a:rPr lang="en-GB"/>
              <a:t> policy to behaviour of humans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a6ddf51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a6ddf51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ca6ddf51e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ca6ddf51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ca6ddf51e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ca6ddf51e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ca6ddf51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ca6ddf51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ca6ddf51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ca6ddf51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ca6ddf51e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ca6ddf51e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ca6ddf51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ca6ddf51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gridworld.py -a q -k 30 -e 0.9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Imagine a rich neighbour scenario.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gets the value from its neighbour.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a6ddf51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ca6ddf51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ca6ddf51e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ca6ddf51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some time, agent realizes there is a path by which you can get high reward.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ca6ddf51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ca6ddf51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 sz="1400">
                <a:latin typeface="Roboto"/>
                <a:ea typeface="Roboto"/>
                <a:cs typeface="Roboto"/>
                <a:sym typeface="Roboto"/>
              </a:rPr>
              <a:t>Reinforcement learning is like trial-and-error learning.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 sz="1400">
                <a:latin typeface="Roboto"/>
                <a:ea typeface="Roboto"/>
                <a:cs typeface="Roboto"/>
                <a:sym typeface="Roboto"/>
              </a:rPr>
              <a:t>If state space has different paths to reach the goal, then the shorter one is prefered.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 sz="1400">
                <a:latin typeface="Roboto"/>
                <a:ea typeface="Roboto"/>
                <a:cs typeface="Roboto"/>
                <a:sym typeface="Roboto"/>
              </a:rPr>
              <a:t>In the previous example, we had 2 options: explore, and exploitation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ca6ddf51e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ca6ddf51e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ca6ddf51e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ca6ddf51e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ca6ddf51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ca6ddf51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crawler.py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ca6ddf51e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ca6ddf51e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pacman.py -p PacmanQAgent -x 2000 -n 2010 -l smallGrid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pacman.py -p PacmanQAgent -x 2000 -n 2010 -l mediumGrid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pacman.py -p PacmanQAgent -x 2000 -n 2010 -l smallGrid -a epsilon=0.1,alpha=0.3,gamma=0.7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ca6ddf51e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ca6ddf51e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ca6ddf51e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ca6ddf51e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oboto"/>
                <a:ea typeface="Roboto"/>
                <a:cs typeface="Roboto"/>
                <a:sym typeface="Roboto"/>
              </a:rPr>
              <a:t>We can think of feature extraction as a change of basis.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GB" sz="1400">
                <a:latin typeface="Roboto"/>
                <a:ea typeface="Roboto"/>
                <a:cs typeface="Roboto"/>
                <a:sym typeface="Roboto"/>
              </a:rPr>
              <a:t>Reduces the size of the Q-table.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GB" sz="1400">
                <a:latin typeface="Roboto"/>
                <a:ea typeface="Roboto"/>
                <a:cs typeface="Roboto"/>
                <a:sym typeface="Roboto"/>
              </a:rPr>
              <a:t>States will share many features.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GB" sz="1400">
                <a:latin typeface="Roboto"/>
                <a:ea typeface="Roboto"/>
                <a:cs typeface="Roboto"/>
                <a:sym typeface="Roboto"/>
              </a:rPr>
              <a:t>Allows generalization to unvisited states.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GB" sz="1400">
                <a:latin typeface="Roboto"/>
                <a:ea typeface="Roboto"/>
                <a:cs typeface="Roboto"/>
                <a:sym typeface="Roboto"/>
              </a:rPr>
              <a:t>Makes behavior more robust: making similar decisions in similar states.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GB" sz="1400">
                <a:latin typeface="Roboto"/>
                <a:ea typeface="Roboto"/>
                <a:cs typeface="Roboto"/>
                <a:sym typeface="Roboto"/>
              </a:rPr>
              <a:t>Handles continuous state spaces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GB" sz="1400">
                <a:latin typeface="Roboto"/>
                <a:ea typeface="Roboto"/>
                <a:cs typeface="Roboto"/>
                <a:sym typeface="Roboto"/>
              </a:rPr>
              <a:t>Requires feature selection (often must be done by hand)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GB" sz="1400">
                <a:latin typeface="Roboto"/>
                <a:ea typeface="Roboto"/>
                <a:cs typeface="Roboto"/>
                <a:sym typeface="Roboto"/>
              </a:rPr>
              <a:t>Restricts the accuracy of the learned rewards.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GB" sz="1400">
                <a:latin typeface="Roboto"/>
                <a:ea typeface="Roboto"/>
                <a:cs typeface="Roboto"/>
                <a:sym typeface="Roboto"/>
              </a:rPr>
              <a:t>The true reward function may not be linear in the features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GB" sz="1400">
                <a:latin typeface="Roboto"/>
                <a:ea typeface="Roboto"/>
                <a:cs typeface="Roboto"/>
                <a:sym typeface="Roboto"/>
              </a:rPr>
              <a:t>this is like performing gradient descent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GB" sz="1400">
                <a:latin typeface="Roboto"/>
                <a:ea typeface="Roboto"/>
                <a:cs typeface="Roboto"/>
                <a:sym typeface="Roboto"/>
              </a:rPr>
              <a:t>Ex of features: no. of ghosts k step away, closest food, eats food or not, etc.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ca6ddf51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ca6ddf51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pacman.py -p PacmanQAgent -x 2000 -n 2010 -l mediumGrid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pacman.py -p ApproximateQAgent -a extractor=SimpleExtractor -x 50 -n 60 -l mediumGrid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pacman.py -p ApproximateQAgent -a extractor=SimpleExtractor -x 50 -n 60 -l mediumClassic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compression achieved by a function approximator allows the learning agent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generalize from states it has visited to states it has not visited. That is, the most important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aspect of function approximation is not that it requires less space, but that it allows for induc-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tive generalization over input states.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ca6ddf51e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ca6ddf51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a6ddf51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a6ddf51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ca6ddf51e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ca6ddf51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ca6ddf51e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ca6ddf51e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ca6ddf51e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ca6ddf51e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ca6ddf51e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ca6ddf51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bae2514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bae2514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 LinkedIn Contact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ca6ddf51e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ca6ddf51e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a6ddf51e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a6ddf51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a6ddf51e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ca6ddf51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a6ddf51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a6ddf51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ca6ddf51e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ca6ddf51e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ca6ddf51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ca6ddf51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ca6ddf51e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ca6ddf51e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ML, only heard of Supervised and Unsupervised. This is bcz companies prefer task-oriented Supervised (recognition, conversation and predictive analyis) and data-oriented unsupervised (patterns, </a:t>
            </a:r>
            <a:r>
              <a:rPr lang="en-GB"/>
              <a:t>anomaly</a:t>
            </a:r>
            <a:r>
              <a:rPr lang="en-GB"/>
              <a:t> discovery)</a:t>
            </a:r>
            <a:br>
              <a:rPr lang="en-GB"/>
            </a:br>
            <a:r>
              <a:rPr lang="en-GB"/>
              <a:t>RL is goal-driven and is left for autonomous cars.</a:t>
            </a:r>
            <a:br>
              <a:rPr lang="en-GB"/>
            </a:br>
            <a:br>
              <a:rPr lang="en-GB"/>
            </a:br>
            <a:r>
              <a:rPr lang="en-GB"/>
              <a:t>But despite RL’s lower enterprise profile, it has a high profile in news and media. Hysteria about Artificial General Intelligence and Skynet.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0.cs.ucl.ac.uk/staff/d.silver/web/Teaching_files/intro_RL.pdf" TargetMode="External"/><Relationship Id="rId4" Type="http://schemas.openxmlformats.org/officeDocument/2006/relationships/hyperlink" Target="https://www.youtube.com/watch?v=M-QUkgk3HyE" TargetMode="External"/><Relationship Id="rId9" Type="http://schemas.openxmlformats.org/officeDocument/2006/relationships/image" Target="../media/image7.png"/><Relationship Id="rId5" Type="http://schemas.openxmlformats.org/officeDocument/2006/relationships/hyperlink" Target="https://www.youtube.com/watch?v=05NqKJ0v7EE" TargetMode="External"/><Relationship Id="rId6" Type="http://schemas.openxmlformats.org/officeDocument/2006/relationships/hyperlink" Target="https://www.youtube.com/watch?v=MZZKcC2oZJM" TargetMode="External"/><Relationship Id="rId7" Type="http://schemas.openxmlformats.org/officeDocument/2006/relationships/hyperlink" Target="https://www.youtube.com/watch?v=Lu56xVlZ40M" TargetMode="External"/><Relationship Id="rId8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0.cs.ucl.ac.uk/staff/d.silver/web/Teaching_files/intro_RL.pdf" TargetMode="External"/><Relationship Id="rId4" Type="http://schemas.openxmlformats.org/officeDocument/2006/relationships/hyperlink" Target="https://www.bons.ai/blog/robotics-blog" TargetMode="External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hyperlink" Target="http://www0.cs.ucl.ac.uk/staff/d.silver/web/Teaching_files/intro_RL.pdf" TargetMode="External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Relationship Id="rId6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cs.swarthmore.edu/~bryce/cs63/s16/slides/3-25_approximate_Q-learning.pdf" TargetMode="External"/><Relationship Id="rId4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youtube.com/watch?v=kopoLzvh5jY" TargetMode="External"/><Relationship Id="rId4" Type="http://schemas.openxmlformats.org/officeDocument/2006/relationships/image" Target="../media/image2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youtube.com/watch?v=wpa5wyutpGc" TargetMode="External"/><Relationship Id="rId4" Type="http://schemas.openxmlformats.org/officeDocument/2006/relationships/image" Target="../media/image2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youtube.com/watch?v=kVmp0uGtShk" TargetMode="External"/><Relationship Id="rId4" Type="http://schemas.openxmlformats.org/officeDocument/2006/relationships/image" Target="../media/image2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rltheorybook.github.io/" TargetMode="External"/><Relationship Id="rId4" Type="http://schemas.openxmlformats.org/officeDocument/2006/relationships/hyperlink" Target="http://ai.berkeley.edu/home.html" TargetMode="External"/><Relationship Id="rId9" Type="http://schemas.openxmlformats.org/officeDocument/2006/relationships/hyperlink" Target="https://gym.openai.com/envs/#classic_control" TargetMode="External"/><Relationship Id="rId5" Type="http://schemas.openxmlformats.org/officeDocument/2006/relationships/hyperlink" Target="http://www0.cs.ucl.ac.uk/staff/d.silver/web/Teaching.html" TargetMode="External"/><Relationship Id="rId6" Type="http://schemas.openxmlformats.org/officeDocument/2006/relationships/hyperlink" Target="https://pythonprogramming.net/q-learning-reinforcement-learning-python-tutorial/" TargetMode="External"/><Relationship Id="rId7" Type="http://schemas.openxmlformats.org/officeDocument/2006/relationships/hyperlink" Target="https://cs.stanford.edu/people/karpathy/reinforcejs/gridworld_td.html" TargetMode="External"/><Relationship Id="rId8" Type="http://schemas.openxmlformats.org/officeDocument/2006/relationships/hyperlink" Target="https://openai.com/blog/solving-rubiks-cube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jpg"/><Relationship Id="rId4" Type="http://schemas.openxmlformats.org/officeDocument/2006/relationships/image" Target="../media/image2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19725" y="12502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Reinforcement Learning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064850" y="4049575"/>
            <a:ext cx="23352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Ankush Tale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MS CS - ASU, Ex-Barclays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3">
            <a:alphaModFix/>
          </a:blip>
          <a:srcRect b="42640" l="26852" r="23501" t="0"/>
          <a:stretch/>
        </p:blipFill>
        <p:spPr>
          <a:xfrm>
            <a:off x="1394725" y="2804725"/>
            <a:ext cx="1376700" cy="1193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588" y="2856475"/>
            <a:ext cx="1344600" cy="1193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4232900" y="4049575"/>
            <a:ext cx="3972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Amey Athale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MS CS - ASU,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Research@Impact Labs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Reinforcement Learning?</a:t>
            </a:r>
            <a:endParaRPr/>
          </a:p>
        </p:txBody>
      </p:sp>
      <p:sp>
        <p:nvSpPr>
          <p:cNvPr id="136" name="Google Shape;136;p22"/>
          <p:cNvSpPr txBox="1"/>
          <p:nvPr>
            <p:ph idx="4294967295" type="body"/>
          </p:nvPr>
        </p:nvSpPr>
        <p:spPr>
          <a:xfrm>
            <a:off x="460950" y="1295325"/>
            <a:ext cx="82221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There’s no </a:t>
            </a:r>
            <a:r>
              <a:rPr i="1" lang="en-GB" sz="1400"/>
              <a:t>supervisor</a:t>
            </a:r>
            <a:r>
              <a:rPr lang="en-GB" sz="1400"/>
              <a:t>, only a </a:t>
            </a:r>
            <a:r>
              <a:rPr i="1" lang="en-GB" sz="1400"/>
              <a:t>reward signal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Feedback is </a:t>
            </a:r>
            <a:r>
              <a:rPr i="1" lang="en-GB" sz="1400"/>
              <a:t>delayed</a:t>
            </a:r>
            <a:r>
              <a:rPr lang="en-GB" sz="1400"/>
              <a:t>, not </a:t>
            </a:r>
            <a:r>
              <a:rPr i="1" lang="en-GB" sz="1400"/>
              <a:t>instantaneous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Environments can be </a:t>
            </a:r>
            <a:r>
              <a:rPr i="1" lang="en-GB" sz="1400"/>
              <a:t>dynamic</a:t>
            </a:r>
            <a:endParaRPr i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7" name="Google Shape;137;p22"/>
          <p:cNvSpPr txBox="1"/>
          <p:nvPr/>
        </p:nvSpPr>
        <p:spPr>
          <a:xfrm>
            <a:off x="5350200" y="4826175"/>
            <a:ext cx="3793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"/>
              <a:t>David Silver, DeepMind: Intro to RL</a:t>
            </a:r>
            <a:r>
              <a:rPr lang="en-GB" sz="600" u="sng">
                <a:solidFill>
                  <a:schemeClr val="hlink"/>
                </a:solidFill>
                <a:hlinkClick r:id="rId3"/>
              </a:rPr>
              <a:t>http://www0.cs.ucl.ac.uk/staff/d.silver/web/Teaching_files/intro_RL.pdf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273050" y="966700"/>
            <a:ext cx="42507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Characteristics: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321300" y="3045075"/>
            <a:ext cx="42507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Examples of RL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2"/>
          <p:cNvSpPr txBox="1"/>
          <p:nvPr>
            <p:ph idx="4294967295" type="body"/>
          </p:nvPr>
        </p:nvSpPr>
        <p:spPr>
          <a:xfrm>
            <a:off x="460950" y="3540975"/>
            <a:ext cx="82221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Fly stunt </a:t>
            </a:r>
            <a:r>
              <a:rPr lang="en-GB" sz="1400"/>
              <a:t>manoeuvres in a toy helicopter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-GB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Manage an investment portfolio </a:t>
            </a:r>
            <a:r>
              <a:rPr lang="en-GB" sz="1400" u="sng">
                <a:solidFill>
                  <a:schemeClr val="hlink"/>
                </a:solidFill>
                <a:hlinkClick r:id="rId5"/>
              </a:rPr>
              <a:t>Link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Make a humanoid robot walk </a:t>
            </a:r>
            <a:r>
              <a:rPr lang="en-GB" sz="1400" u="sng">
                <a:solidFill>
                  <a:schemeClr val="hlink"/>
                </a:solidFill>
                <a:hlinkClick r:id="rId6"/>
              </a:rPr>
              <a:t>Link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Planning and strategies </a:t>
            </a:r>
            <a:r>
              <a:rPr lang="en-GB" sz="1400" u="sng">
                <a:solidFill>
                  <a:schemeClr val="hlink"/>
                </a:solidFill>
                <a:hlinkClick r:id="rId7"/>
              </a:rPr>
              <a:t>Link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76996" y="1008425"/>
            <a:ext cx="3054400" cy="31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5573000" y="4135075"/>
            <a:ext cx="30624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latin typeface="Roboto"/>
                <a:ea typeface="Roboto"/>
                <a:cs typeface="Roboto"/>
                <a:sym typeface="Roboto"/>
              </a:rPr>
              <a:t>Figure1: Agent and environment</a:t>
            </a:r>
            <a:endParaRPr i="1"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5748625" y="1468525"/>
            <a:ext cx="538800" cy="16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5748625" y="1403550"/>
            <a:ext cx="42507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latin typeface="Roboto"/>
                <a:ea typeface="Roboto"/>
                <a:cs typeface="Roboto"/>
                <a:sym typeface="Roboto"/>
              </a:rPr>
              <a:t>state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5947875" y="1723500"/>
            <a:ext cx="177000" cy="16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5800275" y="1604725"/>
            <a:ext cx="42507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0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baseline="-25000" lang="en-GB" sz="1000">
                <a:latin typeface="Roboto"/>
                <a:ea typeface="Roboto"/>
                <a:cs typeface="Roboto"/>
                <a:sym typeface="Roboto"/>
              </a:rPr>
              <a:t>t</a:t>
            </a:r>
            <a:endParaRPr b="1" baseline="-25000"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75350" y="1214425"/>
            <a:ext cx="3415725" cy="28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Policies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Value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Q - Learning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850" y="2284650"/>
            <a:ext cx="2649225" cy="229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5631600" y="4459475"/>
            <a:ext cx="30624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latin typeface="Roboto"/>
                <a:ea typeface="Roboto"/>
                <a:cs typeface="Roboto"/>
                <a:sym typeface="Roboto"/>
              </a:rPr>
              <a:t>Figure 2: Maze: Introduction</a:t>
            </a:r>
            <a:endParaRPr i="1"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Reward</a:t>
            </a:r>
            <a:endParaRPr/>
          </a:p>
        </p:txBody>
      </p:sp>
      <p:sp>
        <p:nvSpPr>
          <p:cNvPr id="161" name="Google Shape;161;p24"/>
          <p:cNvSpPr txBox="1"/>
          <p:nvPr>
            <p:ph idx="4294967295" type="body"/>
          </p:nvPr>
        </p:nvSpPr>
        <p:spPr>
          <a:xfrm>
            <a:off x="201975" y="761100"/>
            <a:ext cx="8722800" cy="4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 reward is a scalar feedback signal, a dopamine for machines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Goal of RL: </a:t>
            </a:r>
            <a:r>
              <a:rPr i="1" lang="en-GB" sz="1400" u="sng"/>
              <a:t>Maximize cumulative reward</a:t>
            </a:r>
            <a:endParaRPr i="1" sz="14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Examples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Fly stunt manoeuvres in a helicopter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+ve reward for following desired trajectory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-ve reward for crashing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Climbing a hill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+ve reward for reaching a flag on top of hill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Manage an investment portfolio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+ve reward for each $ in bank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Play atari games better than humans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+/-ve reward for increasing/decreasing score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2" name="Google Shape;162;p24"/>
          <p:cNvSpPr txBox="1"/>
          <p:nvPr/>
        </p:nvSpPr>
        <p:spPr>
          <a:xfrm>
            <a:off x="4995900" y="4826175"/>
            <a:ext cx="4148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"/>
              <a:t>David Silver, DeepMind: Intro to RL </a:t>
            </a:r>
            <a:r>
              <a:rPr lang="en-GB" sz="600" u="sng">
                <a:solidFill>
                  <a:schemeClr val="hlink"/>
                </a:solidFill>
                <a:hlinkClick r:id="rId3"/>
              </a:rPr>
              <a:t>http://www0.cs.ucl.ac.uk/staff/d.silver/web/Teaching_files/intro_RL.pdf</a:t>
            </a:r>
            <a:endParaRPr i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"/>
              <a:t>Concept Network Reinforcement Learning for Flexible Dexterous Manipulation </a:t>
            </a:r>
            <a:r>
              <a:rPr lang="en-GB" sz="600" u="sng">
                <a:solidFill>
                  <a:schemeClr val="hlink"/>
                </a:solidFill>
                <a:hlinkClick r:id="rId4"/>
              </a:rPr>
              <a:t>https://www.bons.ai/blog/robotics-blog</a:t>
            </a:r>
            <a:endParaRPr sz="600" u="sng">
              <a:solidFill>
                <a:schemeClr val="hlink"/>
              </a:solidFill>
            </a:endParaRPr>
          </a:p>
        </p:txBody>
      </p:sp>
      <p:pic>
        <p:nvPicPr>
          <p:cNvPr descr="asdasda" id="163" name="Google Shape;163;p24" title="asdasd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1705" y="1482525"/>
            <a:ext cx="3514675" cy="24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5387025" y="3962700"/>
            <a:ext cx="30624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latin typeface="Roboto"/>
                <a:ea typeface="Roboto"/>
                <a:cs typeface="Roboto"/>
                <a:sym typeface="Roboto"/>
              </a:rPr>
              <a:t>Figure 3: Reward function for grasping objects with robotic arm</a:t>
            </a:r>
            <a:endParaRPr i="1"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Policy</a:t>
            </a:r>
            <a:endParaRPr/>
          </a:p>
        </p:txBody>
      </p:sp>
      <p:sp>
        <p:nvSpPr>
          <p:cNvPr id="170" name="Google Shape;170;p25"/>
          <p:cNvSpPr txBox="1"/>
          <p:nvPr>
            <p:ph idx="4294967295" type="body"/>
          </p:nvPr>
        </p:nvSpPr>
        <p:spPr>
          <a:xfrm>
            <a:off x="210600" y="751700"/>
            <a:ext cx="8722800" cy="4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 policy is the agent’s behavior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Unique sequence of actions; map from state to action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Types: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Deterministic Policy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Stochastic Policy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475" y="1561375"/>
            <a:ext cx="767625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575" y="1831275"/>
            <a:ext cx="1674750" cy="2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4450" y="2628968"/>
            <a:ext cx="2535101" cy="20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Value Function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25" y="1697475"/>
            <a:ext cx="1795800" cy="19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5350200" y="4826175"/>
            <a:ext cx="3793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"/>
              <a:t>David Silver, DeepMind: Intro to RL</a:t>
            </a:r>
            <a:r>
              <a:rPr lang="en-GB" sz="600" u="sng">
                <a:solidFill>
                  <a:schemeClr val="hlink"/>
                </a:solidFill>
                <a:hlinkClick r:id="rId4"/>
              </a:rPr>
              <a:t>http://www0.cs.ucl.ac.uk/staff/d.silver/web/Teaching_files/intro_RL.pdf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5350" y="1500365"/>
            <a:ext cx="3793800" cy="238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Value Function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100" y="2390474"/>
            <a:ext cx="3043750" cy="23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4">
            <a:alphaModFix/>
          </a:blip>
          <a:srcRect b="11713" l="13421" r="4637" t="55873"/>
          <a:stretch/>
        </p:blipFill>
        <p:spPr>
          <a:xfrm>
            <a:off x="1052125" y="1835725"/>
            <a:ext cx="4371151" cy="55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>
            <p:ph idx="4294967295" type="body"/>
          </p:nvPr>
        </p:nvSpPr>
        <p:spPr>
          <a:xfrm>
            <a:off x="201975" y="761100"/>
            <a:ext cx="8722800" cy="4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Value function is a </a:t>
            </a:r>
            <a:r>
              <a:rPr b="1" lang="en-GB" sz="1400"/>
              <a:t>prediction of future reward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Used to evaluate the goodness/badness of states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To select between actions:</a:t>
            </a:r>
            <a:endParaRPr i="1" sz="14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Q Learning</a:t>
            </a:r>
            <a:endParaRPr sz="2000"/>
          </a:p>
        </p:txBody>
      </p:sp>
      <p:sp>
        <p:nvSpPr>
          <p:cNvPr id="195" name="Google Shape;195;p28"/>
          <p:cNvSpPr txBox="1"/>
          <p:nvPr>
            <p:ph idx="4294967295" type="body"/>
          </p:nvPr>
        </p:nvSpPr>
        <p:spPr>
          <a:xfrm>
            <a:off x="201975" y="761100"/>
            <a:ext cx="8722800" cy="3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Quality </a:t>
            </a:r>
            <a:r>
              <a:rPr lang="en-GB" sz="1400"/>
              <a:t>of action in a given state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Must have a model, must know the states to which its actions will lead.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Chess program must know what it’s legal moves are and how they affect the board position.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 Q-learning agent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Learns a function, giving the expected quality of taking a given action in a given state.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Doesn’t </a:t>
            </a:r>
            <a:r>
              <a:rPr lang="en-GB"/>
              <a:t>need a model - </a:t>
            </a:r>
            <a:r>
              <a:rPr lang="en-GB"/>
              <a:t>Can compare the expected quality values for its available choices without needing to know their outcomes.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 they do not know where their actions lead, cannot perform look ahead, hence can seriously restrict their ability to learn.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96" name="Google Shape;196;p28"/>
          <p:cNvSpPr txBox="1"/>
          <p:nvPr/>
        </p:nvSpPr>
        <p:spPr>
          <a:xfrm>
            <a:off x="7633200" y="4879800"/>
            <a:ext cx="15108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Russell and Norvig: AIMA, 3rd Edition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400" y="3932747"/>
            <a:ext cx="5288301" cy="6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/>
        </p:nvSpPr>
        <p:spPr>
          <a:xfrm>
            <a:off x="1867400" y="4590000"/>
            <a:ext cx="30624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latin typeface="Roboto"/>
                <a:ea typeface="Roboto"/>
                <a:cs typeface="Roboto"/>
                <a:sym typeface="Roboto"/>
              </a:rPr>
              <a:t>Figure 4: Q function for a new state</a:t>
            </a:r>
            <a:endParaRPr i="1"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Quality Table</a:t>
            </a:r>
            <a:endParaRPr sz="2000"/>
          </a:p>
        </p:txBody>
      </p:sp>
      <p:sp>
        <p:nvSpPr>
          <p:cNvPr id="204" name="Google Shape;204;p29"/>
          <p:cNvSpPr txBox="1"/>
          <p:nvPr>
            <p:ph idx="4294967295" type="body"/>
          </p:nvPr>
        </p:nvSpPr>
        <p:spPr>
          <a:xfrm>
            <a:off x="201975" y="761100"/>
            <a:ext cx="8722800" cy="3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Quality </a:t>
            </a:r>
            <a:r>
              <a:rPr lang="en-GB" sz="1400"/>
              <a:t>of action in a given state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Q - Learning: choosing an action that has max(Q-value)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05" name="Google Shape;205;p29"/>
          <p:cNvSpPr txBox="1"/>
          <p:nvPr/>
        </p:nvSpPr>
        <p:spPr>
          <a:xfrm>
            <a:off x="7633200" y="4879800"/>
            <a:ext cx="15108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Russell and Norvig: AIMA, 3rd Edition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400" y="3932747"/>
            <a:ext cx="5288301" cy="6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/>
        </p:nvSpPr>
        <p:spPr>
          <a:xfrm>
            <a:off x="1867400" y="4590000"/>
            <a:ext cx="30624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latin typeface="Roboto"/>
                <a:ea typeface="Roboto"/>
                <a:cs typeface="Roboto"/>
                <a:sym typeface="Roboto"/>
              </a:rPr>
              <a:t>Figure 4: Q function for a new state</a:t>
            </a:r>
            <a:endParaRPr i="1" sz="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4421" y="1139300"/>
            <a:ext cx="2496975" cy="1975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p29"/>
          <p:cNvGraphicFramePr/>
          <p:nvPr/>
        </p:nvGraphicFramePr>
        <p:xfrm>
          <a:off x="506925" y="1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{7E01C54F-21D6-4C9A-A3FB-89D7459C95D3}</a:tableStyleId>
              </a:tblPr>
              <a:tblGrid>
                <a:gridCol w="1023875"/>
                <a:gridCol w="701625"/>
                <a:gridCol w="670775"/>
                <a:gridCol w="745525"/>
                <a:gridCol w="7141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State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Cell #1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Cell #2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….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0" name="Google Shape;210;p29"/>
          <p:cNvSpPr txBox="1"/>
          <p:nvPr/>
        </p:nvSpPr>
        <p:spPr>
          <a:xfrm>
            <a:off x="506925" y="1437038"/>
            <a:ext cx="30624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latin typeface="Roboto"/>
                <a:ea typeface="Roboto"/>
                <a:cs typeface="Roboto"/>
                <a:sym typeface="Roboto"/>
              </a:rPr>
              <a:t>Q Table</a:t>
            </a:r>
            <a:endParaRPr i="1"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Mountain Car </a:t>
            </a:r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 rotWithShape="1">
          <a:blip r:embed="rId3">
            <a:alphaModFix/>
          </a:blip>
          <a:srcRect b="2035" l="35175" r="8616" t="11720"/>
          <a:stretch/>
        </p:blipFill>
        <p:spPr>
          <a:xfrm>
            <a:off x="2778075" y="1783275"/>
            <a:ext cx="3013874" cy="26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 txBox="1"/>
          <p:nvPr/>
        </p:nvSpPr>
        <p:spPr>
          <a:xfrm rot="849070">
            <a:off x="3721199" y="2836216"/>
            <a:ext cx="4244503" cy="4953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position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 rot="5535135">
            <a:off x="2304112" y="4903153"/>
            <a:ext cx="4244379" cy="4953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velocity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 rot="-2700687">
            <a:off x="4088485" y="1037719"/>
            <a:ext cx="4244338" cy="4955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action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2778075" y="4384500"/>
            <a:ext cx="30624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latin typeface="Roboto"/>
                <a:ea typeface="Roboto"/>
                <a:cs typeface="Roboto"/>
                <a:sym typeface="Roboto"/>
              </a:rPr>
              <a:t>Figure 5: Q table for Mountain Car program</a:t>
            </a:r>
            <a:endParaRPr i="1"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Q-Learning updates in a Grid</a:t>
            </a:r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5113"/>
            <a:ext cx="4572000" cy="3823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075" y="884300"/>
            <a:ext cx="4631924" cy="386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Reinforcement Learning?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850" y="1421875"/>
            <a:ext cx="2072300" cy="28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 learning updates in a Grid</a:t>
            </a:r>
            <a:endParaRPr/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140500"/>
            <a:ext cx="4114626" cy="344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1376213"/>
            <a:ext cx="4572000" cy="239108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/>
        </p:nvSpPr>
        <p:spPr>
          <a:xfrm>
            <a:off x="6362875" y="3671500"/>
            <a:ext cx="185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"/>
                <a:ea typeface="Roboto"/>
                <a:cs typeface="Roboto"/>
                <a:sym typeface="Roboto"/>
              </a:rPr>
              <a:t>Number of Episodes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Exploration vs Exploitation</a:t>
            </a:r>
            <a:endParaRPr/>
          </a:p>
        </p:txBody>
      </p:sp>
      <p:sp>
        <p:nvSpPr>
          <p:cNvPr id="241" name="Google Shape;241;p33"/>
          <p:cNvSpPr txBox="1"/>
          <p:nvPr/>
        </p:nvSpPr>
        <p:spPr>
          <a:xfrm>
            <a:off x="285700" y="728225"/>
            <a:ext cx="7968300" cy="4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agent should </a:t>
            </a:r>
            <a:r>
              <a:rPr b="1"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discover</a:t>
            </a: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 good policy from its experiences of the environment without losing too much reward along the way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Exploration</a:t>
            </a: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finds more information about the </a:t>
            </a:r>
            <a:r>
              <a:rPr b="1"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environment</a:t>
            </a: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Exploitation</a:t>
            </a: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exploits known information to </a:t>
            </a:r>
            <a:r>
              <a:rPr b="1"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maximise</a:t>
            </a: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reward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Example: Restaurant selection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Exploitation: Go to your favourite restaurant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Exploration: Try a new restaurant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Є-greedy algorithm: </a:t>
            </a: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With є probability, take random action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Exploration -&gt; Take random action                                Exploitation -&gt; Action with max Q value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6134100" y="4870200"/>
            <a:ext cx="3009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David Silver Lectures on Reinforcement Learning, Prof. Subbarao Lecture slides on RL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125" y="435150"/>
            <a:ext cx="4290450" cy="20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8050" y="2818321"/>
            <a:ext cx="4290451" cy="2096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900" y="2632750"/>
            <a:ext cx="2952101" cy="24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900" y="117600"/>
            <a:ext cx="2850302" cy="23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4"/>
          <p:cNvSpPr txBox="1"/>
          <p:nvPr/>
        </p:nvSpPr>
        <p:spPr>
          <a:xfrm rot="-5400000">
            <a:off x="3267825" y="1248300"/>
            <a:ext cx="2265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"/>
                <a:ea typeface="Roboto"/>
                <a:cs typeface="Roboto"/>
                <a:sym typeface="Roboto"/>
              </a:rPr>
              <a:t>Number of Actions taken to reach goal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4"/>
          <p:cNvSpPr txBox="1"/>
          <p:nvPr/>
        </p:nvSpPr>
        <p:spPr>
          <a:xfrm rot="-5400000">
            <a:off x="3241375" y="3605600"/>
            <a:ext cx="2393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"/>
                <a:ea typeface="Roboto"/>
                <a:cs typeface="Roboto"/>
                <a:sym typeface="Roboto"/>
              </a:rPr>
              <a:t>Number of Actions taken to reach goal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5634250" y="2504700"/>
            <a:ext cx="185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"/>
                <a:ea typeface="Roboto"/>
                <a:cs typeface="Roboto"/>
                <a:sym typeface="Roboto"/>
              </a:rPr>
              <a:t>Number of Episodes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5634250" y="4824800"/>
            <a:ext cx="185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"/>
                <a:ea typeface="Roboto"/>
                <a:cs typeface="Roboto"/>
                <a:sym typeface="Roboto"/>
              </a:rPr>
              <a:t>Number of Episodes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4"/>
          <p:cNvSpPr txBox="1"/>
          <p:nvPr/>
        </p:nvSpPr>
        <p:spPr>
          <a:xfrm rot="-5400000">
            <a:off x="-139475" y="1129650"/>
            <a:ext cx="134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Epsilon = 0.02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4"/>
          <p:cNvSpPr txBox="1"/>
          <p:nvPr/>
        </p:nvSpPr>
        <p:spPr>
          <a:xfrm rot="-5400000">
            <a:off x="-139475" y="3608750"/>
            <a:ext cx="134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Epsilon = 0.9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Exploration vs Exploitation</a:t>
            </a:r>
            <a:endParaRPr/>
          </a:p>
        </p:txBody>
      </p:sp>
      <p:sp>
        <p:nvSpPr>
          <p:cNvPr id="262" name="Google Shape;262;p35"/>
          <p:cNvSpPr txBox="1"/>
          <p:nvPr/>
        </p:nvSpPr>
        <p:spPr>
          <a:xfrm>
            <a:off x="0" y="1225925"/>
            <a:ext cx="8769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Why keep on doing random action after you have explored all the states ?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GLIE </a:t>
            </a: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(Greedy in the limit of infinite exploration) scheme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Must try all state‐action combinations infinitely often; but must become greedy in the limit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CRAWLER</a:t>
            </a:r>
            <a:endParaRPr/>
          </a:p>
        </p:txBody>
      </p:sp>
      <p:pic>
        <p:nvPicPr>
          <p:cNvPr id="268" name="Google Shape;2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0" y="1473500"/>
            <a:ext cx="8839201" cy="249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PAC-MAN with Q-Learning</a:t>
            </a:r>
            <a:endParaRPr/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825" y="692900"/>
            <a:ext cx="1657435" cy="208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 txBox="1"/>
          <p:nvPr/>
        </p:nvSpPr>
        <p:spPr>
          <a:xfrm>
            <a:off x="668175" y="1496475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Small Grid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668175" y="3858425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Medium </a:t>
            </a: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Grid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7" name="Google Shape;277;p37"/>
          <p:cNvPicPr preferRelativeResize="0"/>
          <p:nvPr/>
        </p:nvPicPr>
        <p:blipFill rotWithShape="1">
          <a:blip r:embed="rId4">
            <a:alphaModFix/>
          </a:blip>
          <a:srcRect b="-9601" l="0" r="-12271" t="0"/>
          <a:stretch/>
        </p:blipFill>
        <p:spPr>
          <a:xfrm>
            <a:off x="5302825" y="3054850"/>
            <a:ext cx="1882510" cy="20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PAC-MAN with Q-Learning - </a:t>
            </a:r>
            <a:r>
              <a:rPr lang="en-GB"/>
              <a:t>Not sufficient Space?</a:t>
            </a:r>
            <a:endParaRPr/>
          </a:p>
        </p:txBody>
      </p:sp>
      <p:sp>
        <p:nvSpPr>
          <p:cNvPr id="283" name="Google Shape;283;p38"/>
          <p:cNvSpPr txBox="1"/>
          <p:nvPr/>
        </p:nvSpPr>
        <p:spPr>
          <a:xfrm>
            <a:off x="415175" y="1083950"/>
            <a:ext cx="82422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Chess - state space size = 10^40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When problem has large state space, then Q table </a:t>
            </a: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won't</a:t>
            </a: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work.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Even if we had memory, never enough training data, takes too long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to do now?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4" name="Google Shape;2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975" y="3417375"/>
            <a:ext cx="4145874" cy="13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700" y="3417375"/>
            <a:ext cx="4039175" cy="1398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Factored representations to the rescue</a:t>
            </a:r>
            <a:endParaRPr/>
          </a:p>
        </p:txBody>
      </p:sp>
      <p:sp>
        <p:nvSpPr>
          <p:cNvPr id="291" name="Google Shape;291;p39"/>
          <p:cNvSpPr txBox="1"/>
          <p:nvPr/>
        </p:nvSpPr>
        <p:spPr>
          <a:xfrm>
            <a:off x="184525" y="957200"/>
            <a:ext cx="8740200" cy="3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Represent states in terms of features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Features are functions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Distance from closest ghost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Distance from closest food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Number</a:t>
            </a: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of ghosts k step away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Will agent eat a food pellet in the next step or not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Whether food will be eaten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How far away the next food is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Whether a ghost is one step away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Function approximation: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Key Idea: learn a value function as a linear combination of features.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5862300" y="4816200"/>
            <a:ext cx="32817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https://www.cs.swarthmore.edu/~bryce/cs63/s16/slides/3-25_approximate_Q-learning.pdf</a:t>
            </a:r>
            <a:endParaRPr sz="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Prof. Subbarao, ASU, Lecture Slides on RL</a:t>
            </a:r>
            <a:endParaRPr sz="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" name="Google Shape;29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2550" y="1227750"/>
            <a:ext cx="3208251" cy="268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PAC-MAN with Approximate Q-Learning</a:t>
            </a:r>
            <a:endParaRPr/>
          </a:p>
        </p:txBody>
      </p:sp>
      <p:sp>
        <p:nvSpPr>
          <p:cNvPr id="299" name="Google Shape;299;p40"/>
          <p:cNvSpPr txBox="1"/>
          <p:nvPr/>
        </p:nvSpPr>
        <p:spPr>
          <a:xfrm>
            <a:off x="508625" y="1780200"/>
            <a:ext cx="41262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Features used for this demo: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whether food will be eaten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 far away the next food is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whether a ghost is one step away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new!</a:t>
            </a:r>
            <a:endParaRPr/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RL in Strategic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DOTA2 1-v-1 Gameplay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Robot solving Rubik’s Cube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Reinforcement Learning?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10656" l="27752" r="28905" t="8730"/>
          <a:stretch/>
        </p:blipFill>
        <p:spPr>
          <a:xfrm>
            <a:off x="7069575" y="3764375"/>
            <a:ext cx="860900" cy="7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14023" l="8804" r="9140" t="6611"/>
          <a:stretch/>
        </p:blipFill>
        <p:spPr>
          <a:xfrm>
            <a:off x="685799" y="1103875"/>
            <a:ext cx="751475" cy="7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RL in Strategic Games</a:t>
            </a:r>
            <a:endParaRPr/>
          </a:p>
        </p:txBody>
      </p:sp>
      <p:pic>
        <p:nvPicPr>
          <p:cNvPr descr="We’ve observed agents discovering progressively more complex tool use while playing a simple game of hide-and-seek. Through training in our new simulated hide-and-seek environment, agents build a series of six distinct strategies and counterstrategies, some of which we did not know our environment supported. The self-supervised emergent complexity in this simple environment further suggests that multi-agent co-adaptation may one day produce extremely complex and intelligent behavior.&#10;&#10;Learn more: https://openai.com/blog/emergent-tool-use/" id="311" name="Google Shape;311;p42" title="Multi-Agent Hide and Seek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800" y="10518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RL in DOTA2: Gameplay</a:t>
            </a:r>
            <a:endParaRPr/>
          </a:p>
        </p:txBody>
      </p:sp>
      <p:pic>
        <p:nvPicPr>
          <p:cNvPr id="317" name="Google Shape;317;p43" title="Learned Bot Behavior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2400" y="1103950"/>
            <a:ext cx="4750825" cy="35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RL in Robotics: Solve Rubik’s Cube</a:t>
            </a:r>
            <a:endParaRPr/>
          </a:p>
        </p:txBody>
      </p:sp>
      <p:pic>
        <p:nvPicPr>
          <p:cNvPr descr="A full solve of the Rubik’s Cube. This video plays at real-time and was not edited in any way.&#10;&#10;Learn more: https://openai.com/blog/solving-rubiks-cube/" id="323" name="Google Shape;323;p44" title="Solving Rubik’s Cube with a Robot Hand: Uncu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371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329" name="Google Shape;329;p45"/>
          <p:cNvSpPr txBox="1"/>
          <p:nvPr/>
        </p:nvSpPr>
        <p:spPr>
          <a:xfrm>
            <a:off x="98250" y="749625"/>
            <a:ext cx="8954700" cy="4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i="1" lang="en-GB" sz="1000"/>
              <a:t>Sham Kakade et al. </a:t>
            </a:r>
            <a:r>
              <a:rPr lang="en-GB" sz="1000" u="sng">
                <a:solidFill>
                  <a:srgbClr val="1155CC"/>
                </a:solidFill>
                <a:hlinkClick r:id="rId3"/>
              </a:rPr>
              <a:t>https://rltheorybook.github.io/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i="1" lang="en-GB" sz="1000"/>
              <a:t>CS188 - Intro to AI:</a:t>
            </a:r>
            <a:r>
              <a:rPr lang="en-GB" sz="1000"/>
              <a:t> </a:t>
            </a:r>
            <a:r>
              <a:rPr lang="en-GB" sz="1000" u="sng">
                <a:solidFill>
                  <a:srgbClr val="1155CC"/>
                </a:solidFill>
                <a:hlinkClick r:id="rId4"/>
              </a:rPr>
              <a:t>http://ai.berkeley.edu/home.html</a:t>
            </a:r>
            <a:endParaRPr sz="1000" u="sng">
              <a:solidFill>
                <a:srgbClr val="1155CC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000"/>
              <a:buAutoNum type="arabicPeriod"/>
            </a:pPr>
            <a:r>
              <a:rPr i="1" lang="en-GB" sz="1000"/>
              <a:t>CSE471 - Intro to AI:</a:t>
            </a:r>
            <a:r>
              <a:rPr lang="en-GB" sz="1000" u="sng">
                <a:solidFill>
                  <a:srgbClr val="1155CC"/>
                </a:solidFill>
              </a:rPr>
              <a:t> https://www.dropbox.com/s/u2v9sdfmbe6pl7s/2019-cse471-week8.1.pdf?dl=0</a:t>
            </a:r>
            <a:endParaRPr sz="1000" u="sng">
              <a:solidFill>
                <a:srgbClr val="1155CC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000"/>
              <a:buAutoNum type="arabicPeriod"/>
            </a:pPr>
            <a:r>
              <a:rPr i="1" lang="en-GB" sz="1000"/>
              <a:t>UCL course on RL: </a:t>
            </a:r>
            <a:r>
              <a:rPr lang="en-GB" sz="1000" u="sng">
                <a:solidFill>
                  <a:srgbClr val="1155CC"/>
                </a:solidFill>
                <a:hlinkClick r:id="rId5"/>
              </a:rPr>
              <a:t>http://www0.cs.ucl.ac.uk/staff/d.silver/web/Teaching.html</a:t>
            </a:r>
            <a:endParaRPr sz="1000" u="sng">
              <a:solidFill>
                <a:srgbClr val="1155CC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000"/>
              <a:buAutoNum type="arabicPeriod"/>
            </a:pPr>
            <a:r>
              <a:rPr i="1" lang="en-GB" sz="1000"/>
              <a:t>Sentdex’s Q-Learning project: </a:t>
            </a:r>
            <a:r>
              <a:rPr lang="en-GB" sz="1000" u="sng">
                <a:solidFill>
                  <a:srgbClr val="1155CC"/>
                </a:solidFill>
                <a:hlinkClick r:id="rId6"/>
              </a:rPr>
              <a:t>https://pythonprogramming.net/q-learning-reinforcement-learning-python-tutorial/</a:t>
            </a:r>
            <a:endParaRPr sz="1000" u="sng">
              <a:solidFill>
                <a:srgbClr val="1155CC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000"/>
              <a:buAutoNum type="arabicPeriod"/>
            </a:pPr>
            <a:r>
              <a:rPr i="1" lang="en-GB" sz="1000"/>
              <a:t>Grid World Demo: </a:t>
            </a:r>
            <a:r>
              <a:rPr lang="en-GB" sz="1000" u="sng">
                <a:solidFill>
                  <a:srgbClr val="1155CC"/>
                </a:solidFill>
                <a:hlinkClick r:id="rId7"/>
              </a:rPr>
              <a:t>https://cs.stanford.edu/people/karpathy/reinforcejs/gridworld_td.html</a:t>
            </a:r>
            <a:endParaRPr sz="1000" u="sng">
              <a:solidFill>
                <a:srgbClr val="1155CC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000"/>
              <a:buAutoNum type="arabicPeriod"/>
            </a:pPr>
            <a:r>
              <a:rPr i="1" lang="en-GB" sz="1000"/>
              <a:t>OpenAI Robot solving Rubik’s Cube: </a:t>
            </a:r>
            <a:r>
              <a:rPr lang="en-GB" sz="1000" u="sng">
                <a:solidFill>
                  <a:srgbClr val="1155CC"/>
                </a:solidFill>
                <a:hlinkClick r:id="rId8"/>
              </a:rPr>
              <a:t>https://openai.com/blog/solving-rubiks-cube/</a:t>
            </a:r>
            <a:endParaRPr sz="1000" u="sng">
              <a:solidFill>
                <a:srgbClr val="1155CC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000"/>
              <a:buAutoNum type="arabicPeriod"/>
            </a:pPr>
            <a:r>
              <a:rPr i="1" lang="en-GB" sz="1000"/>
              <a:t>OpenAI Gym: </a:t>
            </a:r>
            <a:r>
              <a:rPr lang="en-GB" sz="1000" u="sng">
                <a:solidFill>
                  <a:srgbClr val="1155CC"/>
                </a:solidFill>
                <a:hlinkClick r:id="rId9"/>
              </a:rPr>
              <a:t>https://gym.openai.com/envs/#classic_control</a:t>
            </a:r>
            <a:endParaRPr sz="1000" u="sng">
              <a:solidFill>
                <a:srgbClr val="1155CC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type="title"/>
          </p:nvPr>
        </p:nvSpPr>
        <p:spPr>
          <a:xfrm>
            <a:off x="3096600" y="297000"/>
            <a:ext cx="29508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pic>
        <p:nvPicPr>
          <p:cNvPr id="335" name="Google Shape;3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850" y="1602225"/>
            <a:ext cx="2598308" cy="330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750" y="1602225"/>
            <a:ext cx="2494899" cy="33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/>
          </a:p>
        </p:txBody>
      </p:sp>
      <p:sp>
        <p:nvSpPr>
          <p:cNvPr id="342" name="Google Shape;342;p47"/>
          <p:cNvSpPr txBox="1"/>
          <p:nvPr/>
        </p:nvSpPr>
        <p:spPr>
          <a:xfrm>
            <a:off x="98250" y="749625"/>
            <a:ext cx="8954700" cy="4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Markov Decision Process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Model based RL: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Approximate Dynamic Programming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Model free RL: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Monte Carlo Direct Estimation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Temporal Difference Learning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Active and Passive RL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On policy and Off policy RL: 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Difference between SARSA and Q-Learning</a:t>
            </a:r>
            <a:endParaRPr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Reinforcement Learning?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10656" l="27752" r="28905" t="8730"/>
          <a:stretch/>
        </p:blipFill>
        <p:spPr>
          <a:xfrm>
            <a:off x="5632300" y="1831000"/>
            <a:ext cx="860900" cy="7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14023" l="8804" r="9140" t="6611"/>
          <a:stretch/>
        </p:blipFill>
        <p:spPr>
          <a:xfrm>
            <a:off x="685799" y="1103875"/>
            <a:ext cx="751475" cy="7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Reinforcement Learning?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10656" l="27752" r="28905" t="8730"/>
          <a:stretch/>
        </p:blipFill>
        <p:spPr>
          <a:xfrm>
            <a:off x="3122575" y="2896175"/>
            <a:ext cx="860900" cy="7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 b="14023" l="8804" r="9140" t="6611"/>
          <a:stretch/>
        </p:blipFill>
        <p:spPr>
          <a:xfrm>
            <a:off x="685799" y="1103875"/>
            <a:ext cx="751475" cy="7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Reinforcement Learning?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10656" l="27752" r="28905" t="8730"/>
          <a:stretch/>
        </p:blipFill>
        <p:spPr>
          <a:xfrm>
            <a:off x="1437275" y="1539150"/>
            <a:ext cx="860900" cy="7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14023" l="8804" r="9140" t="6611"/>
          <a:stretch/>
        </p:blipFill>
        <p:spPr>
          <a:xfrm>
            <a:off x="685799" y="1103875"/>
            <a:ext cx="751475" cy="7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Reinforcement Learning?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14023" l="8804" r="9140" t="6611"/>
          <a:stretch/>
        </p:blipFill>
        <p:spPr>
          <a:xfrm>
            <a:off x="685799" y="1103875"/>
            <a:ext cx="751475" cy="7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539375" y="1705300"/>
            <a:ext cx="553747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Reinforcement Learning?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14023" l="8804" r="9140" t="6611"/>
          <a:stretch/>
        </p:blipFill>
        <p:spPr>
          <a:xfrm>
            <a:off x="685799" y="1103875"/>
            <a:ext cx="751475" cy="7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539375" y="1705300"/>
            <a:ext cx="5537475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14023" l="8804" r="9140" t="6611"/>
          <a:stretch/>
        </p:blipFill>
        <p:spPr>
          <a:xfrm>
            <a:off x="7727200" y="723700"/>
            <a:ext cx="1289549" cy="134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Reinforcement Learning?</a:t>
            </a:r>
            <a:endParaRPr/>
          </a:p>
        </p:txBody>
      </p:sp>
      <p:sp>
        <p:nvSpPr>
          <p:cNvPr id="126" name="Google Shape;126;p21"/>
          <p:cNvSpPr txBox="1"/>
          <p:nvPr>
            <p:ph idx="4294967295" type="body"/>
          </p:nvPr>
        </p:nvSpPr>
        <p:spPr>
          <a:xfrm>
            <a:off x="460950" y="9706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Goal based l</a:t>
            </a:r>
            <a:r>
              <a:rPr lang="en-GB"/>
              <a:t>earning from an environment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50" y="1737746"/>
            <a:ext cx="4912475" cy="8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3688" y="4099600"/>
            <a:ext cx="6055474" cy="10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4425" y="2663239"/>
            <a:ext cx="5333998" cy="127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6077" y="1737750"/>
            <a:ext cx="3522799" cy="7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