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91" r:id="rId6"/>
    <p:sldId id="264" r:id="rId7"/>
    <p:sldId id="259" r:id="rId8"/>
    <p:sldId id="265" r:id="rId9"/>
    <p:sldId id="296" r:id="rId10"/>
    <p:sldId id="268" r:id="rId11"/>
    <p:sldId id="269" r:id="rId12"/>
    <p:sldId id="266" r:id="rId13"/>
    <p:sldId id="263" r:id="rId14"/>
    <p:sldId id="262" r:id="rId15"/>
    <p:sldId id="272" r:id="rId16"/>
    <p:sldId id="273" r:id="rId17"/>
    <p:sldId id="277" r:id="rId18"/>
    <p:sldId id="270" r:id="rId19"/>
    <p:sldId id="293" r:id="rId20"/>
    <p:sldId id="292" r:id="rId21"/>
    <p:sldId id="289" r:id="rId22"/>
    <p:sldId id="282" r:id="rId23"/>
    <p:sldId id="283" r:id="rId24"/>
    <p:sldId id="284" r:id="rId25"/>
    <p:sldId id="286" r:id="rId26"/>
    <p:sldId id="274" r:id="rId27"/>
    <p:sldId id="287" r:id="rId28"/>
    <p:sldId id="285" r:id="rId29"/>
    <p:sldId id="294" r:id="rId30"/>
    <p:sldId id="290" r:id="rId31"/>
    <p:sldId id="271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C3298-B849-4B54-AEEF-56C731FAFAF1}">
          <p14:sldIdLst>
            <p14:sldId id="256"/>
            <p14:sldId id="257"/>
            <p14:sldId id="258"/>
            <p14:sldId id="260"/>
            <p14:sldId id="291"/>
            <p14:sldId id="264"/>
            <p14:sldId id="259"/>
            <p14:sldId id="265"/>
            <p14:sldId id="296"/>
            <p14:sldId id="268"/>
            <p14:sldId id="269"/>
            <p14:sldId id="266"/>
            <p14:sldId id="263"/>
            <p14:sldId id="262"/>
            <p14:sldId id="272"/>
            <p14:sldId id="273"/>
            <p14:sldId id="277"/>
            <p14:sldId id="270"/>
            <p14:sldId id="293"/>
            <p14:sldId id="292"/>
            <p14:sldId id="289"/>
            <p14:sldId id="282"/>
            <p14:sldId id="283"/>
            <p14:sldId id="284"/>
            <p14:sldId id="286"/>
            <p14:sldId id="274"/>
            <p14:sldId id="287"/>
            <p14:sldId id="285"/>
            <p14:sldId id="294"/>
            <p14:sldId id="290"/>
            <p14:sldId id="271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49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E-4874-A51B-29D7D8435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E-4874-A51B-29D7D8435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E-4874-A51B-29D7D8435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E-4874-A51B-29D7D8435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E-4874-A51B-29D7D8435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1.4</c:v>
                </c:pt>
                <c:pt idx="8">
                  <c:v>1.8</c:v>
                </c:pt>
                <c:pt idx="9">
                  <c:v>3.3</c:v>
                </c:pt>
                <c:pt idx="10">
                  <c:v>4.0999999999999996</c:v>
                </c:pt>
                <c:pt idx="11">
                  <c:v>5.5</c:v>
                </c:pt>
                <c:pt idx="12">
                  <c:v>6</c:v>
                </c:pt>
                <c:pt idx="13">
                  <c:v>6.2</c:v>
                </c:pt>
                <c:pt idx="14">
                  <c:v>4.5</c:v>
                </c:pt>
                <c:pt idx="15">
                  <c:v>2.2999999999999998</c:v>
                </c:pt>
                <c:pt idx="16">
                  <c:v>0.3</c:v>
                </c:pt>
                <c:pt idx="17">
                  <c:v>7.2</c:v>
                </c:pt>
                <c:pt idx="18">
                  <c:v>2.6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0.8</c:v>
                </c:pt>
                <c:pt idx="8">
                  <c:v>2.2000000000000002</c:v>
                </c:pt>
                <c:pt idx="9">
                  <c:v>3.1</c:v>
                </c:pt>
                <c:pt idx="10">
                  <c:v>3.8</c:v>
                </c:pt>
                <c:pt idx="11">
                  <c:v>5.0999999999999996</c:v>
                </c:pt>
                <c:pt idx="12">
                  <c:v>5.6</c:v>
                </c:pt>
                <c:pt idx="13">
                  <c:v>6.7</c:v>
                </c:pt>
                <c:pt idx="14">
                  <c:v>4.8</c:v>
                </c:pt>
                <c:pt idx="15">
                  <c:v>2.2999999999999998</c:v>
                </c:pt>
                <c:pt idx="16">
                  <c:v>0.4</c:v>
                </c:pt>
                <c:pt idx="17">
                  <c:v>7.2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F5-4806-983D-F5505346E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687072"/>
        <c:axId val="429692320"/>
      </c:scatterChart>
      <c:valAx>
        <c:axId val="4296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Sq.</a:t>
                </a:r>
                <a:r>
                  <a:rPr lang="en-US" baseline="0" dirty="0"/>
                  <a:t> m area  * 100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92320"/>
        <c:crosses val="autoZero"/>
        <c:crossBetween val="midCat"/>
      </c:valAx>
      <c:valAx>
        <c:axId val="429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</a:t>
                </a:r>
                <a:r>
                  <a:rPr lang="en-US" baseline="0" dirty="0"/>
                  <a:t> in Million Rupees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8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AC8A-1C72-47C6-AD16-8BB05E4ACF1C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9B0B5-ADD4-48DC-BFE9-E93A305F7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7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over many details to maintain abstraction as first time learners; disclaimer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Write down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4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Virtual profiles of </a:t>
            </a:r>
            <a:r>
              <a:rPr lang="en-IN" dirty="0" err="1"/>
              <a:t>oyu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9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are nothing but implementations in a </a:t>
            </a:r>
            <a:r>
              <a:rPr lang="en-US" dirty="0" err="1"/>
              <a:t>reuseable</a:t>
            </a:r>
            <a:r>
              <a:rPr lang="en-US" dirty="0"/>
              <a:t> way. Let’s create one of our own</a:t>
            </a:r>
          </a:p>
          <a:p>
            <a:r>
              <a:rPr lang="en-US" dirty="0"/>
              <a:t>Barclays users to recommend via </a:t>
            </a:r>
            <a:r>
              <a:rPr lang="en-US" dirty="0" err="1"/>
              <a:t>Pingit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9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joke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4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Its just another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9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Ex: Fraud Predictions (features: diff in locations etc), Example of features</a:t>
            </a:r>
          </a:p>
          <a:p>
            <a:r>
              <a:rPr lang="en-IN" dirty="0"/>
              <a:t>Clustering – how similar people can come together</a:t>
            </a:r>
          </a:p>
          <a:p>
            <a:r>
              <a:rPr lang="en-IN" dirty="0"/>
              <a:t>Reinforcement – Football playing bots (video on </a:t>
            </a:r>
            <a:r>
              <a:rPr lang="en-IN" dirty="0" err="1"/>
              <a:t>youtube</a:t>
            </a:r>
            <a:r>
              <a:rPr lang="en-IN" dirty="0"/>
              <a:t>) (Explore and exploit)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6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Give example of Housing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6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Setup the problem</a:t>
            </a:r>
          </a:p>
          <a:p>
            <a:r>
              <a:rPr lang="en-IN" dirty="0"/>
              <a:t>Experience of market. You have learnt over time.</a:t>
            </a:r>
          </a:p>
          <a:p>
            <a:r>
              <a:rPr lang="en-IN" dirty="0"/>
              <a:t>Just give this data to comp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3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Fit your estimation by asking people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3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engines, information retrieval, E Commerce;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2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Companies profile you and your habits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9B0B5-ADD4-48DC-BFE9-E93A305F74E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4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879D-7484-40E7-82FC-6689DDE0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E962-01A6-400D-8D92-463382BAE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4813-9832-42E9-B69E-C4E40570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89BC-2B1E-4F5C-9E44-8A267DC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7C7F-8DDA-43D3-87BD-3682D51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395-F5D3-4E7C-94BF-196B1980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35DC0-3FDB-4408-BC9B-37176DCA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85C4-6B26-42E6-ADBD-58B3162D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A35C-B71D-4FBC-B01E-98586F1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E4EC-9C15-4E66-AB88-B46A185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E767-EA3B-4926-9A78-BBEF5B296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EDE87-537F-47F1-A9E3-8F399241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29F-67F9-4775-B4A9-B698B67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A04D-338B-42D9-9573-79ED4D1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D626-FF5B-4B63-BFA7-B74C47DE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72573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3" name="Oval 12"/>
          <p:cNvSpPr/>
          <p:nvPr/>
        </p:nvSpPr>
        <p:spPr>
          <a:xfrm>
            <a:off x="4318021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13"/>
          <p:cNvSpPr/>
          <p:nvPr/>
        </p:nvSpPr>
        <p:spPr>
          <a:xfrm>
            <a:off x="791031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15"/>
          <p:cNvSpPr/>
          <p:nvPr/>
        </p:nvSpPr>
        <p:spPr>
          <a:xfrm>
            <a:off x="944451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16"/>
          <p:cNvSpPr/>
          <p:nvPr/>
        </p:nvSpPr>
        <p:spPr>
          <a:xfrm>
            <a:off x="453732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23"/>
          <p:cNvSpPr/>
          <p:nvPr/>
        </p:nvSpPr>
        <p:spPr>
          <a:xfrm>
            <a:off x="813295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693867" y="724235"/>
            <a:ext cx="9790917" cy="1068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092201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2"/>
          </p:nvPr>
        </p:nvSpPr>
        <p:spPr>
          <a:xfrm>
            <a:off x="940026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3"/>
          </p:nvPr>
        </p:nvSpPr>
        <p:spPr>
          <a:xfrm>
            <a:off x="4682068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4526030" y="5806215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5"/>
          </p:nvPr>
        </p:nvSpPr>
        <p:spPr>
          <a:xfrm>
            <a:off x="8271934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idx="6"/>
          </p:nvPr>
        </p:nvSpPr>
        <p:spPr>
          <a:xfrm>
            <a:off x="8128635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66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FC8C-9E4C-4B20-8BEF-A81469AF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FDFA-973C-4EF1-8E99-1D74EB71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F4F5-F3E8-40EC-9593-A077764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DE51-8253-499D-8A63-7136D51B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1FFC-064E-40F8-B740-717233B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883A-478B-4716-8FA0-C0D527F6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730F-3CBC-45F0-89CC-921D7E27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16D3-ED2F-49EB-BA25-E3D03F80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110A-4C9B-432B-916A-0D36BEC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DF33-2DD0-46F8-9D2D-21D214F2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8DDC-A9A9-4E82-BCE3-C5A28401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796F-0609-41F2-8BBE-7ABFE3D51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2112-FC81-420F-9B74-64FAF16A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3A90-73FF-43A4-92B8-F1A0F839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7629-DDB1-4F1E-BB8A-635C92E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47828-83CC-4926-9B06-700D5F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C88-A601-404D-B121-9F50A61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8399-DF5E-47FA-BF51-29E5A678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6F7A-5CDA-4B2A-8BDE-585B0C79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866C-4DDE-46A2-8DDB-9E8D14062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736F-15FB-44F6-A69C-59942F57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6C82-0E19-41E0-9DBE-8B82137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D8BE3-E6CA-4956-AFA4-8BAB1B0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B4140-3674-42F9-984A-F3579CE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FFA-88F5-4263-B593-55EE2CC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26DD-15B8-459F-B7A3-DE9334F6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CCDF-C6FE-4532-8329-B886E3D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94092-1B41-4294-8A7F-E3C862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2E8E-3ABB-4E21-93B2-857E9AE3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8E60F-9B9D-4427-B8E7-61B866F3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C3260-A8DE-41CA-8E56-EEC584D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4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B26B-7DC5-43EE-B5E9-6816E44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054-5A05-4193-BD42-F5245B52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3E9B-5A41-410C-BD7E-25FFD932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F9-6BDF-4D18-9DE8-E084B747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BA41-8A29-49B5-89A4-EA3ECBAA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D6C2-A992-4ACA-816D-CF1D16E4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9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C65-BC39-464F-9F57-7085A9E8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C166A-D3B3-4F90-85CA-2850ED4C3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59E6-B752-4A87-9C62-21F50D5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DF99-0D63-426E-95F6-C5649C8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4800-1AC5-4382-8B23-F8BB244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07A2-5C2E-4A69-91B6-6FE204D2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AA7E-4CA9-4A93-9D95-6C000802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E1A6-9E89-4CAB-83A4-0A13C262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492E-F874-45BF-A598-8F78596B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4B2C-DEAC-4B4F-A723-E6F9322E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77D0-76EF-4245-87EB-DA7A747E9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hyperlink" Target="https://github.com/khanhnamle1994/movielens/blob/master/Deep_Learning_Model.ipyn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hanhnamle1994/movielens/blob/master/SVD_Model.ipynb" TargetMode="External"/><Relationship Id="rId5" Type="http://schemas.openxmlformats.org/officeDocument/2006/relationships/hyperlink" Target="https://github.com/khanhnamle1994/movielens/blob/master/Content_Based_and_Collaborative_Filtering_Models.ipynb" TargetMode="External"/><Relationship Id="rId4" Type="http://schemas.openxmlformats.org/officeDocument/2006/relationships/hyperlink" Target="https://medium.com/@james_aka_yale/the-4-recommendation-engines-that-can-predict-your-movie-tastes-bbec857b822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8B57F-C27E-43E1-A18F-C467F6EF4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Recommender Systems</a:t>
            </a:r>
            <a:endParaRPr lang="en-IN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D97F-F8DA-4CD8-8321-E557AC9C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 Tech Surgery | Oct 12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2018 | Ankush Tale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FB1-314C-4EA1-98E8-BF34469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D0311-062E-4DFD-B5A4-DE76CCC74C3D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BE65-4572-44D4-9685-1ECCF6820FF1}"/>
              </a:ext>
            </a:extLst>
          </p:cNvPr>
          <p:cNvSpPr txBox="1"/>
          <p:nvPr/>
        </p:nvSpPr>
        <p:spPr>
          <a:xfrm>
            <a:off x="1806055" y="3075057"/>
            <a:ext cx="169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 House </a:t>
            </a:r>
          </a:p>
          <a:p>
            <a:pPr algn="ctr"/>
            <a:r>
              <a:rPr lang="en-US" sz="2000" dirty="0"/>
              <a:t>Prices</a:t>
            </a: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38015F10-A636-460B-A086-91CE5D1DDF3A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A0E3E-CC4A-4E7A-99CD-2684E782324B}"/>
              </a:ext>
            </a:extLst>
          </p:cNvPr>
          <p:cNvSpPr txBox="1"/>
          <p:nvPr/>
        </p:nvSpPr>
        <p:spPr>
          <a:xfrm>
            <a:off x="3363349" y="25710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50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200DAD-182A-41DB-97F0-2BA56B2FF240}"/>
              </a:ext>
            </a:extLst>
          </p:cNvPr>
          <p:cNvGraphicFramePr/>
          <p:nvPr/>
        </p:nvGraphicFramePr>
        <p:xfrm>
          <a:off x="5097193" y="1481731"/>
          <a:ext cx="6296037" cy="414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EE4C2-EBC0-41FE-A21D-ED82B64924D1}"/>
              </a:ext>
            </a:extLst>
          </p:cNvPr>
          <p:cNvSpPr txBox="1"/>
          <p:nvPr/>
        </p:nvSpPr>
        <p:spPr>
          <a:xfrm>
            <a:off x="7638757" y="603210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20 Data Points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B0ED6-EE5E-432E-A53D-CB014C619B5B}"/>
              </a:ext>
            </a:extLst>
          </p:cNvPr>
          <p:cNvCxnSpPr>
            <a:cxnSpLocks/>
          </p:cNvCxnSpPr>
          <p:nvPr/>
        </p:nvCxnSpPr>
        <p:spPr>
          <a:xfrm>
            <a:off x="6372664" y="3481754"/>
            <a:ext cx="462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E6A7F9-EC4D-403F-9329-651E0A4E18C8}"/>
              </a:ext>
            </a:extLst>
          </p:cNvPr>
          <p:cNvCxnSpPr>
            <a:cxnSpLocks/>
          </p:cNvCxnSpPr>
          <p:nvPr/>
        </p:nvCxnSpPr>
        <p:spPr>
          <a:xfrm flipV="1">
            <a:off x="6921305" y="3481754"/>
            <a:ext cx="0" cy="65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0D3CD-FE91-4917-A5BE-AF5F46581780}"/>
              </a:ext>
            </a:extLst>
          </p:cNvPr>
          <p:cNvCxnSpPr>
            <a:cxnSpLocks/>
          </p:cNvCxnSpPr>
          <p:nvPr/>
        </p:nvCxnSpPr>
        <p:spPr>
          <a:xfrm flipV="1">
            <a:off x="9816904" y="2940416"/>
            <a:ext cx="0" cy="54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C9F01-1E9C-41FF-9EAA-BC0F20628A2E}"/>
              </a:ext>
            </a:extLst>
          </p:cNvPr>
          <p:cNvSpPr txBox="1"/>
          <p:nvPr/>
        </p:nvSpPr>
        <p:spPr>
          <a:xfrm>
            <a:off x="5097193" y="180459"/>
            <a:ext cx="64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Model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2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FB1-314C-4EA1-98E8-BF34469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D0311-062E-4DFD-B5A4-DE76CCC74C3D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BE65-4572-44D4-9685-1ECCF6820FF1}"/>
              </a:ext>
            </a:extLst>
          </p:cNvPr>
          <p:cNvSpPr txBox="1"/>
          <p:nvPr/>
        </p:nvSpPr>
        <p:spPr>
          <a:xfrm>
            <a:off x="1806055" y="3075057"/>
            <a:ext cx="169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 House </a:t>
            </a:r>
          </a:p>
          <a:p>
            <a:pPr algn="ctr"/>
            <a:r>
              <a:rPr lang="en-US" sz="2000" dirty="0"/>
              <a:t>Prices</a:t>
            </a: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38015F10-A636-460B-A086-91CE5D1DDF3A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A0E3E-CC4A-4E7A-99CD-2684E782324B}"/>
              </a:ext>
            </a:extLst>
          </p:cNvPr>
          <p:cNvSpPr txBox="1"/>
          <p:nvPr/>
        </p:nvSpPr>
        <p:spPr>
          <a:xfrm>
            <a:off x="3363349" y="25710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10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200DAD-182A-41DB-97F0-2BA56B2FF240}"/>
              </a:ext>
            </a:extLst>
          </p:cNvPr>
          <p:cNvGraphicFramePr/>
          <p:nvPr/>
        </p:nvGraphicFramePr>
        <p:xfrm>
          <a:off x="5097193" y="1481731"/>
          <a:ext cx="6296037" cy="414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EE4C2-EBC0-41FE-A21D-ED82B64924D1}"/>
              </a:ext>
            </a:extLst>
          </p:cNvPr>
          <p:cNvSpPr txBox="1"/>
          <p:nvPr/>
        </p:nvSpPr>
        <p:spPr>
          <a:xfrm>
            <a:off x="7638757" y="603210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20 Data Points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B0ED6-EE5E-432E-A53D-CB014C619B5B}"/>
              </a:ext>
            </a:extLst>
          </p:cNvPr>
          <p:cNvCxnSpPr/>
          <p:nvPr/>
        </p:nvCxnSpPr>
        <p:spPr>
          <a:xfrm flipV="1">
            <a:off x="5683348" y="2186006"/>
            <a:ext cx="5416061" cy="275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DB6378-F051-438F-AC88-C1DA21ECBD5B}"/>
              </a:ext>
            </a:extLst>
          </p:cNvPr>
          <p:cNvSpPr txBox="1"/>
          <p:nvPr/>
        </p:nvSpPr>
        <p:spPr>
          <a:xfrm>
            <a:off x="5097193" y="180459"/>
            <a:ext cx="64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Model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Loss          </a:t>
            </a:r>
            <a:r>
              <a:rPr lang="en-US" dirty="0" err="1">
                <a:solidFill>
                  <a:schemeClr val="accent6"/>
                </a:solidFill>
              </a:rPr>
              <a:t>Loss</a:t>
            </a:r>
            <a:r>
              <a:rPr lang="en-US" dirty="0">
                <a:solidFill>
                  <a:schemeClr val="accent6"/>
                </a:solidFill>
              </a:rPr>
              <a:t> optimization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E9CE-3C95-45B4-9690-9B232E7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7D96AF-7AC9-4CEE-8298-BC99B0A4DF93}"/>
              </a:ext>
            </a:extLst>
          </p:cNvPr>
          <p:cNvSpPr txBox="1">
            <a:spLocks/>
          </p:cNvSpPr>
          <p:nvPr/>
        </p:nvSpPr>
        <p:spPr>
          <a:xfrm>
            <a:off x="838200" y="1819422"/>
            <a:ext cx="6586489" cy="4673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</a:t>
            </a:r>
          </a:p>
          <a:p>
            <a:pPr lvl="1"/>
            <a:r>
              <a:rPr lang="en-US" sz="2200" dirty="0"/>
              <a:t>Input (</a:t>
            </a:r>
            <a:r>
              <a:rPr lang="en-US" sz="2200" b="1" dirty="0"/>
              <a:t>Sq. m. Area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Output (</a:t>
            </a:r>
            <a:r>
              <a:rPr lang="en-US" sz="2200" b="1" dirty="0"/>
              <a:t>Cost</a:t>
            </a:r>
            <a:r>
              <a:rPr lang="en-US" sz="2200" dirty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r>
              <a:rPr lang="en-US" sz="2200" dirty="0"/>
              <a:t>Model</a:t>
            </a:r>
          </a:p>
          <a:p>
            <a:pPr lvl="1"/>
            <a:r>
              <a:rPr lang="en-US" sz="2200" b="1" dirty="0"/>
              <a:t>Linear Regression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r>
              <a:rPr lang="en-US" sz="2200" dirty="0"/>
              <a:t>Parameters</a:t>
            </a:r>
          </a:p>
          <a:p>
            <a:pPr lvl="1"/>
            <a:r>
              <a:rPr lang="en-US" sz="2200" dirty="0"/>
              <a:t>y = </a:t>
            </a:r>
            <a:r>
              <a:rPr lang="en-US" sz="2200" b="1" dirty="0"/>
              <a:t>1</a:t>
            </a:r>
            <a:r>
              <a:rPr lang="en-US" sz="2200" dirty="0"/>
              <a:t>x + </a:t>
            </a:r>
            <a:r>
              <a:rPr lang="en-US" sz="2200" b="1" dirty="0"/>
              <a:t>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r>
              <a:rPr lang="en-US" sz="2200" dirty="0"/>
              <a:t>Loss / Error function (</a:t>
            </a:r>
            <a:r>
              <a:rPr lang="en-US" sz="2200" b="1" dirty="0"/>
              <a:t>distance</a:t>
            </a:r>
            <a:r>
              <a:rPr lang="en-US" sz="2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r>
              <a:rPr lang="en-US" sz="2200" dirty="0"/>
              <a:t>Loss / Error optimization algorithm (</a:t>
            </a:r>
            <a:r>
              <a:rPr lang="en-US" sz="2200" b="1" dirty="0"/>
              <a:t>Decrease Slope</a:t>
            </a:r>
            <a:r>
              <a:rPr lang="en-US" sz="2200" dirty="0"/>
              <a:t>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33623C-7B78-4B09-8DC7-4652780C8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68843"/>
              </p:ext>
            </p:extLst>
          </p:nvPr>
        </p:nvGraphicFramePr>
        <p:xfrm>
          <a:off x="6611815" y="647114"/>
          <a:ext cx="3501255" cy="254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43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achine learning scikit">
            <a:extLst>
              <a:ext uri="{FF2B5EF4-FFF2-40B4-BE49-F238E27FC236}">
                <a16:creationId xmlns:a16="http://schemas.microsoft.com/office/drawing/2014/main" id="{EFF5858D-8C2F-495A-A54C-152FDBF8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7" y="366199"/>
            <a:ext cx="11140186" cy="61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2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27746-86CE-466F-9043-64B12528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Recommender Systems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7AAB-E66E-4BDD-992A-359A8F08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veria Sans Libre" panose="02000603000000000004" pitchFamily="2" charset="0"/>
              </a:rPr>
              <a:t>What is Recommender Systems?	</a:t>
            </a:r>
            <a:endParaRPr lang="en-IN" dirty="0">
              <a:latin typeface="Averia Sans Libre" panose="0200060300000000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4A7E-A9CA-4794-80F3-0A7E512E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an automated system which can recommend relevant items to the user based on his previous interactions with the other items in that system.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D789B-0531-4361-BEF9-BE528172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692" y="3429000"/>
            <a:ext cx="1781191" cy="3408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E83F0-959F-4F32-9D1C-C3F97BD388AE}"/>
              </a:ext>
            </a:extLst>
          </p:cNvPr>
          <p:cNvSpPr txBox="1"/>
          <p:nvPr/>
        </p:nvSpPr>
        <p:spPr>
          <a:xfrm>
            <a:off x="1983545" y="6034280"/>
            <a:ext cx="3248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$1million - 10.09% improvement</a:t>
            </a:r>
          </a:p>
          <a:p>
            <a:pPr algn="ctr"/>
            <a:r>
              <a:rPr lang="en-US" dirty="0"/>
              <a:t>Over </a:t>
            </a:r>
            <a:r>
              <a:rPr lang="en-US" dirty="0" err="1"/>
              <a:t>CineMatch</a:t>
            </a:r>
            <a:r>
              <a:rPr lang="en-US" dirty="0"/>
              <a:t> (Collab. </a:t>
            </a:r>
            <a:r>
              <a:rPr lang="en-US" dirty="0" err="1"/>
              <a:t>Filt</a:t>
            </a:r>
            <a:r>
              <a:rPr lang="en-US" dirty="0"/>
              <a:t>.)</a:t>
            </a:r>
            <a:endParaRPr lang="en-IN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6FBC3D42-403E-4AB6-94E9-7B9F99323078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t="18021" b="18021"/>
          <a:stretch>
            <a:fillRect/>
          </a:stretch>
        </p:blipFill>
        <p:spPr>
          <a:xfrm>
            <a:off x="1646694" y="4121461"/>
            <a:ext cx="3922220" cy="16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facts png">
            <a:extLst>
              <a:ext uri="{FF2B5EF4-FFF2-40B4-BE49-F238E27FC236}">
                <a16:creationId xmlns:a16="http://schemas.microsoft.com/office/drawing/2014/main" id="{8DA7CC6B-1F70-4A62-8F71-9C46C10F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04" y="1997205"/>
            <a:ext cx="2883789" cy="288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A7DD-E242-438F-98CE-D5D5BCD2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087" y="2500292"/>
            <a:ext cx="6086701" cy="3639289"/>
          </a:xfrm>
        </p:spPr>
        <p:txBody>
          <a:bodyPr anchor="ctr">
            <a:noAutofit/>
          </a:bodyPr>
          <a:lstStyle/>
          <a:p>
            <a:pPr>
              <a:defRPr lang="en-US" sz="1400" dirty="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35%  purchases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you make on Amazon are influenced by recommendation systems</a:t>
            </a:r>
          </a:p>
          <a:p>
            <a:pPr>
              <a:defRPr lang="en-US" sz="1400" dirty="0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 lang="en-US" sz="1400" dirty="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70% of videos </a:t>
            </a:r>
            <a:r>
              <a:rPr lang="en-US" sz="2000" dirty="0">
                <a:solidFill>
                  <a:srgbClr val="000000"/>
                </a:solidFill>
              </a:rPr>
              <a:t>that each user watching in </a:t>
            </a:r>
            <a:r>
              <a:rPr lang="en-US" sz="2000" dirty="0" err="1">
                <a:solidFill>
                  <a:srgbClr val="000000"/>
                </a:solidFill>
              </a:rPr>
              <a:t>youtube</a:t>
            </a:r>
            <a:r>
              <a:rPr lang="en-US" sz="2000" dirty="0">
                <a:solidFill>
                  <a:srgbClr val="000000"/>
                </a:solidFill>
              </a:rPr>
              <a:t> are recommended   by Google Automated  Recommendation Engine</a:t>
            </a:r>
          </a:p>
          <a:p>
            <a:pPr>
              <a:defRPr lang="en-US" sz="1400" dirty="0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 lang="en-US" sz="1400" dirty="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75%</a:t>
            </a:r>
            <a:r>
              <a:rPr lang="en-US" sz="2000" dirty="0">
                <a:solidFill>
                  <a:srgbClr val="000000"/>
                </a:solidFill>
              </a:rPr>
              <a:t> of what people what people watching on Netflix is recommended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A0AE-F65B-4EBD-8388-197B20E51C8D}"/>
              </a:ext>
            </a:extLst>
          </p:cNvPr>
          <p:cNvSpPr txBox="1"/>
          <p:nvPr/>
        </p:nvSpPr>
        <p:spPr>
          <a:xfrm>
            <a:off x="5142604" y="926981"/>
            <a:ext cx="654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“Yesterday, I had half an hour of free time.”</a:t>
            </a:r>
          </a:p>
          <a:p>
            <a:pPr algn="ctr"/>
            <a:r>
              <a:rPr lang="en-US" i="1" dirty="0"/>
              <a:t>“So instead of watching a movie, I spent half hour browsing for one”</a:t>
            </a:r>
          </a:p>
          <a:p>
            <a:pPr algn="r"/>
            <a:r>
              <a:rPr lang="en-US" i="1" dirty="0"/>
              <a:t>- Albert Einstein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470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7072" y="3720078"/>
            <a:ext cx="7237857" cy="497572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29" y="1321842"/>
            <a:ext cx="3667303" cy="36673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7805" y="2537375"/>
            <a:ext cx="7959047" cy="1236236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7200" dirty="0">
                <a:latin typeface="GrilledCheese BTN Toasted" panose="020B0904060402040206" pitchFamily="34" charset="0"/>
              </a:rPr>
              <a:t>NEED TO KNOW </a:t>
            </a:r>
          </a:p>
        </p:txBody>
      </p:sp>
    </p:spTree>
    <p:extLst>
      <p:ext uri="{BB962C8B-B14F-4D97-AF65-F5344CB8AC3E}">
        <p14:creationId xmlns:p14="http://schemas.microsoft.com/office/powerpoint/2010/main" val="137351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FFC8-9414-4B07-A258-4CAEA39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CCF8A-7329-4CD9-AE42-A153D4A12D44}"/>
              </a:ext>
            </a:extLst>
          </p:cNvPr>
          <p:cNvSpPr txBox="1"/>
          <p:nvPr/>
        </p:nvSpPr>
        <p:spPr>
          <a:xfrm>
            <a:off x="4490759" y="2435549"/>
            <a:ext cx="1678111" cy="5386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667" dirty="0">
                <a:solidFill>
                  <a:schemeClr val="accent1"/>
                </a:solidFill>
              </a:rPr>
              <a:t>User</a:t>
            </a:r>
            <a:endParaRPr lang="en-US" sz="26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F547C-AD93-4542-BC5C-79B8FD36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96" y="510110"/>
            <a:ext cx="903134" cy="1564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3454F-B72A-422A-AAAB-E12281E3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308" y="510110"/>
            <a:ext cx="1600582" cy="1600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803A-5EA4-4E81-A6E6-FA0D403F47A6}"/>
              </a:ext>
            </a:extLst>
          </p:cNvPr>
          <p:cNvSpPr txBox="1"/>
          <p:nvPr/>
        </p:nvSpPr>
        <p:spPr>
          <a:xfrm>
            <a:off x="8582543" y="2435549"/>
            <a:ext cx="1678111" cy="5386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667" dirty="0">
                <a:solidFill>
                  <a:schemeClr val="accent1"/>
                </a:solidFill>
              </a:rPr>
              <a:t>Item</a:t>
            </a:r>
            <a:endParaRPr lang="en-US" sz="26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EE654-43BA-4319-9E55-673B612E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190" y="4695534"/>
            <a:ext cx="922065" cy="922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3170E4-9E48-4ACB-97CB-7CBC1DBD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870" y="4890012"/>
            <a:ext cx="713035" cy="727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FC1693-C00A-4FAD-B542-976BBCF85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043" y="4111560"/>
            <a:ext cx="190500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A546B-F8A6-4A50-8887-6110DE212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3331" y="4376428"/>
            <a:ext cx="1245912" cy="1245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BB2749-9828-407C-91F7-874BD4AB4142}"/>
              </a:ext>
            </a:extLst>
          </p:cNvPr>
          <p:cNvSpPr txBox="1"/>
          <p:nvPr/>
        </p:nvSpPr>
        <p:spPr>
          <a:xfrm>
            <a:off x="6716309" y="5927591"/>
            <a:ext cx="1904999" cy="5386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667" dirty="0">
                <a:solidFill>
                  <a:schemeClr val="accent1"/>
                </a:solidFill>
              </a:rPr>
              <a:t>Interactions</a:t>
            </a:r>
            <a:endParaRPr lang="en-US" sz="26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1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FFC8-9414-4B07-A258-4CAEA39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9DFF7-6925-4BC9-8342-A5036AAF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56727"/>
            <a:ext cx="6553545" cy="27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7987A-16E4-4F7B-ADA0-4034A57E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Data Science?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4EF298E-5038-4579-8824-551C35B7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74" y="640080"/>
            <a:ext cx="614745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6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FFC8-9414-4B07-A258-4CAEA39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Dot Product</a:t>
            </a:r>
          </a:p>
        </p:txBody>
      </p:sp>
      <p:pic>
        <p:nvPicPr>
          <p:cNvPr id="6146" name="Picture 2" descr="Image result for dot product example vector">
            <a:extLst>
              <a:ext uri="{FF2B5EF4-FFF2-40B4-BE49-F238E27FC236}">
                <a16:creationId xmlns:a16="http://schemas.microsoft.com/office/drawing/2014/main" id="{7669D8E3-0580-496C-B4A4-CA29DB3C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93301"/>
            <a:ext cx="7188199" cy="20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6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FFC8-9414-4B07-A258-4CAEA39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Singular Value Decomposition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FE7097DE-FFC1-45DE-9AD0-EE3588C78E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t="-68105" b="-68105"/>
          <a:stretch>
            <a:fillRect/>
          </a:stretch>
        </p:blipFill>
        <p:spPr>
          <a:xfrm>
            <a:off x="3868889" y="1603717"/>
            <a:ext cx="8004244" cy="34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136" y="572999"/>
            <a:ext cx="5268929" cy="805349"/>
          </a:xfrm>
          <a:prstGeom prst="rect">
            <a:avLst/>
          </a:prstGeom>
          <a:ln w="25400" cap="sq">
            <a:solidFill>
              <a:schemeClr val="bg1"/>
            </a:solidFill>
            <a:prstDash val="solid"/>
            <a:miter lim="800000"/>
          </a:ln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400" dirty="0">
                <a:latin typeface="Averia Sans Libre" panose="02000603000000000004" pitchFamily="2" charset="0"/>
                <a:ea typeface="+mj-ea"/>
                <a:cs typeface="+mj-cs"/>
              </a:rPr>
              <a:t>HOW IT WORKS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" y="2176836"/>
            <a:ext cx="12171452" cy="46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04" y="411038"/>
            <a:ext cx="9790917" cy="1068707"/>
          </a:xfrm>
        </p:spPr>
        <p:txBody>
          <a:bodyPr vert="horz" rtlCol="0"/>
          <a:lstStyle/>
          <a:p>
            <a:r>
              <a:rPr lang="en-US" dirty="0">
                <a:latin typeface="Averia Sans Libre" panose="02000603000000000004" pitchFamily="2" charset="0"/>
              </a:rPr>
              <a:t>THREE MAJOR METHODOLOGY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027" b="10027"/>
          <a:stretch>
            <a:fillRect/>
          </a:stretch>
        </p:blipFill>
        <p:spPr>
          <a:xfrm>
            <a:off x="1242210" y="2556386"/>
            <a:ext cx="2702388" cy="2706193"/>
          </a:xfrm>
        </p:spPr>
      </p:pic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/>
        <p:txBody>
          <a:bodyPr vert="horz" rtlCol="0"/>
          <a:lstStyle/>
          <a:p>
            <a:r>
              <a:rPr lang="en-US" sz="2133" b="1" dirty="0"/>
              <a:t>Content  Based </a:t>
            </a:r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70" r="70"/>
          <a:stretch>
            <a:fillRect/>
          </a:stretch>
        </p:blipFill>
        <p:spPr/>
      </p:pic>
      <p:sp>
        <p:nvSpPr>
          <p:cNvPr id="6" name="Content Placeholder 2"/>
          <p:cNvSpPr>
            <a:spLocks noGrp="1"/>
          </p:cNvSpPr>
          <p:nvPr>
            <p:ph type="body" idx="4"/>
          </p:nvPr>
        </p:nvSpPr>
        <p:spPr/>
        <p:txBody>
          <a:bodyPr vert="horz" rtlCol="0"/>
          <a:lstStyle/>
          <a:p>
            <a:r>
              <a:rPr lang="en-US" sz="2133" b="1" dirty="0"/>
              <a:t>Collaborative  Filtering</a:t>
            </a:r>
          </a:p>
        </p:txBody>
      </p:sp>
      <p:pic>
        <p:nvPicPr>
          <p:cNvPr id="7" name="Picture Placeholder 2"/>
          <p:cNvPicPr>
            <a:picLocks noGrp="1" noChangeAspect="1"/>
          </p:cNvPicPr>
          <p:nvPr>
            <p:ph type="pic" idx="5"/>
          </p:nvPr>
        </p:nvPicPr>
        <p:blipFill>
          <a:blip r:embed="rId4"/>
          <a:srcRect l="70" r="70"/>
          <a:stretch>
            <a:fillRect/>
          </a:stretch>
        </p:blipFill>
        <p:spPr/>
      </p:pic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8142334" y="5792683"/>
            <a:ext cx="3306757" cy="705951"/>
          </a:xfrm>
        </p:spPr>
        <p:txBody>
          <a:bodyPr vert="horz" rtlCol="0"/>
          <a:lstStyle/>
          <a:p>
            <a:r>
              <a:rPr lang="en-US" sz="2133" b="1" dirty="0"/>
              <a:t>Hybrid Systems</a:t>
            </a:r>
          </a:p>
        </p:txBody>
      </p:sp>
    </p:spTree>
    <p:extLst>
      <p:ext uri="{BB962C8B-B14F-4D97-AF65-F5344CB8AC3E}">
        <p14:creationId xmlns:p14="http://schemas.microsoft.com/office/powerpoint/2010/main" val="258844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7F6940-1AE4-44DF-A096-7B6D2724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ria Sans Libre" panose="02000603000000000004" pitchFamily="2" charset="0"/>
              </a:rPr>
              <a:t>Content based filtering</a:t>
            </a:r>
            <a:endParaRPr lang="en-IN" dirty="0">
              <a:latin typeface="Averia Sans Libre" panose="02000603000000000004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1F87D-2F57-4A01-9540-00CDE625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is: if you like an item then you’ll like a similar item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6ADF42-AA4D-4F33-B625-699B5E69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44" y="3859983"/>
            <a:ext cx="4328361" cy="2905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407A-8513-4873-8F0B-63B5022C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9610"/>
            <a:ext cx="4815913" cy="2742290"/>
          </a:xfrm>
          <a:prstGeom prst="rect">
            <a:avLst/>
          </a:prstGeom>
        </p:spPr>
      </p:pic>
      <p:pic>
        <p:nvPicPr>
          <p:cNvPr id="2054" name="Picture 6" descr="Image result for like dislike icon png">
            <a:extLst>
              <a:ext uri="{FF2B5EF4-FFF2-40B4-BE49-F238E27FC236}">
                <a16:creationId xmlns:a16="http://schemas.microsoft.com/office/drawing/2014/main" id="{208C45AD-3882-42D3-A785-72D11A93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6" y="2880578"/>
            <a:ext cx="775349" cy="7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ike dislike icon png">
            <a:extLst>
              <a:ext uri="{FF2B5EF4-FFF2-40B4-BE49-F238E27FC236}">
                <a16:creationId xmlns:a16="http://schemas.microsoft.com/office/drawing/2014/main" id="{F4C0CF8E-15CE-45AE-AEC0-6DE01183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083" y="2880578"/>
            <a:ext cx="775349" cy="7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dirty="0">
                <a:latin typeface="Averia Sans Libre" panose="02000603000000000004" pitchFamily="2" charset="0"/>
              </a:rPr>
              <a:t>Example : Content Based 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242378" y="1914633"/>
          <a:ext cx="5251463" cy="1470660"/>
        </p:xfrm>
        <a:graphic>
          <a:graphicData uri="http://schemas.openxmlformats.org/drawingml/2006/table">
            <a:tbl>
              <a:tblPr firstRow="1" firstCol="1" bandCol="1"/>
              <a:tblGrid>
                <a:gridCol w="110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Rescue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President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99464" y="3401560"/>
            <a:ext cx="2540000" cy="415563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1867" dirty="0"/>
              <a:t>User Profile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120528678"/>
              </p:ext>
            </p:extLst>
          </p:nvPr>
        </p:nvGraphicFramePr>
        <p:xfrm>
          <a:off x="5753986" y="1861435"/>
          <a:ext cx="6325598" cy="1981200"/>
        </p:xfrm>
        <a:graphic>
          <a:graphicData uri="http://schemas.openxmlformats.org/drawingml/2006/table">
            <a:tbl>
              <a:tblPr firstRow="1" firstCol="1" bandCol="1"/>
              <a:tblGrid>
                <a:gridCol w="20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Action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Rescue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Preseident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Olympus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White House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London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5023" y="3813040"/>
            <a:ext cx="2540000" cy="415563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1867" dirty="0"/>
              <a:t>Item Profile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2466390" y="4699001"/>
          <a:ext cx="6698159" cy="1485900"/>
        </p:xfrm>
        <a:graphic>
          <a:graphicData uri="http://schemas.openxmlformats.org/drawingml/2006/table">
            <a:tbl>
              <a:tblPr firstRow="1" firstCol="1" bandCol="1"/>
              <a:tblGrid>
                <a:gridCol w="137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Olympus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White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London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9465" y="6246360"/>
            <a:ext cx="2540000" cy="415563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1867" dirty="0"/>
              <a:t>User Item Interaction</a:t>
            </a:r>
          </a:p>
        </p:txBody>
      </p:sp>
    </p:spTree>
    <p:extLst>
      <p:ext uri="{BB962C8B-B14F-4D97-AF65-F5344CB8AC3E}">
        <p14:creationId xmlns:p14="http://schemas.microsoft.com/office/powerpoint/2010/main" val="95349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8F0D-B3CA-4E9F-B95A-EF456112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ria Sans Libre" panose="02000603000000000004" pitchFamily="2" charset="0"/>
              </a:rPr>
              <a:t>Collaborative Filtering</a:t>
            </a:r>
            <a:endParaRPr lang="en-IN" dirty="0">
              <a:latin typeface="Averia Sans Libre" panose="0200060300000000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B90A-935E-4F4E-BBC7-AFB4B8AC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Based on the similarity in preferences, tastes and choices of two users.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It analyses how similar the tastes of one user is to another and makes recommendations on the basis of that.</a:t>
            </a:r>
          </a:p>
        </p:txBody>
      </p:sp>
      <p:pic>
        <p:nvPicPr>
          <p:cNvPr id="3074" name="Picture 2" descr="user_item_cf">
            <a:extLst>
              <a:ext uri="{FF2B5EF4-FFF2-40B4-BE49-F238E27FC236}">
                <a16:creationId xmlns:a16="http://schemas.microsoft.com/office/drawing/2014/main" id="{CE457177-551C-4CBC-94B8-3E840D32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90" y="3215788"/>
            <a:ext cx="6095219" cy="34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9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latin typeface="Averia Sans Libre" panose="02000603000000000004" pitchFamily="2" charset="0"/>
              </a:rPr>
              <a:t>Example : Collaborative Filtering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111249" y="2686049"/>
          <a:ext cx="9969498" cy="1994899"/>
        </p:xfrm>
        <a:graphic>
          <a:graphicData uri="http://schemas.openxmlformats.org/drawingml/2006/table">
            <a:tbl>
              <a:tblPr firstRow="1" firstCol="1" bandCol="1"/>
              <a:tblGrid>
                <a:gridCol w="1661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99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User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08233" y="3183276"/>
            <a:ext cx="10520736" cy="474323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438437" y="2479497"/>
            <a:ext cx="1684961" cy="272607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38436" y="5408160"/>
            <a:ext cx="2540000" cy="415563"/>
          </a:xfrm>
          <a:prstGeom prst="rect">
            <a:avLst/>
          </a:prstGeom>
        </p:spPr>
        <p:txBody>
          <a:bodyPr vert="horz" lIns="127000" tIns="63500" rIns="127000" bIns="63500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1867" dirty="0"/>
              <a:t>User Item Interactions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8233" y="4152900"/>
            <a:ext cx="10520736" cy="4773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23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CB064-4235-4D7F-9594-C02F664C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rec-systems">
            <a:extLst>
              <a:ext uri="{FF2B5EF4-FFF2-40B4-BE49-F238E27FC236}">
                <a16:creationId xmlns:a16="http://schemas.microsoft.com/office/drawing/2014/main" id="{5C8AAD18-D0DA-4359-A49D-4355B635DF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425948"/>
            <a:ext cx="6553545" cy="40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0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CB064-4235-4D7F-9594-C02F664C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30402"/>
            <a:ext cx="3994954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Tools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C7755D-6932-4959-9DE7-3906EA2EFCCD}"/>
              </a:ext>
            </a:extLst>
          </p:cNvPr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Surprise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Uses </a:t>
            </a:r>
            <a:r>
              <a:rPr lang="en-US" sz="2000">
                <a:solidFill>
                  <a:srgbClr val="000000"/>
                </a:solidFill>
              </a:rPr>
              <a:t>Matrix factorization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LightFM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Annoy</a:t>
            </a:r>
            <a:r>
              <a:rPr lang="en-US" sz="2400" dirty="0">
                <a:solidFill>
                  <a:srgbClr val="000000"/>
                </a:solidFill>
              </a:rPr>
              <a:t> - Approximate nearest Neighbor Oh Yeah!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FAISS</a:t>
            </a:r>
            <a:r>
              <a:rPr lang="en-US" sz="2400" dirty="0">
                <a:solidFill>
                  <a:srgbClr val="000000"/>
                </a:solidFill>
              </a:rPr>
              <a:t> - Facebook Artificial Intelligence Similarity Search 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NMSLib</a:t>
            </a:r>
            <a:r>
              <a:rPr lang="en-US" sz="2400" dirty="0">
                <a:solidFill>
                  <a:srgbClr val="000000"/>
                </a:solidFill>
              </a:rPr>
              <a:t>  - Non-Metric Space Library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ALS</a:t>
            </a:r>
            <a:r>
              <a:rPr lang="en-US" sz="2400" dirty="0">
                <a:solidFill>
                  <a:srgbClr val="000000"/>
                </a:solidFill>
              </a:rPr>
              <a:t> - Alternating Least Square using Implicit Library</a:t>
            </a:r>
          </a:p>
        </p:txBody>
      </p:sp>
    </p:spTree>
    <p:extLst>
      <p:ext uri="{BB962C8B-B14F-4D97-AF65-F5344CB8AC3E}">
        <p14:creationId xmlns:p14="http://schemas.microsoft.com/office/powerpoint/2010/main" val="2203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8C17-CAEB-4BBC-BEFC-E12AF9A4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97E3-3DDE-4D3B-B0BA-821368D272D8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1B44C-8B09-42B1-A07F-5E9A1097DC8A}"/>
              </a:ext>
            </a:extLst>
          </p:cNvPr>
          <p:cNvSpPr txBox="1"/>
          <p:nvPr/>
        </p:nvSpPr>
        <p:spPr>
          <a:xfrm>
            <a:off x="2124510" y="3087695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T</a:t>
            </a:r>
            <a:endParaRPr lang="en-IN" sz="2800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3D29B08-3337-4D5C-A726-66DD6DB0CBE3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3978E-22F3-4ED0-817C-EFF1588FC858}"/>
              </a:ext>
            </a:extLst>
          </p:cNvPr>
          <p:cNvSpPr txBox="1"/>
          <p:nvPr/>
        </p:nvSpPr>
        <p:spPr>
          <a:xfrm>
            <a:off x="3363349" y="25710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3BC37A-A846-4F0F-BFF7-6093F0647E7A}"/>
              </a:ext>
            </a:extLst>
          </p:cNvPr>
          <p:cNvSpPr/>
          <p:nvPr/>
        </p:nvSpPr>
        <p:spPr>
          <a:xfrm>
            <a:off x="5097194" y="2794309"/>
            <a:ext cx="1997612" cy="1109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EF363B-EC2B-4ACB-88DA-30A28E976492}"/>
              </a:ext>
            </a:extLst>
          </p:cNvPr>
          <p:cNvSpPr/>
          <p:nvPr/>
        </p:nvSpPr>
        <p:spPr>
          <a:xfrm>
            <a:off x="8531469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8E03F-1D3D-46D2-9E43-DBABB62077BF}"/>
              </a:ext>
            </a:extLst>
          </p:cNvPr>
          <p:cNvSpPr txBox="1"/>
          <p:nvPr/>
        </p:nvSpPr>
        <p:spPr>
          <a:xfrm>
            <a:off x="8998334" y="3087695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T</a:t>
            </a:r>
            <a:endParaRPr lang="en-IN" sz="2800" dirty="0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734C650C-EF73-497C-887A-D84D6378CBC3}"/>
              </a:ext>
            </a:extLst>
          </p:cNvPr>
          <p:cNvSpPr/>
          <p:nvPr/>
        </p:nvSpPr>
        <p:spPr>
          <a:xfrm>
            <a:off x="9973406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38B6C-505C-4ADC-B85E-25C9409D6447}"/>
              </a:ext>
            </a:extLst>
          </p:cNvPr>
          <p:cNvSpPr txBox="1"/>
          <p:nvPr/>
        </p:nvSpPr>
        <p:spPr>
          <a:xfrm>
            <a:off x="10237173" y="25710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BAA8B-6C38-43E0-BE05-9163DE38DD0D}"/>
              </a:ext>
            </a:extLst>
          </p:cNvPr>
          <p:cNvSpPr txBox="1"/>
          <p:nvPr/>
        </p:nvSpPr>
        <p:spPr>
          <a:xfrm>
            <a:off x="5296274" y="31646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 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F31CF-5F74-45F3-96BF-AFE8618779F8}"/>
              </a:ext>
            </a:extLst>
          </p:cNvPr>
          <p:cNvSpPr txBox="1"/>
          <p:nvPr/>
        </p:nvSpPr>
        <p:spPr>
          <a:xfrm>
            <a:off x="1385319" y="5265212"/>
            <a:ext cx="9765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“A computer program is said to learn from </a:t>
            </a:r>
            <a:r>
              <a:rPr lang="en-US" sz="2400" b="1" i="1" dirty="0"/>
              <a:t>Experience E</a:t>
            </a:r>
            <a:r>
              <a:rPr lang="en-US" sz="2400" i="1" dirty="0"/>
              <a:t> to do a </a:t>
            </a:r>
            <a:r>
              <a:rPr lang="en-US" sz="2400" b="1" i="1" dirty="0"/>
              <a:t>task T</a:t>
            </a:r>
            <a:r>
              <a:rPr lang="en-US" sz="2400" i="1" dirty="0"/>
              <a:t> better, </a:t>
            </a:r>
          </a:p>
          <a:p>
            <a:pPr algn="ctr"/>
            <a:r>
              <a:rPr lang="en-US" sz="2400" i="1" dirty="0"/>
              <a:t>measured by a </a:t>
            </a:r>
            <a:r>
              <a:rPr lang="en-US" sz="2400" b="1" i="1" dirty="0"/>
              <a:t>performance metric P</a:t>
            </a:r>
            <a:r>
              <a:rPr lang="en-US" sz="2400" i="1" dirty="0"/>
              <a:t>”</a:t>
            </a:r>
            <a:endParaRPr lang="en-IN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F4F1E-37FF-4C30-9B6C-DD97387B37B2}"/>
              </a:ext>
            </a:extLst>
          </p:cNvPr>
          <p:cNvSpPr txBox="1"/>
          <p:nvPr/>
        </p:nvSpPr>
        <p:spPr>
          <a:xfrm>
            <a:off x="3483574" y="1724341"/>
            <a:ext cx="807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1100" dirty="0"/>
              <a:t>- Error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BCBD6-FC44-49E6-B1BF-025ACFE70924}"/>
              </a:ext>
            </a:extLst>
          </p:cNvPr>
          <p:cNvSpPr txBox="1"/>
          <p:nvPr/>
        </p:nvSpPr>
        <p:spPr>
          <a:xfrm>
            <a:off x="10357398" y="1724340"/>
            <a:ext cx="807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1100" dirty="0"/>
              <a:t>- Error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9A8D1-CBB2-4708-9DA3-A173351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4098" name="Picture 2" descr="Image result for code icon png">
            <a:extLst>
              <a:ext uri="{FF2B5EF4-FFF2-40B4-BE49-F238E27FC236}">
                <a16:creationId xmlns:a16="http://schemas.microsoft.com/office/drawing/2014/main" id="{564E6CB0-CA62-4CA4-99E7-B4ECEBAB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37516"/>
            <a:ext cx="7188199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5738-817E-40DC-B484-7D86F2F4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7898C9-6E8E-4CCE-B189-08986472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2" y="652739"/>
            <a:ext cx="3290614" cy="4255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1729D-2108-4827-AF42-20C78B2952AF}"/>
              </a:ext>
            </a:extLst>
          </p:cNvPr>
          <p:cNvSpPr txBox="1"/>
          <p:nvPr/>
        </p:nvSpPr>
        <p:spPr>
          <a:xfrm>
            <a:off x="6738986" y="5576037"/>
            <a:ext cx="504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Good read on this topic is James </a:t>
            </a:r>
            <a:r>
              <a:rPr lang="en-US" dirty="0" err="1"/>
              <a:t>Le’s</a:t>
            </a:r>
            <a:r>
              <a:rPr lang="en-US" dirty="0"/>
              <a:t> article: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r>
              <a:rPr lang="en-US" dirty="0"/>
              <a:t>GitHub links: </a:t>
            </a:r>
            <a:r>
              <a:rPr lang="en-US" dirty="0">
                <a:hlinkClick r:id="rId5"/>
              </a:rPr>
              <a:t>Basics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using SVD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using Deep Learning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0493A-535E-440F-9386-C8C447909E28}"/>
              </a:ext>
            </a:extLst>
          </p:cNvPr>
          <p:cNvSpPr txBox="1"/>
          <p:nvPr/>
        </p:nvSpPr>
        <p:spPr>
          <a:xfrm>
            <a:off x="6236822" y="6468282"/>
            <a:ext cx="572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back if you want to know how self-driving cars 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C36B-7692-444A-BAD3-7E66E1E639AC}"/>
              </a:ext>
            </a:extLst>
          </p:cNvPr>
          <p:cNvSpPr txBox="1"/>
          <p:nvPr/>
        </p:nvSpPr>
        <p:spPr>
          <a:xfrm>
            <a:off x="8313480" y="5082019"/>
            <a:ext cx="310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Feedback much appreciated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7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4026-AAF3-4984-A90D-2E98A2AF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854A-61EA-4541-9EAE-1F4B035A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Reinforcement Learning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838B773-6278-41DE-82C2-D223078F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96" y="2946566"/>
            <a:ext cx="2297722" cy="17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lphago">
            <a:extLst>
              <a:ext uri="{FF2B5EF4-FFF2-40B4-BE49-F238E27FC236}">
                <a16:creationId xmlns:a16="http://schemas.microsoft.com/office/drawing/2014/main" id="{150E050B-E238-4DDC-B31B-6AFCD625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375" y="5228730"/>
            <a:ext cx="1997158" cy="11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assification problem in machine learning">
            <a:extLst>
              <a:ext uri="{FF2B5EF4-FFF2-40B4-BE49-F238E27FC236}">
                <a16:creationId xmlns:a16="http://schemas.microsoft.com/office/drawing/2014/main" id="{41D85ED3-6829-434C-B957-6B47E8CA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17" y="1509713"/>
            <a:ext cx="2047252" cy="17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lated image">
            <a:extLst>
              <a:ext uri="{FF2B5EF4-FFF2-40B4-BE49-F238E27FC236}">
                <a16:creationId xmlns:a16="http://schemas.microsoft.com/office/drawing/2014/main" id="{6B3F2DB3-2028-4A61-94E7-CBAE6B50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97" y="5078802"/>
            <a:ext cx="1804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reinforcement learning">
            <a:extLst>
              <a:ext uri="{FF2B5EF4-FFF2-40B4-BE49-F238E27FC236}">
                <a16:creationId xmlns:a16="http://schemas.microsoft.com/office/drawing/2014/main" id="{3802921A-0014-47F7-90E0-B8575263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85" y="5105046"/>
            <a:ext cx="2976722" cy="13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7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B46EB-00CF-4A28-A0DB-6BA02C91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57E8-EBAC-475C-9CC5-D118A30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First step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9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BE12-E6EC-4891-8E6A-47F96ED2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22"/>
            <a:ext cx="6586489" cy="467345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Data</a:t>
            </a:r>
          </a:p>
          <a:p>
            <a:pPr lvl="1"/>
            <a:r>
              <a:rPr lang="en-US" sz="2200" dirty="0"/>
              <a:t>Input (</a:t>
            </a:r>
            <a:r>
              <a:rPr lang="en-US" sz="2200" b="1" dirty="0"/>
              <a:t>Features</a:t>
            </a:r>
            <a:r>
              <a:rPr lang="en-US" sz="2200" dirty="0"/>
              <a:t>) (x)</a:t>
            </a:r>
          </a:p>
          <a:p>
            <a:pPr lvl="1"/>
            <a:r>
              <a:rPr lang="en-US" sz="2200" dirty="0"/>
              <a:t>Output (</a:t>
            </a:r>
            <a:r>
              <a:rPr lang="en-US" sz="2200" b="1" dirty="0"/>
              <a:t>Target</a:t>
            </a:r>
            <a:r>
              <a:rPr lang="en-US" sz="2200" dirty="0"/>
              <a:t>/Labels) (y)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Model</a:t>
            </a:r>
          </a:p>
          <a:p>
            <a:pPr lvl="1"/>
            <a:r>
              <a:rPr lang="en-US" sz="2200" dirty="0"/>
              <a:t>Linear, Logistic, Neural Net etc.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Parameters</a:t>
            </a:r>
          </a:p>
          <a:p>
            <a:pPr lvl="1"/>
            <a:r>
              <a:rPr lang="en-US" sz="2200" dirty="0"/>
              <a:t>y = </a:t>
            </a:r>
            <a:r>
              <a:rPr lang="en-US" sz="2200" b="1" dirty="0"/>
              <a:t>m</a:t>
            </a:r>
            <a:r>
              <a:rPr lang="en-US" sz="2200" dirty="0"/>
              <a:t>x + </a:t>
            </a:r>
            <a:r>
              <a:rPr lang="en-US" sz="2200" b="1" dirty="0"/>
              <a:t>c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Loss / Error function (distance)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Loss / Error optimization algorithm (slope)</a:t>
            </a:r>
          </a:p>
        </p:txBody>
      </p:sp>
      <p:pic>
        <p:nvPicPr>
          <p:cNvPr id="3074" name="Picture 2" descr="Image result for hold that thought">
            <a:extLst>
              <a:ext uri="{FF2B5EF4-FFF2-40B4-BE49-F238E27FC236}">
                <a16:creationId xmlns:a16="http://schemas.microsoft.com/office/drawing/2014/main" id="{5DF31C2B-F3E2-49F6-9E36-FEB1723D8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r="1345" b="3"/>
          <a:stretch/>
        </p:blipFill>
        <p:spPr bwMode="auto">
          <a:xfrm>
            <a:off x="7556409" y="640082"/>
            <a:ext cx="3995928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D2E076C-EFE6-4D6E-B0C0-DA2A92DF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7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FB1-314C-4EA1-98E8-BF34469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D0311-062E-4DFD-B5A4-DE76CCC74C3D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BE65-4572-44D4-9685-1ECCF6820FF1}"/>
              </a:ext>
            </a:extLst>
          </p:cNvPr>
          <p:cNvSpPr txBox="1"/>
          <p:nvPr/>
        </p:nvSpPr>
        <p:spPr>
          <a:xfrm>
            <a:off x="1806055" y="3075057"/>
            <a:ext cx="169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 House </a:t>
            </a:r>
          </a:p>
          <a:p>
            <a:pPr algn="ctr"/>
            <a:r>
              <a:rPr lang="en-US" sz="2000" dirty="0"/>
              <a:t>Prices</a:t>
            </a: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38015F10-A636-460B-A086-91CE5D1DDF3A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A0E3E-CC4A-4E7A-99CD-2684E782324B}"/>
              </a:ext>
            </a:extLst>
          </p:cNvPr>
          <p:cNvSpPr txBox="1"/>
          <p:nvPr/>
        </p:nvSpPr>
        <p:spPr>
          <a:xfrm>
            <a:off x="3363349" y="25710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10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200DAD-182A-41DB-97F0-2BA56B2FF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167448"/>
              </p:ext>
            </p:extLst>
          </p:nvPr>
        </p:nvGraphicFramePr>
        <p:xfrm>
          <a:off x="5097193" y="1481731"/>
          <a:ext cx="6296037" cy="414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EE4C2-EBC0-41FE-A21D-ED82B64924D1}"/>
              </a:ext>
            </a:extLst>
          </p:cNvPr>
          <p:cNvSpPr txBox="1"/>
          <p:nvPr/>
        </p:nvSpPr>
        <p:spPr>
          <a:xfrm>
            <a:off x="7638757" y="603210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20 Data Points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B0ED6-EE5E-432E-A53D-CB014C619B5B}"/>
              </a:ext>
            </a:extLst>
          </p:cNvPr>
          <p:cNvCxnSpPr/>
          <p:nvPr/>
        </p:nvCxnSpPr>
        <p:spPr>
          <a:xfrm flipV="1">
            <a:off x="5683348" y="2186006"/>
            <a:ext cx="5416061" cy="275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8F7921-6E91-4BB3-8D8F-37A1BCBC6255}"/>
              </a:ext>
            </a:extLst>
          </p:cNvPr>
          <p:cNvSpPr txBox="1"/>
          <p:nvPr/>
        </p:nvSpPr>
        <p:spPr>
          <a:xfrm>
            <a:off x="2221037" y="4888412"/>
            <a:ext cx="1110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 = Area</a:t>
            </a:r>
          </a:p>
          <a:p>
            <a:pPr algn="ctr"/>
            <a:r>
              <a:rPr lang="en-US" dirty="0"/>
              <a:t>Y =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 = mx + c</a:t>
            </a:r>
          </a:p>
          <a:p>
            <a:pPr algn="ctr"/>
            <a:r>
              <a:rPr lang="en-US" dirty="0"/>
              <a:t>y = 1.x + c</a:t>
            </a:r>
          </a:p>
          <a:p>
            <a:pPr algn="ctr"/>
            <a:r>
              <a:rPr lang="en-US" dirty="0"/>
              <a:t>y = x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93694-7C49-4151-84DA-055140B09525}"/>
              </a:ext>
            </a:extLst>
          </p:cNvPr>
          <p:cNvSpPr txBox="1"/>
          <p:nvPr/>
        </p:nvSpPr>
        <p:spPr>
          <a:xfrm>
            <a:off x="5097193" y="180459"/>
            <a:ext cx="64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Model</a:t>
            </a: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Loss          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FB1-314C-4EA1-98E8-BF34469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D0311-062E-4DFD-B5A4-DE76CCC74C3D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BE65-4572-44D4-9685-1ECCF6820FF1}"/>
              </a:ext>
            </a:extLst>
          </p:cNvPr>
          <p:cNvSpPr txBox="1"/>
          <p:nvPr/>
        </p:nvSpPr>
        <p:spPr>
          <a:xfrm>
            <a:off x="1806055" y="3075057"/>
            <a:ext cx="169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 House </a:t>
            </a:r>
          </a:p>
          <a:p>
            <a:pPr algn="ctr"/>
            <a:r>
              <a:rPr lang="en-US" sz="2000" dirty="0"/>
              <a:t>Prices</a:t>
            </a: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38015F10-A636-460B-A086-91CE5D1DDF3A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A0E3E-CC4A-4E7A-99CD-2684E782324B}"/>
              </a:ext>
            </a:extLst>
          </p:cNvPr>
          <p:cNvSpPr txBox="1"/>
          <p:nvPr/>
        </p:nvSpPr>
        <p:spPr>
          <a:xfrm>
            <a:off x="3363349" y="25710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90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200DAD-182A-41DB-97F0-2BA56B2FF240}"/>
              </a:ext>
            </a:extLst>
          </p:cNvPr>
          <p:cNvGraphicFramePr/>
          <p:nvPr/>
        </p:nvGraphicFramePr>
        <p:xfrm>
          <a:off x="5097193" y="1481731"/>
          <a:ext cx="6296037" cy="414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EE4C2-EBC0-41FE-A21D-ED82B64924D1}"/>
              </a:ext>
            </a:extLst>
          </p:cNvPr>
          <p:cNvSpPr txBox="1"/>
          <p:nvPr/>
        </p:nvSpPr>
        <p:spPr>
          <a:xfrm>
            <a:off x="7638757" y="603210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20 Data Points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B0ED6-EE5E-432E-A53D-CB014C619B5B}"/>
              </a:ext>
            </a:extLst>
          </p:cNvPr>
          <p:cNvCxnSpPr>
            <a:cxnSpLocks/>
          </p:cNvCxnSpPr>
          <p:nvPr/>
        </p:nvCxnSpPr>
        <p:spPr>
          <a:xfrm>
            <a:off x="5992837" y="2940414"/>
            <a:ext cx="3798277" cy="194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122259-E715-447B-9053-CDD91D8674CD}"/>
              </a:ext>
            </a:extLst>
          </p:cNvPr>
          <p:cNvSpPr txBox="1"/>
          <p:nvPr/>
        </p:nvSpPr>
        <p:spPr>
          <a:xfrm>
            <a:off x="2156660" y="4888412"/>
            <a:ext cx="1239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 = Area</a:t>
            </a:r>
          </a:p>
          <a:p>
            <a:pPr algn="ctr"/>
            <a:r>
              <a:rPr lang="en-US" dirty="0"/>
              <a:t>Y =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 = mx + c</a:t>
            </a:r>
          </a:p>
          <a:p>
            <a:pPr algn="ctr"/>
            <a:r>
              <a:rPr lang="en-US" dirty="0"/>
              <a:t>y = 36.x + 6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86973-D1AE-4499-A3A8-D6DC03DDADE0}"/>
              </a:ext>
            </a:extLst>
          </p:cNvPr>
          <p:cNvSpPr txBox="1"/>
          <p:nvPr/>
        </p:nvSpPr>
        <p:spPr>
          <a:xfrm>
            <a:off x="5097193" y="180459"/>
            <a:ext cx="64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Model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Loss          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FB1-314C-4EA1-98E8-BF34469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D0311-062E-4DFD-B5A4-DE76CCC74C3D}"/>
              </a:ext>
            </a:extLst>
          </p:cNvPr>
          <p:cNvSpPr/>
          <p:nvPr/>
        </p:nvSpPr>
        <p:spPr>
          <a:xfrm>
            <a:off x="1657645" y="2779563"/>
            <a:ext cx="1997612" cy="1139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BE65-4572-44D4-9685-1ECCF6820FF1}"/>
              </a:ext>
            </a:extLst>
          </p:cNvPr>
          <p:cNvSpPr txBox="1"/>
          <p:nvPr/>
        </p:nvSpPr>
        <p:spPr>
          <a:xfrm>
            <a:off x="1806055" y="3075057"/>
            <a:ext cx="169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 House </a:t>
            </a:r>
          </a:p>
          <a:p>
            <a:pPr algn="ctr"/>
            <a:r>
              <a:rPr lang="en-US" sz="2000" dirty="0"/>
              <a:t>Prices</a:t>
            </a: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38015F10-A636-460B-A086-91CE5D1DDF3A}"/>
              </a:ext>
            </a:extLst>
          </p:cNvPr>
          <p:cNvSpPr/>
          <p:nvPr/>
        </p:nvSpPr>
        <p:spPr>
          <a:xfrm>
            <a:off x="3099582" y="2186006"/>
            <a:ext cx="1111348" cy="1139484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A0E3E-CC4A-4E7A-99CD-2684E782324B}"/>
              </a:ext>
            </a:extLst>
          </p:cNvPr>
          <p:cNvSpPr txBox="1"/>
          <p:nvPr/>
        </p:nvSpPr>
        <p:spPr>
          <a:xfrm>
            <a:off x="3363349" y="25710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90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200DAD-182A-41DB-97F0-2BA56B2FF240}"/>
              </a:ext>
            </a:extLst>
          </p:cNvPr>
          <p:cNvGraphicFramePr/>
          <p:nvPr/>
        </p:nvGraphicFramePr>
        <p:xfrm>
          <a:off x="5097193" y="1481731"/>
          <a:ext cx="6296037" cy="414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EE4C2-EBC0-41FE-A21D-ED82B64924D1}"/>
              </a:ext>
            </a:extLst>
          </p:cNvPr>
          <p:cNvSpPr txBox="1"/>
          <p:nvPr/>
        </p:nvSpPr>
        <p:spPr>
          <a:xfrm>
            <a:off x="7638757" y="603210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20 Data Points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B0ED6-EE5E-432E-A53D-CB014C619B5B}"/>
              </a:ext>
            </a:extLst>
          </p:cNvPr>
          <p:cNvCxnSpPr>
            <a:cxnSpLocks/>
          </p:cNvCxnSpPr>
          <p:nvPr/>
        </p:nvCxnSpPr>
        <p:spPr>
          <a:xfrm>
            <a:off x="5992837" y="2940414"/>
            <a:ext cx="3798277" cy="194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122259-E715-447B-9053-CDD91D8674CD}"/>
              </a:ext>
            </a:extLst>
          </p:cNvPr>
          <p:cNvSpPr txBox="1"/>
          <p:nvPr/>
        </p:nvSpPr>
        <p:spPr>
          <a:xfrm>
            <a:off x="2156660" y="4888412"/>
            <a:ext cx="12394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 = Area</a:t>
            </a:r>
          </a:p>
          <a:p>
            <a:pPr algn="ctr"/>
            <a:r>
              <a:rPr lang="en-US" dirty="0"/>
              <a:t>Y =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 = mx + c</a:t>
            </a:r>
          </a:p>
          <a:p>
            <a:pPr algn="ctr"/>
            <a:r>
              <a:rPr lang="en-US" dirty="0"/>
              <a:t>y = 36.x + 6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74C88C-10CF-4C2C-B01A-C364D542976B}"/>
              </a:ext>
            </a:extLst>
          </p:cNvPr>
          <p:cNvCxnSpPr>
            <a:cxnSpLocks/>
          </p:cNvCxnSpPr>
          <p:nvPr/>
        </p:nvCxnSpPr>
        <p:spPr>
          <a:xfrm flipV="1">
            <a:off x="6386732" y="3429000"/>
            <a:ext cx="675250" cy="115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D5F55-1A09-463A-A54D-BB413730E1A9}"/>
              </a:ext>
            </a:extLst>
          </p:cNvPr>
          <p:cNvCxnSpPr>
            <a:cxnSpLocks/>
          </p:cNvCxnSpPr>
          <p:nvPr/>
        </p:nvCxnSpPr>
        <p:spPr>
          <a:xfrm flipV="1">
            <a:off x="8904849" y="2940414"/>
            <a:ext cx="886265" cy="146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7D9E1F-7DC5-4B90-8FBD-C863A5DA0A5B}"/>
              </a:ext>
            </a:extLst>
          </p:cNvPr>
          <p:cNvSpPr txBox="1"/>
          <p:nvPr/>
        </p:nvSpPr>
        <p:spPr>
          <a:xfrm>
            <a:off x="5097193" y="180459"/>
            <a:ext cx="64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Model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886</Words>
  <Application>Microsoft Office PowerPoint</Application>
  <PresentationFormat>Widescreen</PresentationFormat>
  <Paragraphs>255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Averia Sans Libre</vt:lpstr>
      <vt:lpstr>Calibri</vt:lpstr>
      <vt:lpstr>Calibri Light</vt:lpstr>
      <vt:lpstr>GrilledCheese BTN Toasted</vt:lpstr>
      <vt:lpstr>Wingdings</vt:lpstr>
      <vt:lpstr>Office Theme</vt:lpstr>
      <vt:lpstr>Recommender Systems</vt:lpstr>
      <vt:lpstr>What is Data Science?</vt:lpstr>
      <vt:lpstr>Machine Learning</vt:lpstr>
      <vt:lpstr>Types of Machine Learning Problems</vt:lpstr>
      <vt:lpstr>Linear Regression</vt:lpstr>
      <vt:lpstr>Terms used</vt:lpstr>
      <vt:lpstr>Regression</vt:lpstr>
      <vt:lpstr>Regression</vt:lpstr>
      <vt:lpstr>Regression</vt:lpstr>
      <vt:lpstr>Regression</vt:lpstr>
      <vt:lpstr>Regression</vt:lpstr>
      <vt:lpstr>Regression</vt:lpstr>
      <vt:lpstr>PowerPoint Presentation</vt:lpstr>
      <vt:lpstr>Recommender Systems</vt:lpstr>
      <vt:lpstr>What is Recommender Systems? </vt:lpstr>
      <vt:lpstr>PowerPoint Presentation</vt:lpstr>
      <vt:lpstr>PowerPoint Presentation</vt:lpstr>
      <vt:lpstr>Terms used</vt:lpstr>
      <vt:lpstr>Matrix</vt:lpstr>
      <vt:lpstr>Dot Product</vt:lpstr>
      <vt:lpstr>Singular Value Decomposition</vt:lpstr>
      <vt:lpstr>PowerPoint Presentation</vt:lpstr>
      <vt:lpstr>THREE MAJOR METHODOLOGY </vt:lpstr>
      <vt:lpstr>Content based filtering</vt:lpstr>
      <vt:lpstr>Example : Content Based </vt:lpstr>
      <vt:lpstr>Collaborative Filtering</vt:lpstr>
      <vt:lpstr>Example : Collaborative Filtering</vt:lpstr>
      <vt:lpstr>Recap</vt:lpstr>
      <vt:lpstr>Tools</vt:lpstr>
      <vt:lpstr>Demo time!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Ankush Tale</dc:creator>
  <cp:lastModifiedBy>Ankush Tale</cp:lastModifiedBy>
  <cp:revision>107</cp:revision>
  <dcterms:created xsi:type="dcterms:W3CDTF">2018-10-08T13:15:20Z</dcterms:created>
  <dcterms:modified xsi:type="dcterms:W3CDTF">2018-10-12T06:11:39Z</dcterms:modified>
</cp:coreProperties>
</file>