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ush Tale" initials="AT" lastIdx="1" clrIdx="0">
    <p:extLst>
      <p:ext uri="{19B8F6BF-5375-455C-9EA6-DF929625EA0E}">
        <p15:presenceInfo xmlns:p15="http://schemas.microsoft.com/office/powerpoint/2012/main" userId="a379f9eccb4080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9T11:20:31.616" idx="1">
    <p:pos x="10" y="10"/>
    <p:text>Restructure the first diagram for loop in case of Alterations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4E7FA-1D22-4793-943F-749C7356362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37623-39FE-4D56-AF86-412C3481E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03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Many teams in Ops follow the same model and can use this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37623-39FE-4D56-AF86-412C3481EC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3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3D60-61AB-445F-B75B-58A1EC2DD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95410-04AE-4DAD-B979-C21773423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4925F-6208-4CBE-B4BF-5CE36166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5D21-9E09-4887-A628-9CD065621CA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CB58E-9001-4DCC-A078-E8FA84D8C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5F79-7992-44BB-986A-439C3C0C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9438-8DB8-44DB-9A14-EFF2648A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5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3EC5-B90C-4FAC-8525-B37445B1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8B495-B7F3-4BCC-A51D-9647C44C4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9D18E-C12C-46CD-8CA1-F2D2E4FC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5D21-9E09-4887-A628-9CD065621CA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DB46-EE2F-41A5-99BC-EF177A4C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DC2F0-2238-42A6-97A5-10EF562C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9438-8DB8-44DB-9A14-EFF2648A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5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9C78D-4F2D-4303-BFAF-3AA622386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6C57B-C8B2-4369-9049-3AFA39B92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99CED-BE6D-46E0-8A98-4C017448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5D21-9E09-4887-A628-9CD065621CA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A75D3-8B13-4502-B4CF-BB723D7E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B6E5B-A2BC-471C-AF08-3916CEF8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9438-8DB8-44DB-9A14-EFF2648A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9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FD842-5039-4053-A757-C3346FBB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2AA6B-C3AB-4EFC-BCB3-5D3C9E9F4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C9B82-7929-4287-AAFA-4364F893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5D21-9E09-4887-A628-9CD065621CA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8476-E297-464C-AC5B-C1C3AD11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647D5-D918-43B2-841B-CAFE83D6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9438-8DB8-44DB-9A14-EFF2648A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6525-A4F2-491E-A9F1-E2B88307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B37A2-F707-4772-B183-4E976C409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C0AA6-CFDB-4266-B35C-E3E5B78D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5D21-9E09-4887-A628-9CD065621CA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49532-4C41-45B9-826C-A7B384F5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4B21-7A5F-4E29-9FDD-153CEBC8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9438-8DB8-44DB-9A14-EFF2648A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E037-FAEF-40B1-8DFE-02A74909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CEF29-9310-4930-9116-D18F94C82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7634D-35A2-4B48-8B7D-DC6737E2E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14F17-3D3D-45FE-8332-89CE1C10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5D21-9E09-4887-A628-9CD065621CA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2890A-B352-4A00-9E84-86BA3776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A8CB6-5BEE-43E9-8BF1-F342824B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9438-8DB8-44DB-9A14-EFF2648A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7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D316-DAF3-4BE1-8D6B-37D7A2DF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45098-053A-448B-951E-E2260720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7B4E4-5F4E-446D-8CCA-39A299BF4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50614-EFD5-41BD-A8BD-B96DD485E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11146C-2339-4BE5-8A4D-1C12D0C7F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8DEBA-8C0B-4BAF-B00A-1EC6FA39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5D21-9E09-4887-A628-9CD065621CA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753F6-85CB-4A6E-836B-DF1E7FF4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3A1CD-9F31-45CD-8057-987A1913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9438-8DB8-44DB-9A14-EFF2648A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1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60A0-92B3-447B-A440-C472D5B3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FCCA2-DB8A-4A84-9A3F-BAD1FA0A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5D21-9E09-4887-A628-9CD065621CA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6327B-8368-4E6E-AD30-E8D2B71B5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5C13F-9EBF-4EBF-A7FE-5DC34FFC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9438-8DB8-44DB-9A14-EFF2648A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3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05F2C-F108-40F0-A477-8BDFC27C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5D21-9E09-4887-A628-9CD065621CA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5661F-F616-4151-BDEC-BBDE86D5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FFE64-6320-4651-87D5-B9B70594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9438-8DB8-44DB-9A14-EFF2648A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3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2F63-7820-425B-813A-A153AE619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2719-4E75-499D-B86D-6758E5655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E848F-B00C-47DC-B131-BF3B6711F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2DD4C-153A-4050-BC8B-83704997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5D21-9E09-4887-A628-9CD065621CA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77221-DD3B-4725-85EB-7273F8A3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F920C-BAF9-436C-88CD-B3C79442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9438-8DB8-44DB-9A14-EFF2648A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0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80A3-A7BF-4541-AEB0-D2620A8A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B7894-72D3-4247-AF28-D1CC8423F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5FC11-42BE-47AC-B345-A6E047986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A0896-6D65-4936-B704-F1620317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5D21-9E09-4887-A628-9CD065621CA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03084-DB3C-4928-BBA2-13EC5EA8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78741-D68F-44A1-B197-2A976AA1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9438-8DB8-44DB-9A14-EFF2648A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2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2777C-0A6A-4091-825A-3C9CF640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BE1E8-BE65-4613-986D-C91AB1AC2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1480F-2B7F-4EF8-A886-2704EB738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E5D21-9E09-4887-A628-9CD065621CA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7EB0E-428D-4168-A9B4-745C67775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31BAC-D990-48F5-89B7-20C50B942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39438-8DB8-44DB-9A14-EFF2648A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5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8.svg"/><Relationship Id="rId5" Type="http://schemas.openxmlformats.org/officeDocument/2006/relationships/image" Target="../media/image6.sv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svg"/><Relationship Id="rId14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09E1-8952-4454-B3AF-FA6D1A38B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9415E-E59B-4B85-AFCC-47C2AD5CC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6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ist">
            <a:extLst>
              <a:ext uri="{FF2B5EF4-FFF2-40B4-BE49-F238E27FC236}">
                <a16:creationId xmlns:a16="http://schemas.microsoft.com/office/drawing/2014/main" id="{C2A74860-C23D-4DBC-B6AD-197218ACF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349" y="2444035"/>
            <a:ext cx="914400" cy="914400"/>
          </a:xfrm>
          <a:prstGeom prst="rect">
            <a:avLst/>
          </a:prstGeom>
        </p:spPr>
      </p:pic>
      <p:pic>
        <p:nvPicPr>
          <p:cNvPr id="7" name="Graphic 6" descr="Checklist">
            <a:extLst>
              <a:ext uri="{FF2B5EF4-FFF2-40B4-BE49-F238E27FC236}">
                <a16:creationId xmlns:a16="http://schemas.microsoft.com/office/drawing/2014/main" id="{C4318CF1-DF35-4423-AD65-DF7E11E700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91560" y="3966090"/>
            <a:ext cx="914400" cy="914400"/>
          </a:xfrm>
          <a:prstGeom prst="rect">
            <a:avLst/>
          </a:prstGeom>
        </p:spPr>
      </p:pic>
      <p:pic>
        <p:nvPicPr>
          <p:cNvPr id="9" name="Graphic 8" descr="Contract">
            <a:extLst>
              <a:ext uri="{FF2B5EF4-FFF2-40B4-BE49-F238E27FC236}">
                <a16:creationId xmlns:a16="http://schemas.microsoft.com/office/drawing/2014/main" id="{856D8A3B-A232-44E5-9F15-60689E7C67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99176" y="3966090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509B49-0FEF-4050-86AF-5DC29988960A}"/>
              </a:ext>
            </a:extLst>
          </p:cNvPr>
          <p:cNvSpPr txBox="1"/>
          <p:nvPr/>
        </p:nvSpPr>
        <p:spPr>
          <a:xfrm>
            <a:off x="417635" y="296008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00B0F0"/>
                </a:solidFill>
                <a:latin typeface="Candara" panose="020E0502030303020204" pitchFamily="34" charset="0"/>
              </a:rPr>
              <a:t>Problem Statement</a:t>
            </a:r>
            <a:endParaRPr lang="en-US" sz="2800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6CCC41-46FC-4BF1-81F0-42EA716A393F}"/>
              </a:ext>
            </a:extLst>
          </p:cNvPr>
          <p:cNvSpPr txBox="1"/>
          <p:nvPr/>
        </p:nvSpPr>
        <p:spPr>
          <a:xfrm>
            <a:off x="584599" y="1605227"/>
            <a:ext cx="9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Barclays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904C6D-3226-4F98-BD4C-FEBA8FFC7B86}"/>
              </a:ext>
            </a:extLst>
          </p:cNvPr>
          <p:cNvSpPr txBox="1"/>
          <p:nvPr/>
        </p:nvSpPr>
        <p:spPr>
          <a:xfrm>
            <a:off x="2839913" y="2127738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`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FFFCBE-E8C0-41FC-979B-858B83E442C9}"/>
              </a:ext>
            </a:extLst>
          </p:cNvPr>
          <p:cNvSpPr txBox="1"/>
          <p:nvPr/>
        </p:nvSpPr>
        <p:spPr>
          <a:xfrm>
            <a:off x="3566254" y="1615497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Counter-party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Graphic 17" descr="Office worker">
            <a:extLst>
              <a:ext uri="{FF2B5EF4-FFF2-40B4-BE49-F238E27FC236}">
                <a16:creationId xmlns:a16="http://schemas.microsoft.com/office/drawing/2014/main" id="{1429AE62-CB36-45BD-A761-A4A62C574B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68704" y="2447694"/>
            <a:ext cx="914400" cy="9144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59F787-FF21-49B9-B7D5-E953FBE88D48}"/>
              </a:ext>
            </a:extLst>
          </p:cNvPr>
          <p:cNvCxnSpPr>
            <a:cxnSpLocks/>
          </p:cNvCxnSpPr>
          <p:nvPr/>
        </p:nvCxnSpPr>
        <p:spPr>
          <a:xfrm>
            <a:off x="1863966" y="2901235"/>
            <a:ext cx="110194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B83438D-D5A4-42E6-A6CE-48367C0CA711}"/>
              </a:ext>
            </a:extLst>
          </p:cNvPr>
          <p:cNvSpPr txBox="1"/>
          <p:nvPr/>
        </p:nvSpPr>
        <p:spPr>
          <a:xfrm>
            <a:off x="3441977" y="4880490"/>
            <a:ext cx="613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Accept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F1734-9F7E-48CE-B416-79B032AA5A38}"/>
              </a:ext>
            </a:extLst>
          </p:cNvPr>
          <p:cNvSpPr txBox="1"/>
          <p:nvPr/>
        </p:nvSpPr>
        <p:spPr>
          <a:xfrm>
            <a:off x="4351899" y="4885136"/>
            <a:ext cx="867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Alterations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7C57D5-31CD-45E7-ACE7-EE6FAE9F2EC7}"/>
              </a:ext>
            </a:extLst>
          </p:cNvPr>
          <p:cNvSpPr txBox="1"/>
          <p:nvPr/>
        </p:nvSpPr>
        <p:spPr>
          <a:xfrm>
            <a:off x="4067261" y="426940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OR</a:t>
            </a:r>
            <a:endParaRPr lang="en-US" sz="1200" dirty="0"/>
          </a:p>
        </p:txBody>
      </p:sp>
      <p:pic>
        <p:nvPicPr>
          <p:cNvPr id="28" name="Graphic 27" descr="Office worker">
            <a:extLst>
              <a:ext uri="{FF2B5EF4-FFF2-40B4-BE49-F238E27FC236}">
                <a16:creationId xmlns:a16="http://schemas.microsoft.com/office/drawing/2014/main" id="{BDA45901-E9B6-43EF-B154-76DC04544D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0349" y="3940097"/>
            <a:ext cx="914400" cy="9144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84E962-AF84-4DF3-8C89-0D601EC69E7F}"/>
              </a:ext>
            </a:extLst>
          </p:cNvPr>
          <p:cNvCxnSpPr>
            <a:cxnSpLocks/>
          </p:cNvCxnSpPr>
          <p:nvPr/>
        </p:nvCxnSpPr>
        <p:spPr>
          <a:xfrm flipH="1">
            <a:off x="1876595" y="4518045"/>
            <a:ext cx="110194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4ADBB5-ADC4-43FC-8B20-19FD6160B8C2}"/>
              </a:ext>
            </a:extLst>
          </p:cNvPr>
          <p:cNvSpPr txBox="1"/>
          <p:nvPr/>
        </p:nvSpPr>
        <p:spPr>
          <a:xfrm>
            <a:off x="1980011" y="2477261"/>
            <a:ext cx="858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Outgoing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D3BED0-696B-4C7A-87E9-D6C8D48176E8}"/>
              </a:ext>
            </a:extLst>
          </p:cNvPr>
          <p:cNvSpPr txBox="1"/>
          <p:nvPr/>
        </p:nvSpPr>
        <p:spPr>
          <a:xfrm>
            <a:off x="1980011" y="4111854"/>
            <a:ext cx="856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Incoming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52A3EB-31F0-4EB8-8FE8-284F4986ABC9}"/>
              </a:ext>
            </a:extLst>
          </p:cNvPr>
          <p:cNvSpPr txBox="1"/>
          <p:nvPr/>
        </p:nvSpPr>
        <p:spPr>
          <a:xfrm>
            <a:off x="406789" y="988473"/>
            <a:ext cx="514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/>
              <a:t>Documents: Derivates, Options, Swaps Trade Confirmations</a:t>
            </a:r>
            <a:endParaRPr lang="en-US" sz="1400" i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2F7E57-329A-4320-A800-EC4D9B4E0D8E}"/>
              </a:ext>
            </a:extLst>
          </p:cNvPr>
          <p:cNvCxnSpPr/>
          <p:nvPr/>
        </p:nvCxnSpPr>
        <p:spPr>
          <a:xfrm>
            <a:off x="4196543" y="3432659"/>
            <a:ext cx="0" cy="41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Internet">
            <a:extLst>
              <a:ext uri="{FF2B5EF4-FFF2-40B4-BE49-F238E27FC236}">
                <a16:creationId xmlns:a16="http://schemas.microsoft.com/office/drawing/2014/main" id="{08C63D1A-71BF-4059-AB0F-676FF269C2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6099" y="5524082"/>
            <a:ext cx="914400" cy="9144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B00F3DB-CBA0-4A30-A681-8011E5A015E5}"/>
              </a:ext>
            </a:extLst>
          </p:cNvPr>
          <p:cNvSpPr txBox="1"/>
          <p:nvPr/>
        </p:nvSpPr>
        <p:spPr>
          <a:xfrm>
            <a:off x="363577" y="6340260"/>
            <a:ext cx="1387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Trade Confirmation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BDBAF75-D1CA-464B-A69F-F8E791C20497}"/>
              </a:ext>
            </a:extLst>
          </p:cNvPr>
          <p:cNvCxnSpPr/>
          <p:nvPr/>
        </p:nvCxnSpPr>
        <p:spPr>
          <a:xfrm>
            <a:off x="1057549" y="5015330"/>
            <a:ext cx="0" cy="41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01ADDCB-7D37-4C3A-8E97-2CCC187B6E43}"/>
              </a:ext>
            </a:extLst>
          </p:cNvPr>
          <p:cNvSpPr txBox="1"/>
          <p:nvPr/>
        </p:nvSpPr>
        <p:spPr>
          <a:xfrm>
            <a:off x="6096000" y="557618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Candara" panose="020E0502030303020204" pitchFamily="34" charset="0"/>
              </a:rPr>
              <a:t>Current Process</a:t>
            </a:r>
            <a:endParaRPr lang="en-US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812FAD5-4E58-4639-AEA4-981BF1CF6874}"/>
              </a:ext>
            </a:extLst>
          </p:cNvPr>
          <p:cNvSpPr/>
          <p:nvPr/>
        </p:nvSpPr>
        <p:spPr>
          <a:xfrm>
            <a:off x="5917223" y="419518"/>
            <a:ext cx="5911199" cy="60189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 descr="List">
            <a:extLst>
              <a:ext uri="{FF2B5EF4-FFF2-40B4-BE49-F238E27FC236}">
                <a16:creationId xmlns:a16="http://schemas.microsoft.com/office/drawing/2014/main" id="{567F6516-1909-4C6B-BA67-8008904DC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2095" y="1970726"/>
            <a:ext cx="914400" cy="914400"/>
          </a:xfrm>
          <a:prstGeom prst="rect">
            <a:avLst/>
          </a:prstGeom>
        </p:spPr>
      </p:pic>
      <p:pic>
        <p:nvPicPr>
          <p:cNvPr id="51" name="Graphic 50" descr="Office worker">
            <a:extLst>
              <a:ext uri="{FF2B5EF4-FFF2-40B4-BE49-F238E27FC236}">
                <a16:creationId xmlns:a16="http://schemas.microsoft.com/office/drawing/2014/main" id="{5CB7C369-9BAA-48D8-8670-F8440D8458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15622" y="1970726"/>
            <a:ext cx="914400" cy="9144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00B2EC6-E0D5-41C1-9A0C-3D1D8FC7EC40}"/>
              </a:ext>
            </a:extLst>
          </p:cNvPr>
          <p:cNvSpPr txBox="1"/>
          <p:nvPr/>
        </p:nvSpPr>
        <p:spPr>
          <a:xfrm>
            <a:off x="6544953" y="1332693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Outgoing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4217F5-9EBB-4BCF-8D81-88EA42B093EF}"/>
              </a:ext>
            </a:extLst>
          </p:cNvPr>
          <p:cNvSpPr txBox="1"/>
          <p:nvPr/>
        </p:nvSpPr>
        <p:spPr>
          <a:xfrm>
            <a:off x="10170886" y="1332693"/>
            <a:ext cx="104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Incoming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63C7331-5CA8-4716-A1FA-E3E7A5B5FB8F}"/>
              </a:ext>
            </a:extLst>
          </p:cNvPr>
          <p:cNvSpPr txBox="1"/>
          <p:nvPr/>
        </p:nvSpPr>
        <p:spPr>
          <a:xfrm>
            <a:off x="8306449" y="1332693"/>
            <a:ext cx="115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Ops Team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0" name="Graphic 59" descr="Contract">
            <a:extLst>
              <a:ext uri="{FF2B5EF4-FFF2-40B4-BE49-F238E27FC236}">
                <a16:creationId xmlns:a16="http://schemas.microsoft.com/office/drawing/2014/main" id="{D993D9DC-90F7-4CAF-A969-6CC31E3B62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64167" y="1970726"/>
            <a:ext cx="914400" cy="9144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354382BD-2824-4C33-B69C-92019401C808}"/>
              </a:ext>
            </a:extLst>
          </p:cNvPr>
          <p:cNvSpPr/>
          <p:nvPr/>
        </p:nvSpPr>
        <p:spPr>
          <a:xfrm>
            <a:off x="6282022" y="309766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IN" i="1" dirty="0"/>
              <a:t>Manual verification of the entire document</a:t>
            </a:r>
          </a:p>
          <a:p>
            <a:pPr marL="285750" indent="-285750">
              <a:buFontTx/>
              <a:buChar char="-"/>
            </a:pPr>
            <a:r>
              <a:rPr lang="en-IN" i="1" dirty="0"/>
              <a:t>Check for annotations, mark-ups, strikethroughs</a:t>
            </a:r>
            <a:r>
              <a:rPr lang="en-US" i="1" dirty="0"/>
              <a:t> and alterations</a:t>
            </a:r>
            <a:endParaRPr lang="en-IN" i="1" dirty="0"/>
          </a:p>
          <a:p>
            <a:pPr marL="285750" indent="-285750">
              <a:buFontTx/>
              <a:buChar char="-"/>
            </a:pPr>
            <a:endParaRPr lang="en-US" i="1" dirty="0"/>
          </a:p>
          <a:p>
            <a:pPr marL="285750" indent="-285750">
              <a:buFontTx/>
              <a:buChar char="-"/>
            </a:pPr>
            <a:endParaRPr lang="en-IN" i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72BED6-C3C9-404B-94D9-4DAC53BF02F3}"/>
              </a:ext>
            </a:extLst>
          </p:cNvPr>
          <p:cNvSpPr txBox="1"/>
          <p:nvPr/>
        </p:nvSpPr>
        <p:spPr>
          <a:xfrm>
            <a:off x="6332571" y="4393281"/>
            <a:ext cx="1237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>
                <a:solidFill>
                  <a:srgbClr val="0070C0"/>
                </a:solidFill>
              </a:rPr>
              <a:t>560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ACDE69-8A24-40D1-82BF-647D76233778}"/>
              </a:ext>
            </a:extLst>
          </p:cNvPr>
          <p:cNvSpPr txBox="1"/>
          <p:nvPr/>
        </p:nvSpPr>
        <p:spPr>
          <a:xfrm>
            <a:off x="8970206" y="4403576"/>
            <a:ext cx="1588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>
                <a:solidFill>
                  <a:srgbClr val="ED4141"/>
                </a:solidFill>
              </a:rPr>
              <a:t>7000</a:t>
            </a:r>
            <a:endParaRPr lang="en-US" sz="5400" dirty="0">
              <a:solidFill>
                <a:srgbClr val="ED414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C72884-C959-410F-96DA-CDFEE830D22C}"/>
              </a:ext>
            </a:extLst>
          </p:cNvPr>
          <p:cNvSpPr txBox="1"/>
          <p:nvPr/>
        </p:nvSpPr>
        <p:spPr>
          <a:xfrm>
            <a:off x="7447055" y="4849643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man hrs/month</a:t>
            </a:r>
            <a:endParaRPr 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9AD2C3-7037-4B1E-8F10-640753FADE4A}"/>
              </a:ext>
            </a:extLst>
          </p:cNvPr>
          <p:cNvSpPr txBox="1"/>
          <p:nvPr/>
        </p:nvSpPr>
        <p:spPr>
          <a:xfrm>
            <a:off x="10379734" y="4837829"/>
            <a:ext cx="1114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docs/month</a:t>
            </a:r>
            <a:endParaRPr lang="en-US" sz="1400" dirty="0"/>
          </a:p>
        </p:txBody>
      </p:sp>
      <p:pic>
        <p:nvPicPr>
          <p:cNvPr id="68" name="Graphic 67" descr="Building">
            <a:extLst>
              <a:ext uri="{FF2B5EF4-FFF2-40B4-BE49-F238E27FC236}">
                <a16:creationId xmlns:a16="http://schemas.microsoft.com/office/drawing/2014/main" id="{D0D5BD5E-8FB3-46B8-BE5D-7A49158E29B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31070" y="5524082"/>
            <a:ext cx="750757" cy="75075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EE81BDBB-0D98-491A-9472-23A0ACEC38D5}"/>
              </a:ext>
            </a:extLst>
          </p:cNvPr>
          <p:cNvSpPr txBox="1"/>
          <p:nvPr/>
        </p:nvSpPr>
        <p:spPr>
          <a:xfrm>
            <a:off x="8628249" y="5759922"/>
            <a:ext cx="2067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Regulatory commitments </a:t>
            </a:r>
          </a:p>
          <a:p>
            <a:r>
              <a:rPr lang="en-IN" sz="1400" dirty="0"/>
              <a:t>(T+1)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84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65BF74-4AFE-4536-9E48-5FDDA6E9A86B}"/>
              </a:ext>
            </a:extLst>
          </p:cNvPr>
          <p:cNvSpPr txBox="1"/>
          <p:nvPr/>
        </p:nvSpPr>
        <p:spPr>
          <a:xfrm>
            <a:off x="417635" y="296008"/>
            <a:ext cx="2948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00B0F0"/>
                </a:solidFill>
                <a:latin typeface="Candara" panose="020E0502030303020204" pitchFamily="34" charset="0"/>
              </a:rPr>
              <a:t>Types of Mark-ups</a:t>
            </a:r>
            <a:endParaRPr lang="en-US" sz="2800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4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D30302-FB77-4729-966D-1493FAB52BED}"/>
              </a:ext>
            </a:extLst>
          </p:cNvPr>
          <p:cNvSpPr txBox="1"/>
          <p:nvPr/>
        </p:nvSpPr>
        <p:spPr>
          <a:xfrm>
            <a:off x="417635" y="296008"/>
            <a:ext cx="2746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00B0F0"/>
                </a:solidFill>
                <a:latin typeface="Candara" panose="020E0502030303020204" pitchFamily="34" charset="0"/>
              </a:rPr>
              <a:t>Current Proposal</a:t>
            </a:r>
            <a:endParaRPr lang="en-US" sz="2800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2D3E5-675F-406A-BC5D-1401655BE079}"/>
              </a:ext>
            </a:extLst>
          </p:cNvPr>
          <p:cNvSpPr txBox="1"/>
          <p:nvPr/>
        </p:nvSpPr>
        <p:spPr>
          <a:xfrm>
            <a:off x="7160253" y="5387483"/>
            <a:ext cx="48174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1400" dirty="0"/>
              <a:t>Hosted on Kubernetes</a:t>
            </a:r>
          </a:p>
          <a:p>
            <a:pPr marL="285750" indent="-285750">
              <a:buFontTx/>
              <a:buChar char="-"/>
            </a:pPr>
            <a:r>
              <a:rPr lang="en-IN" sz="1400" dirty="0"/>
              <a:t>RESTful service</a:t>
            </a:r>
          </a:p>
          <a:p>
            <a:pPr marL="285750" indent="-285750">
              <a:buFontTx/>
              <a:buChar char="-"/>
            </a:pPr>
            <a:r>
              <a:rPr lang="en-IN" sz="1400" dirty="0"/>
              <a:t>Barclays Approved </a:t>
            </a:r>
            <a:r>
              <a:rPr lang="en-IN" sz="1400" dirty="0" err="1"/>
              <a:t>TechStack</a:t>
            </a:r>
            <a:endParaRPr lang="en-IN" sz="1400" dirty="0"/>
          </a:p>
          <a:p>
            <a:pPr marL="285750" indent="-285750">
              <a:buFontTx/>
              <a:buChar char="-"/>
            </a:pPr>
            <a:r>
              <a:rPr lang="en-IN" sz="1400" dirty="0"/>
              <a:t>Input data from directory or via drag drop</a:t>
            </a:r>
          </a:p>
          <a:p>
            <a:pPr marL="285750" indent="-285750">
              <a:buFontTx/>
              <a:buChar char="-"/>
            </a:pPr>
            <a:r>
              <a:rPr lang="en-IN" sz="1400" dirty="0"/>
              <a:t>React/Angular/Tableau UI</a:t>
            </a:r>
          </a:p>
          <a:p>
            <a:pPr marL="285750" indent="-285750">
              <a:buFontTx/>
              <a:buChar char="-"/>
            </a:pPr>
            <a:r>
              <a:rPr lang="en-IN" sz="1400" dirty="0"/>
              <a:t>Ability to integrate with Trident for STP of clean signed docs</a:t>
            </a:r>
          </a:p>
        </p:txBody>
      </p:sp>
      <p:pic>
        <p:nvPicPr>
          <p:cNvPr id="6" name="Graphic 5" descr="List">
            <a:extLst>
              <a:ext uri="{FF2B5EF4-FFF2-40B4-BE49-F238E27FC236}">
                <a16:creationId xmlns:a16="http://schemas.microsoft.com/office/drawing/2014/main" id="{48B34007-DC95-4CFC-A9D1-843FEC9C4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349" y="1733334"/>
            <a:ext cx="914400" cy="914400"/>
          </a:xfrm>
          <a:prstGeom prst="rect">
            <a:avLst/>
          </a:prstGeom>
        </p:spPr>
      </p:pic>
      <p:pic>
        <p:nvPicPr>
          <p:cNvPr id="7" name="Graphic 6" descr="Contract">
            <a:extLst>
              <a:ext uri="{FF2B5EF4-FFF2-40B4-BE49-F238E27FC236}">
                <a16:creationId xmlns:a16="http://schemas.microsoft.com/office/drawing/2014/main" id="{3DEF05F2-34D7-499C-88AB-BEFC69DA1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6047" y="1733334"/>
            <a:ext cx="914400" cy="914400"/>
          </a:xfrm>
          <a:prstGeom prst="rect">
            <a:avLst/>
          </a:prstGeom>
        </p:spPr>
      </p:pic>
      <p:pic>
        <p:nvPicPr>
          <p:cNvPr id="8" name="Graphic 7" descr="List">
            <a:extLst>
              <a:ext uri="{FF2B5EF4-FFF2-40B4-BE49-F238E27FC236}">
                <a16:creationId xmlns:a16="http://schemas.microsoft.com/office/drawing/2014/main" id="{5B58BCAE-BD09-46CC-9F11-EC29465F2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349" y="2708986"/>
            <a:ext cx="914400" cy="914400"/>
          </a:xfrm>
          <a:prstGeom prst="rect">
            <a:avLst/>
          </a:prstGeom>
        </p:spPr>
      </p:pic>
      <p:pic>
        <p:nvPicPr>
          <p:cNvPr id="9" name="Graphic 8" descr="Checklist">
            <a:extLst>
              <a:ext uri="{FF2B5EF4-FFF2-40B4-BE49-F238E27FC236}">
                <a16:creationId xmlns:a16="http://schemas.microsoft.com/office/drawing/2014/main" id="{3B8557E9-D6BF-4B27-9843-C56B65A90A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6047" y="2708986"/>
            <a:ext cx="914400" cy="914400"/>
          </a:xfrm>
          <a:prstGeom prst="rect">
            <a:avLst/>
          </a:prstGeom>
        </p:spPr>
      </p:pic>
      <p:pic>
        <p:nvPicPr>
          <p:cNvPr id="10" name="Graphic 9" descr="List">
            <a:extLst>
              <a:ext uri="{FF2B5EF4-FFF2-40B4-BE49-F238E27FC236}">
                <a16:creationId xmlns:a16="http://schemas.microsoft.com/office/drawing/2014/main" id="{2835143B-A92C-4BC8-94F6-DA31C575D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349" y="3684638"/>
            <a:ext cx="914400" cy="914400"/>
          </a:xfrm>
          <a:prstGeom prst="rect">
            <a:avLst/>
          </a:prstGeom>
        </p:spPr>
      </p:pic>
      <p:pic>
        <p:nvPicPr>
          <p:cNvPr id="11" name="Graphic 10" descr="Contract">
            <a:extLst>
              <a:ext uri="{FF2B5EF4-FFF2-40B4-BE49-F238E27FC236}">
                <a16:creationId xmlns:a16="http://schemas.microsoft.com/office/drawing/2014/main" id="{4F38D5D9-D774-4754-B3D6-BF99666A6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6047" y="3684638"/>
            <a:ext cx="914400" cy="914400"/>
          </a:xfrm>
          <a:prstGeom prst="rect">
            <a:avLst/>
          </a:prstGeom>
        </p:spPr>
      </p:pic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1566076D-7131-4F7E-93DD-C57845FA5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349" y="4660290"/>
            <a:ext cx="914400" cy="914400"/>
          </a:xfrm>
          <a:prstGeom prst="rect">
            <a:avLst/>
          </a:prstGeom>
        </p:spPr>
      </p:pic>
      <p:pic>
        <p:nvPicPr>
          <p:cNvPr id="13" name="Graphic 12" descr="Contract">
            <a:extLst>
              <a:ext uri="{FF2B5EF4-FFF2-40B4-BE49-F238E27FC236}">
                <a16:creationId xmlns:a16="http://schemas.microsoft.com/office/drawing/2014/main" id="{2941D7C8-2A6E-4BED-8272-21862AC12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6047" y="4660290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BE147D6-83BD-462A-A343-1BA3D2CC00C4}"/>
              </a:ext>
            </a:extLst>
          </p:cNvPr>
          <p:cNvSpPr/>
          <p:nvPr/>
        </p:nvSpPr>
        <p:spPr>
          <a:xfrm>
            <a:off x="3492740" y="2218448"/>
            <a:ext cx="5248275" cy="2809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8A1575-F41B-47C6-A63F-0D7E8C3E8491}"/>
              </a:ext>
            </a:extLst>
          </p:cNvPr>
          <p:cNvSpPr txBox="1"/>
          <p:nvPr/>
        </p:nvSpPr>
        <p:spPr>
          <a:xfrm>
            <a:off x="3596051" y="2314829"/>
            <a:ext cx="1417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 err="1"/>
              <a:t>Adagrads</a:t>
            </a:r>
            <a:r>
              <a:rPr lang="en-IN" sz="1400" i="1" dirty="0"/>
              <a:t> Engine</a:t>
            </a:r>
            <a:endParaRPr lang="en-US" sz="1400" i="1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4EC0BE1-A3E4-4A66-8CD0-A2AFCA71E49B}"/>
              </a:ext>
            </a:extLst>
          </p:cNvPr>
          <p:cNvSpPr/>
          <p:nvPr/>
        </p:nvSpPr>
        <p:spPr>
          <a:xfrm>
            <a:off x="2751990" y="3411415"/>
            <a:ext cx="439615" cy="395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Blackboard">
            <a:extLst>
              <a:ext uri="{FF2B5EF4-FFF2-40B4-BE49-F238E27FC236}">
                <a16:creationId xmlns:a16="http://schemas.microsoft.com/office/drawing/2014/main" id="{EF8EF8F4-75A6-48EB-ACA0-3C1AF4662D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68958" y="1873715"/>
            <a:ext cx="914400" cy="914400"/>
          </a:xfrm>
          <a:prstGeom prst="rect">
            <a:avLst/>
          </a:prstGeom>
        </p:spPr>
      </p:pic>
      <p:pic>
        <p:nvPicPr>
          <p:cNvPr id="20" name="Graphic 19" descr="Presentation with bar chart">
            <a:extLst>
              <a:ext uri="{FF2B5EF4-FFF2-40B4-BE49-F238E27FC236}">
                <a16:creationId xmlns:a16="http://schemas.microsoft.com/office/drawing/2014/main" id="{334905B9-6A8E-4CD6-85EB-35242FB1D3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91660" y="3147275"/>
            <a:ext cx="914400" cy="914400"/>
          </a:xfrm>
          <a:prstGeom prst="rect">
            <a:avLst/>
          </a:prstGeom>
        </p:spPr>
      </p:pic>
      <p:pic>
        <p:nvPicPr>
          <p:cNvPr id="22" name="Graphic 21" descr="Ethernet">
            <a:extLst>
              <a:ext uri="{FF2B5EF4-FFF2-40B4-BE49-F238E27FC236}">
                <a16:creationId xmlns:a16="http://schemas.microsoft.com/office/drawing/2014/main" id="{C1A2A080-C035-4D83-852E-34DBA09108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32199" y="2948012"/>
            <a:ext cx="788675" cy="7886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C37F2D0-CE79-45EA-956B-C5BDF451D7E0}"/>
              </a:ext>
            </a:extLst>
          </p:cNvPr>
          <p:cNvSpPr txBox="1"/>
          <p:nvPr/>
        </p:nvSpPr>
        <p:spPr>
          <a:xfrm>
            <a:off x="6571707" y="2844712"/>
            <a:ext cx="20262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{</a:t>
            </a:r>
          </a:p>
          <a:p>
            <a:r>
              <a:rPr lang="en-IN" sz="1200" dirty="0"/>
              <a:t>   file1: {   </a:t>
            </a:r>
            <a:r>
              <a:rPr lang="en-IN" sz="1200" dirty="0" err="1"/>
              <a:t>pagecount</a:t>
            </a:r>
            <a:r>
              <a:rPr lang="en-IN" sz="1200" dirty="0"/>
              <a:t>: 3</a:t>
            </a:r>
          </a:p>
          <a:p>
            <a:r>
              <a:rPr lang="en-IN" sz="1200" dirty="0"/>
              <a:t>                  </a:t>
            </a:r>
            <a:r>
              <a:rPr lang="en-IN" sz="1200" dirty="0" err="1"/>
              <a:t>pagediff</a:t>
            </a:r>
            <a:r>
              <a:rPr lang="en-IN" sz="1200" dirty="0"/>
              <a:t>: True</a:t>
            </a:r>
          </a:p>
          <a:p>
            <a:r>
              <a:rPr lang="en-IN" sz="1200" dirty="0"/>
              <a:t>                  annotations: Popup</a:t>
            </a:r>
          </a:p>
          <a:p>
            <a:r>
              <a:rPr lang="en-IN" sz="1200" dirty="0"/>
              <a:t>                  signature: true</a:t>
            </a:r>
          </a:p>
          <a:p>
            <a:r>
              <a:rPr lang="en-IN" sz="1200" dirty="0"/>
              <a:t>                  </a:t>
            </a:r>
            <a:r>
              <a:rPr lang="en-IN" sz="1200" dirty="0" err="1"/>
              <a:t>markup</a:t>
            </a:r>
            <a:r>
              <a:rPr lang="en-IN" sz="1200" dirty="0"/>
              <a:t>: true }</a:t>
            </a:r>
          </a:p>
          <a:p>
            <a:r>
              <a:rPr lang="en-IN" sz="1200" dirty="0"/>
              <a:t>   file2: { …… }</a:t>
            </a:r>
          </a:p>
          <a:p>
            <a:r>
              <a:rPr lang="en-IN" sz="1200" dirty="0"/>
              <a:t>   file3: { …… }</a:t>
            </a:r>
          </a:p>
          <a:p>
            <a:r>
              <a:rPr lang="en-IN" sz="1200" dirty="0"/>
              <a:t>}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2A740A-8F84-4999-9188-9976AAAAA83A}"/>
              </a:ext>
            </a:extLst>
          </p:cNvPr>
          <p:cNvSpPr txBox="1"/>
          <p:nvPr/>
        </p:nvSpPr>
        <p:spPr>
          <a:xfrm>
            <a:off x="10589144" y="2177026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Custom UI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E0F891-9DF3-459F-B2B1-4C2E020BF9DA}"/>
              </a:ext>
            </a:extLst>
          </p:cNvPr>
          <p:cNvSpPr txBox="1"/>
          <p:nvPr/>
        </p:nvSpPr>
        <p:spPr>
          <a:xfrm>
            <a:off x="10611846" y="3342350"/>
            <a:ext cx="752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Tableau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28A3A-2A43-4123-9DFD-4B0F75C2BC96}"/>
              </a:ext>
            </a:extLst>
          </p:cNvPr>
          <p:cNvSpPr txBox="1"/>
          <p:nvPr/>
        </p:nvSpPr>
        <p:spPr>
          <a:xfrm>
            <a:off x="10589144" y="4620184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Trident</a:t>
            </a:r>
            <a:endParaRPr lang="en-US" sz="1400" dirty="0"/>
          </a:p>
        </p:txBody>
      </p:sp>
      <p:pic>
        <p:nvPicPr>
          <p:cNvPr id="1028" name="Picture 4" descr="Image result for trident symbol">
            <a:extLst>
              <a:ext uri="{FF2B5EF4-FFF2-40B4-BE49-F238E27FC236}">
                <a16:creationId xmlns:a16="http://schemas.microsoft.com/office/drawing/2014/main" id="{9F727E63-0C2F-4605-8E9C-E2C5813F5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030" y="4286807"/>
            <a:ext cx="891698" cy="97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4BD79E90-10D3-40C4-88F9-2BCDF346D41B}"/>
              </a:ext>
            </a:extLst>
          </p:cNvPr>
          <p:cNvSpPr/>
          <p:nvPr/>
        </p:nvSpPr>
        <p:spPr>
          <a:xfrm>
            <a:off x="8990862" y="3417226"/>
            <a:ext cx="439615" cy="395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9D081C-F112-4072-AC81-3A1729A67FED}"/>
              </a:ext>
            </a:extLst>
          </p:cNvPr>
          <p:cNvSpPr txBox="1"/>
          <p:nvPr/>
        </p:nvSpPr>
        <p:spPr>
          <a:xfrm>
            <a:off x="4235156" y="3939476"/>
            <a:ext cx="1212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PDF annotations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E8D74E-12A2-42CD-803A-89108BE4E1F3}"/>
              </a:ext>
            </a:extLst>
          </p:cNvPr>
          <p:cNvSpPr txBox="1"/>
          <p:nvPr/>
        </p:nvSpPr>
        <p:spPr>
          <a:xfrm>
            <a:off x="4116060" y="4644091"/>
            <a:ext cx="1454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Counterparty signed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6A9ECF-6CA4-4300-9B2D-C68E6236F2A9}"/>
              </a:ext>
            </a:extLst>
          </p:cNvPr>
          <p:cNvSpPr txBox="1"/>
          <p:nvPr/>
        </p:nvSpPr>
        <p:spPr>
          <a:xfrm>
            <a:off x="4235156" y="4305263"/>
            <a:ext cx="1231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Mark-up Present</a:t>
            </a:r>
            <a:endParaRPr lang="en-US" sz="12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93BDF01-1112-4C4E-B5DD-96F990C4C790}"/>
              </a:ext>
            </a:extLst>
          </p:cNvPr>
          <p:cNvSpPr/>
          <p:nvPr/>
        </p:nvSpPr>
        <p:spPr>
          <a:xfrm>
            <a:off x="4116060" y="3922054"/>
            <a:ext cx="1454372" cy="2903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080446F-F791-464A-B050-0BCDEF593035}"/>
              </a:ext>
            </a:extLst>
          </p:cNvPr>
          <p:cNvSpPr/>
          <p:nvPr/>
        </p:nvSpPr>
        <p:spPr>
          <a:xfrm>
            <a:off x="4116061" y="4292013"/>
            <a:ext cx="1454372" cy="2917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8C94418-906A-498E-AFE2-D7D9FDAABFC9}"/>
              </a:ext>
            </a:extLst>
          </p:cNvPr>
          <p:cNvSpPr/>
          <p:nvPr/>
        </p:nvSpPr>
        <p:spPr>
          <a:xfrm>
            <a:off x="4119449" y="4663359"/>
            <a:ext cx="1450983" cy="2577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0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83C316-32D4-475D-9776-AE5FE3968EA6}"/>
              </a:ext>
            </a:extLst>
          </p:cNvPr>
          <p:cNvSpPr txBox="1"/>
          <p:nvPr/>
        </p:nvSpPr>
        <p:spPr>
          <a:xfrm>
            <a:off x="417635" y="296008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00B0F0"/>
                </a:solidFill>
                <a:latin typeface="Candara" panose="020E0502030303020204" pitchFamily="34" charset="0"/>
              </a:rPr>
              <a:t>Markers</a:t>
            </a:r>
            <a:endParaRPr lang="en-US" sz="2800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562157-7605-43D3-9E40-43922789EE68}"/>
              </a:ext>
            </a:extLst>
          </p:cNvPr>
          <p:cNvSpPr txBox="1"/>
          <p:nvPr/>
        </p:nvSpPr>
        <p:spPr>
          <a:xfrm>
            <a:off x="417635" y="1190664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Candara" panose="020E0502030303020204" pitchFamily="34" charset="0"/>
              </a:rPr>
              <a:t>PDF annotations</a:t>
            </a:r>
            <a:endParaRPr lang="en-US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82003-E18A-4167-A2F2-8877C62E123C}"/>
              </a:ext>
            </a:extLst>
          </p:cNvPr>
          <p:cNvSpPr txBox="1"/>
          <p:nvPr/>
        </p:nvSpPr>
        <p:spPr>
          <a:xfrm>
            <a:off x="417635" y="372578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Candara" panose="020E0502030303020204" pitchFamily="34" charset="0"/>
              </a:rPr>
              <a:t>Signatures</a:t>
            </a:r>
            <a:endParaRPr lang="en-US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CA4C4-3CAB-47B3-9A37-6E997EC6129F}"/>
              </a:ext>
            </a:extLst>
          </p:cNvPr>
          <p:cNvSpPr txBox="1"/>
          <p:nvPr/>
        </p:nvSpPr>
        <p:spPr>
          <a:xfrm>
            <a:off x="4520245" y="1194366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Candara" panose="020E0502030303020204" pitchFamily="34" charset="0"/>
              </a:rPr>
              <a:t>Mark-ups Identification</a:t>
            </a:r>
            <a:endParaRPr lang="en-US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47958-44C3-4505-8291-3F7E07DC0E02}"/>
              </a:ext>
            </a:extLst>
          </p:cNvPr>
          <p:cNvSpPr txBox="1"/>
          <p:nvPr/>
        </p:nvSpPr>
        <p:spPr>
          <a:xfrm>
            <a:off x="4520245" y="1716447"/>
            <a:ext cx="569245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Model:</a:t>
            </a:r>
            <a:r>
              <a:rPr lang="en-IN" u="sng" dirty="0"/>
              <a:t> </a:t>
            </a:r>
            <a:r>
              <a:rPr lang="en-IN" u="sng" dirty="0" err="1"/>
              <a:t>Tensorflow</a:t>
            </a:r>
            <a:r>
              <a:rPr lang="en-IN" u="sng" dirty="0"/>
              <a:t> Faster RCNN</a:t>
            </a:r>
          </a:p>
          <a:p>
            <a:endParaRPr lang="en-US" dirty="0"/>
          </a:p>
          <a:p>
            <a:r>
              <a:rPr lang="en-US" sz="1600" i="1" dirty="0"/>
              <a:t>Binary Classifier for Signature and alphanumeric handwritten data</a:t>
            </a:r>
            <a:endParaRPr lang="en-US" dirty="0"/>
          </a:p>
          <a:p>
            <a:r>
              <a:rPr lang="en-US" sz="1400" i="1" dirty="0" err="1"/>
              <a:t>Score_threshold</a:t>
            </a:r>
            <a:r>
              <a:rPr lang="en-US" sz="1400" i="1" dirty="0"/>
              <a:t> = 0, 30 epochs, learningrate1 = 0.001, steps = 200</a:t>
            </a:r>
          </a:p>
          <a:p>
            <a:br>
              <a:rPr lang="en-US" sz="1400" i="1" dirty="0"/>
            </a:br>
            <a:r>
              <a:rPr lang="en-US" sz="1400" i="1" dirty="0"/>
              <a:t>Example: Refer notebook</a:t>
            </a:r>
          </a:p>
          <a:p>
            <a:endParaRPr lang="en-US" sz="1400" i="1" dirty="0"/>
          </a:p>
          <a:p>
            <a:r>
              <a:rPr lang="en-US" sz="1400" i="1" dirty="0"/>
              <a:t>Approach two: Train RCNN to recognize letters with strikethroughs</a:t>
            </a:r>
          </a:p>
          <a:p>
            <a:endParaRPr lang="en-US" sz="1400" i="1" dirty="0"/>
          </a:p>
          <a:p>
            <a:endParaRPr lang="en-US" i="1" dirty="0"/>
          </a:p>
        </p:txBody>
      </p:sp>
      <p:pic>
        <p:nvPicPr>
          <p:cNvPr id="2050" name="Picture 2" descr="Image result for faster rcnn">
            <a:extLst>
              <a:ext uri="{FF2B5EF4-FFF2-40B4-BE49-F238E27FC236}">
                <a16:creationId xmlns:a16="http://schemas.microsoft.com/office/drawing/2014/main" id="{B7B0961C-C889-4850-90DE-2960240474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8" r="6061"/>
          <a:stretch/>
        </p:blipFill>
        <p:spPr bwMode="auto">
          <a:xfrm>
            <a:off x="4520245" y="3910446"/>
            <a:ext cx="7590094" cy="288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0FD2CB-9EDC-4304-9F91-D997B8B83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51" y="4254758"/>
            <a:ext cx="1951604" cy="1306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66670F-9748-4D38-A4D1-CE701E3CF7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0" y="5010315"/>
            <a:ext cx="2164080" cy="16230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28C941-30D5-4A0C-9446-C8E8499FED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7" y="5003996"/>
            <a:ext cx="2472005" cy="185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6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E7A347-B6BC-43F8-9D8E-50D78CFFC66D}"/>
              </a:ext>
            </a:extLst>
          </p:cNvPr>
          <p:cNvSpPr txBox="1"/>
          <p:nvPr/>
        </p:nvSpPr>
        <p:spPr>
          <a:xfrm>
            <a:off x="417635" y="296008"/>
            <a:ext cx="2073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00B0F0"/>
                </a:solidFill>
                <a:latin typeface="Candara" panose="020E0502030303020204" pitchFamily="34" charset="0"/>
              </a:rPr>
              <a:t>Future Work</a:t>
            </a:r>
            <a:endParaRPr lang="en-US" sz="2800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8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197</Words>
  <Application>Microsoft Office PowerPoint</Application>
  <PresentationFormat>Widescreen</PresentationFormat>
  <Paragraphs>61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Candara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Ankush Tale</dc:creator>
  <cp:lastModifiedBy>Ankush Tale</cp:lastModifiedBy>
  <cp:revision>24</cp:revision>
  <dcterms:created xsi:type="dcterms:W3CDTF">2019-04-08T18:13:40Z</dcterms:created>
  <dcterms:modified xsi:type="dcterms:W3CDTF">2019-04-09T10:26:10Z</dcterms:modified>
</cp:coreProperties>
</file>