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Hey everyone,</a:t>
            </a:r>
            <a:endParaRPr/>
          </a:p>
          <a:p>
            <a:pPr indent="0" lvl="0" marL="0" rtl="0" algn="l">
              <a:lnSpc>
                <a:spcPct val="115000"/>
              </a:lnSpc>
              <a:spcBef>
                <a:spcPts val="1200"/>
              </a:spcBef>
              <a:spcAft>
                <a:spcPts val="0"/>
              </a:spcAft>
              <a:buClr>
                <a:schemeClr val="dk1"/>
              </a:buClr>
              <a:buSzPts val="1100"/>
              <a:buFont typeface="Arial"/>
              <a:buNone/>
            </a:pPr>
            <a:r>
              <a:rPr lang="en"/>
              <a:t>Today, I’ll be walking you through a dataset that looks at housing market trends. We’re focusing on how different factors like Sale Price, Neighborhood, Year Built, and Sale Date interact with each other.</a:t>
            </a:r>
            <a:endParaRPr/>
          </a:p>
          <a:p>
            <a:pPr indent="0" lvl="0" marL="0" rtl="0" algn="l">
              <a:lnSpc>
                <a:spcPct val="115000"/>
              </a:lnSpc>
              <a:spcBef>
                <a:spcPts val="1200"/>
              </a:spcBef>
              <a:spcAft>
                <a:spcPts val="0"/>
              </a:spcAft>
              <a:buClr>
                <a:schemeClr val="dk1"/>
              </a:buClr>
              <a:buSzPts val="1100"/>
              <a:buFont typeface="Arial"/>
              <a:buNone/>
            </a:pPr>
            <a:r>
              <a:rPr lang="en"/>
              <a:t>The main goal here is to uncover any significant patterns or unusual trends that could help us make better decisions—whether you’re looking to buy, sell, or just understand the market better.</a:t>
            </a:r>
            <a:endParaRPr/>
          </a:p>
          <a:p>
            <a:pPr indent="0" lvl="0" marL="0" rtl="0" algn="l">
              <a:lnSpc>
                <a:spcPct val="115000"/>
              </a:lnSpc>
              <a:spcBef>
                <a:spcPts val="1200"/>
              </a:spcBef>
              <a:spcAft>
                <a:spcPts val="0"/>
              </a:spcAft>
              <a:buClr>
                <a:schemeClr val="dk1"/>
              </a:buClr>
              <a:buSzPts val="1100"/>
              <a:buFont typeface="Arial"/>
              <a:buNone/>
            </a:pPr>
            <a:r>
              <a:rPr lang="en"/>
              <a:t>Let’s dive into the specifics of the data and see what we can find.</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b55f94f4a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fb55f94f4a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b="1" lang="en">
                <a:solidFill>
                  <a:schemeClr val="dk1"/>
                </a:solidFill>
              </a:rPr>
              <a:t>Key Insights</a:t>
            </a:r>
            <a:r>
              <a:rPr lang="en">
                <a:solidFill>
                  <a:schemeClr val="dk1"/>
                </a:solidFill>
              </a:rPr>
              <a:t>: In conclusion, our analysis revealed some important trends, especially how Sale Price varies significantly depending on the Neighborhood and the Year Built. We saw that certain neighborhoods had much higher or lower prices than average, which could be key areas for further study.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Challenges</a:t>
            </a:r>
            <a:r>
              <a:rPr lang="en">
                <a:solidFill>
                  <a:schemeClr val="dk1"/>
                </a:solidFill>
              </a:rPr>
              <a:t>: We also faced challenges, like unusual price fluctuations on specific dates. This was where the Assistant really helped by spotting these inconsistencies early on, allowing us to address them before diving deeper into the analysis.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Recommendations</a:t>
            </a:r>
            <a:r>
              <a:rPr lang="en">
                <a:solidFill>
                  <a:schemeClr val="dk1"/>
                </a:solidFill>
              </a:rPr>
              <a:t>: Moving forward, I'd recommend focusing on those neighborhoods with extreme price variations. Understanding why these anomalies occur could provide valuable insights for potential buyers or investors.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Next Steps</a:t>
            </a:r>
            <a:r>
              <a:rPr lang="en">
                <a:solidFill>
                  <a:schemeClr val="dk1"/>
                </a:solidFill>
              </a:rPr>
              <a:t>: The next logical step would be to explore other factors that might be influencing Sale Prices, such as changes in economic conditions or housing policies during the analyzed period. This could give us a fuller picture of what's driving the market.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fb55f94f4a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fb55f94f4a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So, let’s dive into the nature of our data.</a:t>
            </a:r>
            <a:endParaRPr/>
          </a:p>
          <a:p>
            <a:pPr indent="0" lvl="0" marL="0" rtl="0" algn="l">
              <a:lnSpc>
                <a:spcPct val="115000"/>
              </a:lnSpc>
              <a:spcBef>
                <a:spcPts val="1200"/>
              </a:spcBef>
              <a:spcAft>
                <a:spcPts val="0"/>
              </a:spcAft>
              <a:buClr>
                <a:schemeClr val="dk1"/>
              </a:buClr>
              <a:buSzPts val="1100"/>
              <a:buFont typeface="Arial"/>
              <a:buNone/>
            </a:pPr>
            <a:r>
              <a:rPr lang="en"/>
              <a:t>We’re looking at real estate transactions with a focus on Sale Price, which is influenced by several key factors. Land and building values are the biggest contributors, each impacting the Sale Price by a significant percentage. The condition of the property, indicated by factors like the Year Built and its Grade, also plays a crucial role.</a:t>
            </a:r>
            <a:endParaRPr/>
          </a:p>
          <a:p>
            <a:pPr indent="0" lvl="0" marL="0" rtl="0" algn="l">
              <a:lnSpc>
                <a:spcPct val="115000"/>
              </a:lnSpc>
              <a:spcBef>
                <a:spcPts val="1200"/>
              </a:spcBef>
              <a:spcAft>
                <a:spcPts val="0"/>
              </a:spcAft>
              <a:buClr>
                <a:schemeClr val="dk1"/>
              </a:buClr>
              <a:buSzPts val="1100"/>
              <a:buFont typeface="Arial"/>
              <a:buNone/>
            </a:pPr>
            <a:r>
              <a:rPr lang="en"/>
              <a:t>For example, land value and building quality together account for over 60% of the influence on Sale Price. Meanwhile, aspects like the number of bedrooms and the neighborhood add additional layers of complexity.</a:t>
            </a:r>
            <a:endParaRPr/>
          </a:p>
          <a:p>
            <a:pPr indent="0" lvl="0" marL="0" rtl="0" algn="l">
              <a:lnSpc>
                <a:spcPct val="115000"/>
              </a:lnSpc>
              <a:spcBef>
                <a:spcPts val="1200"/>
              </a:spcBef>
              <a:spcAft>
                <a:spcPts val="0"/>
              </a:spcAft>
              <a:buClr>
                <a:schemeClr val="dk1"/>
              </a:buClr>
              <a:buSzPts val="1100"/>
              <a:buFont typeface="Arial"/>
              <a:buNone/>
            </a:pPr>
            <a:r>
              <a:rPr lang="en"/>
              <a:t>Understanding these factors helps us see how interconnected they are and why Sale Price can vary so much. It’s all about piecing together how these different elements contribute to the final value of a property.</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fb55f94f4a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fb55f94f4a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Alright, let’s talk about the problems we’ve identified and the decisions we can make.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Problems Identified:</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Price Discrepancies:</a:t>
            </a:r>
            <a:r>
              <a:rPr lang="en">
                <a:solidFill>
                  <a:schemeClr val="dk1"/>
                </a:solidFill>
              </a:rPr>
              <a:t> We’re seeing a lot of variability in Sale Prices. For instance, neighborhoods like 4440 and 4229 have really high prices, while 6331 has much lower ones. Also, properties built in 1984 are selling for significantly less compared to newer ones, which might indicate issues with those older properties or shifts in market value.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Missing Data:</a:t>
            </a:r>
            <a:r>
              <a:rPr lang="en">
                <a:solidFill>
                  <a:schemeClr val="dk1"/>
                </a:solidFill>
              </a:rPr>
              <a:t> We’ve got some gaps in the Year Built data. These missing values are often linked to unusually high neighborhood values, suggesting our records might be incomplete or inaccurate.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Decisions That Can Be Made:</a:t>
            </a:r>
            <a:endParaRPr b="1">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Pricing Strategies:</a:t>
            </a:r>
            <a:r>
              <a:rPr lang="en">
                <a:solidFill>
                  <a:schemeClr val="dk1"/>
                </a:solidFill>
              </a:rPr>
              <a:t> We need to adjust our pricing models to reflect neighborhood trends and the age of properties. This means differentiating prices based on whether a property is in a high-value neighborhood or how old it is.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Data Quality Improvement:</a:t>
            </a:r>
            <a:r>
              <a:rPr lang="en">
                <a:solidFill>
                  <a:schemeClr val="dk1"/>
                </a:solidFill>
              </a:rPr>
              <a:t> We should focus on fixing missing data issues, particularly with the Year Built field, and keep our data clean and up-to-date to ensure accurate property evaluations.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Investment Decisions:</a:t>
            </a:r>
            <a:r>
              <a:rPr lang="en">
                <a:solidFill>
                  <a:schemeClr val="dk1"/>
                </a:solidFill>
              </a:rPr>
              <a:t> It’s smart to target investments in high-value neighborhoods and consider renovations for older properties to increase their market value.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These steps will help us make more informed decisions and address the issues with our data.</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b55f94f4a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fb55f94f4a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Alright, let’s break down the data fields and their types.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Sale Price:</a:t>
            </a:r>
            <a:r>
              <a:rPr lang="en">
                <a:solidFill>
                  <a:schemeClr val="dk1"/>
                </a:solidFill>
              </a:rPr>
              <a:t> This is a numeric value representing the final sale amount of each property.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Land Value:</a:t>
            </a:r>
            <a:r>
              <a:rPr lang="en">
                <a:solidFill>
                  <a:schemeClr val="dk1"/>
                </a:solidFill>
              </a:rPr>
              <a:t> This numeric field shows how much the land alone is worth.</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Building Value:</a:t>
            </a:r>
            <a:r>
              <a:rPr lang="en">
                <a:solidFill>
                  <a:schemeClr val="dk1"/>
                </a:solidFill>
              </a:rPr>
              <a:t> Another numeric field that indicates the value of the building on the property.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Year Built:</a:t>
            </a:r>
            <a:r>
              <a:rPr lang="en">
                <a:solidFill>
                  <a:schemeClr val="dk1"/>
                </a:solidFill>
              </a:rPr>
              <a:t> This is recorded as the year the property was constructed.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Number of Bedrooms:</a:t>
            </a:r>
            <a:r>
              <a:rPr lang="en">
                <a:solidFill>
                  <a:schemeClr val="dk1"/>
                </a:solidFill>
              </a:rPr>
              <a:t> This numeric field counts the number of bedrooms in the property.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Neighborhood:</a:t>
            </a:r>
            <a:r>
              <a:rPr lang="en">
                <a:solidFill>
                  <a:schemeClr val="dk1"/>
                </a:solidFill>
              </a:rPr>
              <a:t> This is a categorical field with area codes representing different neighborhoods.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Grade:</a:t>
            </a:r>
            <a:r>
              <a:rPr lang="en">
                <a:solidFill>
                  <a:schemeClr val="dk1"/>
                </a:solidFill>
              </a:rPr>
              <a:t> This numeric field rates the condition of the property.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Sold as Vacant:</a:t>
            </a:r>
            <a:r>
              <a:rPr lang="en">
                <a:solidFill>
                  <a:schemeClr val="dk1"/>
                </a:solidFill>
              </a:rPr>
              <a:t> This categorical field tells us whether the property was sold as vacant (Yes or No).</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Foundation Type:</a:t>
            </a:r>
            <a:r>
              <a:rPr lang="en">
                <a:solidFill>
                  <a:schemeClr val="dk1"/>
                </a:solidFill>
              </a:rPr>
              <a:t> Another categorical field that describes the type of foundation the property has.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Finished Area:</a:t>
            </a:r>
            <a:r>
              <a:rPr lang="en">
                <a:solidFill>
                  <a:schemeClr val="dk1"/>
                </a:solidFill>
              </a:rPr>
              <a:t> This numeric field measures the amount of usable space in the property.</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Sale Date:</a:t>
            </a:r>
            <a:r>
              <a:rPr lang="en">
                <a:solidFill>
                  <a:schemeClr val="dk1"/>
                </a:solidFill>
              </a:rPr>
              <a:t> This is a date field indicating when the property was sold.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Each of these fields gives us important information about the properties, helping us analyze trends and make informed decisions.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fb55f94f4a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fb55f94f4a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our analysis, </a:t>
            </a:r>
            <a:r>
              <a:rPr b="1" lang="en">
                <a:solidFill>
                  <a:schemeClr val="dk1"/>
                </a:solidFill>
              </a:rPr>
              <a:t>Sale Price</a:t>
            </a:r>
            <a:r>
              <a:rPr lang="en">
                <a:solidFill>
                  <a:schemeClr val="dk1"/>
                </a:solidFill>
              </a:rPr>
              <a:t> is our primary focus:</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b="1" lang="en">
                <a:solidFill>
                  <a:schemeClr val="dk1"/>
                </a:solidFill>
              </a:rPr>
              <a:t>Importance:</a:t>
            </a:r>
            <a:r>
              <a:rPr lang="en">
                <a:solidFill>
                  <a:schemeClr val="dk1"/>
                </a:solidFill>
              </a:rPr>
              <a:t> Sale Price is central to understanding real estate value. It’s influenced by several factors, including the value of the land, the building, and the neighborhood.</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Justification: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High Impact:</a:t>
            </a:r>
            <a:r>
              <a:rPr lang="en">
                <a:solidFill>
                  <a:schemeClr val="dk1"/>
                </a:solidFill>
              </a:rPr>
              <a:t> It’s crucial for making real estate decisions because it directly reflects the property’s market value.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Data Correlation:</a:t>
            </a:r>
            <a:r>
              <a:rPr lang="en">
                <a:solidFill>
                  <a:schemeClr val="dk1"/>
                </a:solidFill>
              </a:rPr>
              <a:t> By examining how Sale Price correlates with other variables like land value and building value, we gain insights into what drives property values.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b="1" lang="en">
                <a:solidFill>
                  <a:schemeClr val="dk1"/>
                </a:solidFill>
              </a:rPr>
              <a:t>Analysis Plan:</a:t>
            </a:r>
            <a:endParaRPr b="1">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Correlation Analysis:</a:t>
            </a:r>
            <a:r>
              <a:rPr lang="en">
                <a:solidFill>
                  <a:schemeClr val="dk1"/>
                </a:solidFill>
              </a:rPr>
              <a:t> We’ll look at how Sale Price is related to other factors such as land value and the number of bedrooms.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Trend Analysis:</a:t>
            </a:r>
            <a:r>
              <a:rPr lang="en">
                <a:solidFill>
                  <a:schemeClr val="dk1"/>
                </a:solidFill>
              </a:rPr>
              <a:t> We’ll track trends in Sale Price over time, especially in relation to Sale Date, to see if there are any significant changes.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Comparison:</a:t>
            </a:r>
            <a:r>
              <a:rPr lang="en">
                <a:solidFill>
                  <a:schemeClr val="dk1"/>
                </a:solidFill>
              </a:rPr>
              <a:t> We’ll compare average Sale Prices across different neighborhoods and construction years to identify patterns.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approach will help us get a clearer picture of what affects Sale Price and how we can use that information for better decision-making.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fb55f94f4a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fb55f94f4a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b55f94f4a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fb55f94f4a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 all values of Year Built and Bedrooms, the average of Sale Price is almost 353 thousand.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fb55f94f4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2fb55f94f4a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 Speaker Notes for Slide 6</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**Outliers in Sale Price**: We found some crazy high Sale Prices in December 2014 and January 2015, like $8.8 million and $5.1 million. These are way above the norm, so they could mess up the average and skew our results.</a:t>
            </a:r>
            <a:endParaRPr/>
          </a:p>
          <a:p>
            <a:pPr indent="0" lvl="0" marL="0" rtl="0" algn="l">
              <a:lnSpc>
                <a:spcPct val="115000"/>
              </a:lnSpc>
              <a:spcBef>
                <a:spcPts val="0"/>
              </a:spcBef>
              <a:spcAft>
                <a:spcPts val="0"/>
              </a:spcAft>
              <a:buClr>
                <a:schemeClr val="dk1"/>
              </a:buClr>
              <a:buSzPts val="1100"/>
              <a:buFont typeface="Arial"/>
              <a:buNone/>
            </a:pPr>
            <a:r>
              <a:rPr lang="en"/>
              <a:t>  </a:t>
            </a:r>
            <a:endParaRPr/>
          </a:p>
          <a:p>
            <a:pPr indent="0" lvl="0" marL="0" rtl="0" algn="l">
              <a:lnSpc>
                <a:spcPct val="115000"/>
              </a:lnSpc>
              <a:spcBef>
                <a:spcPts val="0"/>
              </a:spcBef>
              <a:spcAft>
                <a:spcPts val="0"/>
              </a:spcAft>
              <a:buClr>
                <a:schemeClr val="dk1"/>
              </a:buClr>
              <a:buSzPts val="1100"/>
              <a:buFont typeface="Arial"/>
              <a:buNone/>
            </a:pPr>
            <a:r>
              <a:rPr lang="en"/>
              <a:t>- **Handling Outliers**: To deal with these extreme numbers, we focused on median Sale Prices instead of the average. Medians give a better idea of what's typical since they're not thrown off by the super high values.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**Missing Data**: We noticed some missing data for Sale Prices and Sale Dates. When possible, we filled in the gaps with estimates, but if we couldn’t, we just left those records out.</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lang="en"/>
              <a:t>- **Impact on Analysis**: Filling in missing data helps keep our dataset more complete, but there’s a chance it could introduce some bias. We kept this in mind when we analyzed the data to make sure our conclusions were solid.</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fb55f94f4a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fb55f94f4a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Using Assistant</a:t>
            </a:r>
            <a:r>
              <a:rPr lang="en">
                <a:solidFill>
                  <a:schemeClr val="dk1"/>
                </a:solidFill>
              </a:rPr>
              <a:t>: I used the Assistant tool during data exploration. It made the process faster and more efficient by giving me quick summaries and visualizations of the data. This was super helpful in spotting trends and outliers right from the start.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Automated Suggestions</a:t>
            </a:r>
            <a:r>
              <a:rPr lang="en">
                <a:solidFill>
                  <a:schemeClr val="dk1"/>
                </a:solidFill>
              </a:rPr>
              <a:t>: One of the best features was the automated suggestions. For example, the Assistant suggested comparing Sale Prices across different neighborhoods and years, which turned out to be really insightful.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Efficiency</a:t>
            </a:r>
            <a:r>
              <a:rPr lang="en">
                <a:solidFill>
                  <a:schemeClr val="dk1"/>
                </a:solidFill>
              </a:rPr>
              <a:t>: By automating these initial analyses, the Assistant saved me a lot of time. I could skip the basic stuff and dive right into more detailed analysis.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a:solidFill>
                  <a:schemeClr val="dk1"/>
                </a:solidFill>
              </a:rPr>
              <a:t>Accuracy</a:t>
            </a:r>
            <a:r>
              <a:rPr lang="en">
                <a:solidFill>
                  <a:schemeClr val="dk1"/>
                </a:solidFill>
              </a:rPr>
              <a:t>: The Assistant also pointed out any data inconsistencies. This was great because it helped me clean up the data and make sure my final analysis was accurate.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8.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1120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5500"/>
              <a:t>Data Exploration</a:t>
            </a:r>
            <a:endParaRPr sz="5500"/>
          </a:p>
        </p:txBody>
      </p:sp>
      <p:sp>
        <p:nvSpPr>
          <p:cNvPr id="278" name="Google Shape;278;p13"/>
          <p:cNvSpPr txBox="1"/>
          <p:nvPr>
            <p:ph idx="1" type="subTitle"/>
          </p:nvPr>
        </p:nvSpPr>
        <p:spPr>
          <a:xfrm>
            <a:off x="920500" y="2984925"/>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Ankush Thakur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2"/>
          <p:cNvSpPr txBox="1"/>
          <p:nvPr>
            <p:ph type="ctrTitle"/>
          </p:nvPr>
        </p:nvSpPr>
        <p:spPr>
          <a:xfrm>
            <a:off x="445025" y="446121"/>
            <a:ext cx="4255500" cy="132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341" name="Google Shape;341;p22"/>
          <p:cNvSpPr txBox="1"/>
          <p:nvPr>
            <p:ph idx="1" type="subTitle"/>
          </p:nvPr>
        </p:nvSpPr>
        <p:spPr>
          <a:xfrm>
            <a:off x="445025" y="1480700"/>
            <a:ext cx="5780700" cy="30909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None/>
            </a:pPr>
            <a:r>
              <a:rPr b="1" lang="en">
                <a:solidFill>
                  <a:schemeClr val="dk2"/>
                </a:solidFill>
              </a:rPr>
              <a:t>Key Insights:</a:t>
            </a:r>
            <a:r>
              <a:rPr lang="en">
                <a:solidFill>
                  <a:schemeClr val="dk2"/>
                </a:solidFill>
              </a:rPr>
              <a:t> Identified significant trends in Sale Price related to Neighborhood and Year Built.</a:t>
            </a:r>
            <a:endParaRPr>
              <a:solidFill>
                <a:schemeClr val="dk2"/>
              </a:solidFill>
            </a:endParaRPr>
          </a:p>
          <a:p>
            <a:pPr indent="0" lvl="0" marL="0" rtl="0" algn="l">
              <a:lnSpc>
                <a:spcPct val="115000"/>
              </a:lnSpc>
              <a:spcBef>
                <a:spcPts val="0"/>
              </a:spcBef>
              <a:spcAft>
                <a:spcPts val="0"/>
              </a:spcAft>
              <a:buNone/>
            </a:pPr>
            <a:r>
              <a:rPr b="1" lang="en">
                <a:solidFill>
                  <a:schemeClr val="dk2"/>
                </a:solidFill>
              </a:rPr>
              <a:t>Challenges:</a:t>
            </a:r>
            <a:r>
              <a:rPr lang="en">
                <a:solidFill>
                  <a:schemeClr val="dk2"/>
                </a:solidFill>
              </a:rPr>
              <a:t> Noted unusual Sale Price fluctuations on specific dates; Assistant helped spot and address data inconsistencies.</a:t>
            </a:r>
            <a:endParaRPr>
              <a:solidFill>
                <a:schemeClr val="dk2"/>
              </a:solidFill>
            </a:endParaRPr>
          </a:p>
          <a:p>
            <a:pPr indent="0" lvl="0" marL="0" rtl="0" algn="l">
              <a:lnSpc>
                <a:spcPct val="115000"/>
              </a:lnSpc>
              <a:spcBef>
                <a:spcPts val="0"/>
              </a:spcBef>
              <a:spcAft>
                <a:spcPts val="0"/>
              </a:spcAft>
              <a:buNone/>
            </a:pPr>
            <a:r>
              <a:rPr b="1" lang="en">
                <a:solidFill>
                  <a:schemeClr val="dk2"/>
                </a:solidFill>
              </a:rPr>
              <a:t>Recommendations:</a:t>
            </a:r>
            <a:r>
              <a:rPr lang="en">
                <a:solidFill>
                  <a:schemeClr val="dk2"/>
                </a:solidFill>
              </a:rPr>
              <a:t> Focus on further analyzing neighborhoods with extreme Sale Price variations for more targeted insights.</a:t>
            </a:r>
            <a:endParaRPr>
              <a:solidFill>
                <a:schemeClr val="dk2"/>
              </a:solidFill>
            </a:endParaRPr>
          </a:p>
          <a:p>
            <a:pPr indent="0" lvl="0" marL="0" rtl="0" algn="l">
              <a:lnSpc>
                <a:spcPct val="115000"/>
              </a:lnSpc>
              <a:spcBef>
                <a:spcPts val="0"/>
              </a:spcBef>
              <a:spcAft>
                <a:spcPts val="0"/>
              </a:spcAft>
              <a:buNone/>
            </a:pPr>
            <a:r>
              <a:rPr b="1" lang="en">
                <a:solidFill>
                  <a:schemeClr val="dk2"/>
                </a:solidFill>
              </a:rPr>
              <a:t>Next Steps:</a:t>
            </a:r>
            <a:r>
              <a:rPr lang="en">
                <a:solidFill>
                  <a:schemeClr val="dk2"/>
                </a:solidFill>
              </a:rPr>
              <a:t> Propose deeper exploration into factors influencing Sale Prices, such as economic conditions or housing policies.</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474150" y="455775"/>
            <a:ext cx="4348800" cy="1167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Nature of the Data</a:t>
            </a:r>
            <a:endParaRPr/>
          </a:p>
        </p:txBody>
      </p:sp>
      <p:pic>
        <p:nvPicPr>
          <p:cNvPr id="284" name="Google Shape;284;p14"/>
          <p:cNvPicPr preferRelativeResize="0"/>
          <p:nvPr/>
        </p:nvPicPr>
        <p:blipFill>
          <a:blip r:embed="rId3">
            <a:alphaModFix/>
          </a:blip>
          <a:stretch>
            <a:fillRect/>
          </a:stretch>
        </p:blipFill>
        <p:spPr>
          <a:xfrm>
            <a:off x="5945800" y="860250"/>
            <a:ext cx="2720025" cy="1904701"/>
          </a:xfrm>
          <a:prstGeom prst="rect">
            <a:avLst/>
          </a:prstGeom>
          <a:noFill/>
          <a:ln>
            <a:noFill/>
          </a:ln>
        </p:spPr>
      </p:pic>
      <p:sp>
        <p:nvSpPr>
          <p:cNvPr id="285" name="Google Shape;285;p14"/>
          <p:cNvSpPr txBox="1"/>
          <p:nvPr>
            <p:ph idx="1" type="subTitle"/>
          </p:nvPr>
        </p:nvSpPr>
        <p:spPr>
          <a:xfrm>
            <a:off x="526900" y="1439900"/>
            <a:ext cx="5418900" cy="34200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SzPts val="852"/>
              <a:buNone/>
            </a:pPr>
            <a:r>
              <a:rPr b="1" lang="en" sz="1140">
                <a:solidFill>
                  <a:schemeClr val="dk2"/>
                </a:solidFill>
              </a:rPr>
              <a:t>Dataset Overview:</a:t>
            </a:r>
            <a:r>
              <a:rPr lang="en" sz="1140">
                <a:solidFill>
                  <a:schemeClr val="dk2"/>
                </a:solidFill>
              </a:rPr>
              <a:t> Real Estate Property Transactions; focus on Sale Price.</a:t>
            </a:r>
            <a:endParaRPr sz="1140">
              <a:solidFill>
                <a:schemeClr val="dk2"/>
              </a:solidFill>
            </a:endParaRPr>
          </a:p>
          <a:p>
            <a:pPr indent="0" lvl="0" marL="0" rtl="0" algn="l">
              <a:lnSpc>
                <a:spcPct val="95000"/>
              </a:lnSpc>
              <a:spcBef>
                <a:spcPts val="0"/>
              </a:spcBef>
              <a:spcAft>
                <a:spcPts val="0"/>
              </a:spcAft>
              <a:buSzPts val="852"/>
              <a:buNone/>
            </a:pPr>
            <a:br>
              <a:rPr b="1" lang="en" sz="1140">
                <a:solidFill>
                  <a:schemeClr val="dk2"/>
                </a:solidFill>
              </a:rPr>
            </a:br>
            <a:r>
              <a:rPr b="1" lang="en" sz="1140">
                <a:solidFill>
                  <a:schemeClr val="dk2"/>
                </a:solidFill>
              </a:rPr>
              <a:t>Primary Influencers:</a:t>
            </a:r>
            <a:endParaRPr b="1"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Land Value: 33% - Significant due to location and land availability.</a:t>
            </a:r>
            <a:endParaRPr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Building Value: 30% - Reflects construction costs and quality.</a:t>
            </a:r>
            <a:endParaRPr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Year Built: 13% - Older properties may have lower prices.</a:t>
            </a:r>
            <a:endParaRPr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Number of Bedrooms: 16% - Correlates with property utility and family size.</a:t>
            </a:r>
            <a:endParaRPr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Neighborhood: 12% - Affects desirability and living conditions.</a:t>
            </a:r>
            <a:endParaRPr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Grade: 23% - Indicates property quality and condition.</a:t>
            </a:r>
            <a:endParaRPr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Sold as Vacant: 23% - Sale status of the property.</a:t>
            </a:r>
            <a:endParaRPr sz="1140">
              <a:solidFill>
                <a:schemeClr val="dk2"/>
              </a:solidFill>
            </a:endParaRPr>
          </a:p>
          <a:p>
            <a:pPr indent="0" lvl="0" marL="0" rtl="0" algn="l">
              <a:lnSpc>
                <a:spcPct val="95000"/>
              </a:lnSpc>
              <a:spcBef>
                <a:spcPts val="0"/>
              </a:spcBef>
              <a:spcAft>
                <a:spcPts val="0"/>
              </a:spcAft>
              <a:buSzPts val="852"/>
              <a:buNone/>
            </a:pPr>
            <a:br>
              <a:rPr lang="en" sz="1140">
                <a:solidFill>
                  <a:schemeClr val="dk2"/>
                </a:solidFill>
              </a:rPr>
            </a:br>
            <a:r>
              <a:rPr b="1" lang="en" sz="1140">
                <a:solidFill>
                  <a:schemeClr val="dk2"/>
                </a:solidFill>
              </a:rPr>
              <a:t>Insights</a:t>
            </a:r>
            <a:r>
              <a:rPr lang="en" sz="1140">
                <a:solidFill>
                  <a:schemeClr val="dk2"/>
                </a:solidFill>
              </a:rPr>
              <a:t>:</a:t>
            </a:r>
            <a:endParaRPr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Complex Interconnections:</a:t>
            </a:r>
            <a:r>
              <a:rPr lang="en" sz="1140">
                <a:solidFill>
                  <a:schemeClr val="dk2"/>
                </a:solidFill>
              </a:rPr>
              <a:t> Sale price is influenced by multiple factors.</a:t>
            </a:r>
            <a:endParaRPr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High-Impact Areas:</a:t>
            </a:r>
            <a:r>
              <a:rPr b="1" lang="en" sz="1140">
                <a:solidFill>
                  <a:schemeClr val="dk2"/>
                </a:solidFill>
              </a:rPr>
              <a:t> </a:t>
            </a:r>
            <a:r>
              <a:rPr lang="en" sz="1140">
                <a:solidFill>
                  <a:schemeClr val="dk2"/>
                </a:solidFill>
              </a:rPr>
              <a:t>Land and building values, along with property quality, are key.</a:t>
            </a:r>
            <a:endParaRPr sz="1140">
              <a:solidFill>
                <a:schemeClr val="dk2"/>
              </a:solidFill>
            </a:endParaRPr>
          </a:p>
          <a:p>
            <a:pPr indent="0" lvl="0" marL="0" rtl="0" algn="l">
              <a:lnSpc>
                <a:spcPct val="95000"/>
              </a:lnSpc>
              <a:spcBef>
                <a:spcPts val="0"/>
              </a:spcBef>
              <a:spcAft>
                <a:spcPts val="0"/>
              </a:spcAft>
              <a:buSzPts val="852"/>
              <a:buNone/>
            </a:pPr>
            <a:r>
              <a:rPr lang="en" sz="1140">
                <a:solidFill>
                  <a:schemeClr val="dk2"/>
                </a:solidFill>
              </a:rPr>
              <a:t>Market Dynamics: Neighborhood and property grading impact buyer decisions and pricing.</a:t>
            </a:r>
            <a:endParaRPr sz="114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ctrTitle"/>
          </p:nvPr>
        </p:nvSpPr>
        <p:spPr>
          <a:xfrm>
            <a:off x="454750" y="462495"/>
            <a:ext cx="5534400" cy="1059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Problem and Decision</a:t>
            </a:r>
            <a:endParaRPr/>
          </a:p>
        </p:txBody>
      </p:sp>
      <p:sp>
        <p:nvSpPr>
          <p:cNvPr id="291" name="Google Shape;291;p15"/>
          <p:cNvSpPr txBox="1"/>
          <p:nvPr>
            <p:ph idx="1" type="subTitle"/>
          </p:nvPr>
        </p:nvSpPr>
        <p:spPr>
          <a:xfrm>
            <a:off x="454750" y="1369725"/>
            <a:ext cx="5433000" cy="36690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SzPts val="605"/>
              <a:buNone/>
            </a:pPr>
            <a:r>
              <a:rPr b="1" lang="en" sz="880" u="sng">
                <a:solidFill>
                  <a:schemeClr val="dk2"/>
                </a:solidFill>
              </a:rPr>
              <a:t>Problems Identified</a:t>
            </a:r>
            <a:endParaRPr b="1" sz="880" u="sng">
              <a:solidFill>
                <a:schemeClr val="dk2"/>
              </a:solidFill>
            </a:endParaRPr>
          </a:p>
          <a:p>
            <a:pPr indent="0" lvl="0" marL="0" rtl="0" algn="l">
              <a:lnSpc>
                <a:spcPct val="105000"/>
              </a:lnSpc>
              <a:spcBef>
                <a:spcPts val="0"/>
              </a:spcBef>
              <a:spcAft>
                <a:spcPts val="0"/>
              </a:spcAft>
              <a:buSzPts val="605"/>
              <a:buNone/>
            </a:pPr>
            <a:r>
              <a:t/>
            </a:r>
            <a:endParaRPr sz="880">
              <a:solidFill>
                <a:schemeClr val="dk2"/>
              </a:solidFill>
            </a:endParaRPr>
          </a:p>
          <a:p>
            <a:pPr indent="-284480" lvl="0" marL="457200" rtl="0" algn="l">
              <a:lnSpc>
                <a:spcPct val="105000"/>
              </a:lnSpc>
              <a:spcBef>
                <a:spcPts val="0"/>
              </a:spcBef>
              <a:spcAft>
                <a:spcPts val="0"/>
              </a:spcAft>
              <a:buClr>
                <a:schemeClr val="dk2"/>
              </a:buClr>
              <a:buSzPts val="880"/>
              <a:buChar char="●"/>
            </a:pPr>
            <a:r>
              <a:rPr b="1" lang="en" sz="880">
                <a:solidFill>
                  <a:schemeClr val="dk2"/>
                </a:solidFill>
              </a:rPr>
              <a:t>Price Discrepancies:</a:t>
            </a:r>
            <a:endParaRPr b="1" sz="880">
              <a:solidFill>
                <a:schemeClr val="dk2"/>
              </a:solidFill>
            </a:endParaRPr>
          </a:p>
          <a:p>
            <a:pPr indent="-284480" lvl="1" marL="914400" rtl="0" algn="l">
              <a:lnSpc>
                <a:spcPct val="105000"/>
              </a:lnSpc>
              <a:spcBef>
                <a:spcPts val="0"/>
              </a:spcBef>
              <a:spcAft>
                <a:spcPts val="0"/>
              </a:spcAft>
              <a:buClr>
                <a:schemeClr val="dk2"/>
              </a:buClr>
              <a:buSzPts val="880"/>
              <a:buChar char="○"/>
            </a:pPr>
            <a:r>
              <a:rPr lang="en" sz="880">
                <a:solidFill>
                  <a:schemeClr val="dk2"/>
                </a:solidFill>
              </a:rPr>
              <a:t>High Variability in Sale Prices:</a:t>
            </a:r>
            <a:endParaRPr sz="880">
              <a:solidFill>
                <a:schemeClr val="dk2"/>
              </a:solidFill>
            </a:endParaRPr>
          </a:p>
          <a:p>
            <a:pPr indent="-284480" lvl="2" marL="1371600" rtl="0" algn="l">
              <a:lnSpc>
                <a:spcPct val="105000"/>
              </a:lnSpc>
              <a:spcBef>
                <a:spcPts val="0"/>
              </a:spcBef>
              <a:spcAft>
                <a:spcPts val="0"/>
              </a:spcAft>
              <a:buClr>
                <a:schemeClr val="dk2"/>
              </a:buClr>
              <a:buSzPts val="880"/>
              <a:buChar char="■"/>
            </a:pPr>
            <a:r>
              <a:rPr lang="en" sz="880">
                <a:solidFill>
                  <a:schemeClr val="dk2"/>
                </a:solidFill>
              </a:rPr>
              <a:t>Neighborhood 4440 and 4229 show unusually high sale prices.</a:t>
            </a:r>
            <a:endParaRPr sz="880">
              <a:solidFill>
                <a:schemeClr val="dk2"/>
              </a:solidFill>
            </a:endParaRPr>
          </a:p>
          <a:p>
            <a:pPr indent="-284480" lvl="2" marL="1371600" rtl="0" algn="l">
              <a:lnSpc>
                <a:spcPct val="105000"/>
              </a:lnSpc>
              <a:spcBef>
                <a:spcPts val="0"/>
              </a:spcBef>
              <a:spcAft>
                <a:spcPts val="0"/>
              </a:spcAft>
              <a:buClr>
                <a:schemeClr val="dk2"/>
              </a:buClr>
              <a:buSzPts val="880"/>
              <a:buChar char="■"/>
            </a:pPr>
            <a:r>
              <a:rPr lang="en" sz="880">
                <a:solidFill>
                  <a:schemeClr val="dk2"/>
                </a:solidFill>
              </a:rPr>
              <a:t>Neighborhood 6331 has unusually low sale prices.</a:t>
            </a:r>
            <a:endParaRPr sz="880">
              <a:solidFill>
                <a:schemeClr val="dk2"/>
              </a:solidFill>
            </a:endParaRPr>
          </a:p>
          <a:p>
            <a:pPr indent="-284480" lvl="1" marL="914400" rtl="0" algn="l">
              <a:lnSpc>
                <a:spcPct val="105000"/>
              </a:lnSpc>
              <a:spcBef>
                <a:spcPts val="0"/>
              </a:spcBef>
              <a:spcAft>
                <a:spcPts val="0"/>
              </a:spcAft>
              <a:buClr>
                <a:schemeClr val="dk2"/>
              </a:buClr>
              <a:buSzPts val="880"/>
              <a:buChar char="○"/>
            </a:pPr>
            <a:r>
              <a:rPr lang="en" sz="880">
                <a:solidFill>
                  <a:schemeClr val="dk2"/>
                </a:solidFill>
              </a:rPr>
              <a:t>Year Built 1984: Significant drop in sale prices compared to newer properties.</a:t>
            </a:r>
            <a:endParaRPr sz="880">
              <a:solidFill>
                <a:schemeClr val="dk2"/>
              </a:solidFill>
            </a:endParaRPr>
          </a:p>
          <a:p>
            <a:pPr indent="-284480" lvl="0" marL="457200" rtl="0" algn="l">
              <a:lnSpc>
                <a:spcPct val="105000"/>
              </a:lnSpc>
              <a:spcBef>
                <a:spcPts val="0"/>
              </a:spcBef>
              <a:spcAft>
                <a:spcPts val="0"/>
              </a:spcAft>
              <a:buClr>
                <a:schemeClr val="dk2"/>
              </a:buClr>
              <a:buSzPts val="880"/>
              <a:buChar char="●"/>
            </a:pPr>
            <a:r>
              <a:rPr b="1" lang="en" sz="880">
                <a:solidFill>
                  <a:schemeClr val="dk2"/>
                </a:solidFill>
              </a:rPr>
              <a:t>Missing Data:</a:t>
            </a:r>
            <a:endParaRPr b="1" sz="880">
              <a:solidFill>
                <a:schemeClr val="dk2"/>
              </a:solidFill>
            </a:endParaRPr>
          </a:p>
          <a:p>
            <a:pPr indent="-284480" lvl="1" marL="914400" rtl="0" algn="l">
              <a:lnSpc>
                <a:spcPct val="105000"/>
              </a:lnSpc>
              <a:spcBef>
                <a:spcPts val="0"/>
              </a:spcBef>
              <a:spcAft>
                <a:spcPts val="0"/>
              </a:spcAft>
              <a:buClr>
                <a:schemeClr val="dk2"/>
              </a:buClr>
              <a:buSzPts val="880"/>
              <a:buChar char="○"/>
            </a:pPr>
            <a:r>
              <a:rPr lang="en" sz="880">
                <a:solidFill>
                  <a:schemeClr val="dk2"/>
                </a:solidFill>
              </a:rPr>
              <a:t>Year Built Data Gaps: Missing values suggest high neighborhood values, indicating incomplete records.</a:t>
            </a:r>
            <a:br>
              <a:rPr lang="en" sz="880">
                <a:solidFill>
                  <a:schemeClr val="dk2"/>
                </a:solidFill>
              </a:rPr>
            </a:br>
            <a:endParaRPr sz="880">
              <a:solidFill>
                <a:schemeClr val="dk2"/>
              </a:solidFill>
            </a:endParaRPr>
          </a:p>
          <a:p>
            <a:pPr indent="0" lvl="0" marL="0" rtl="0" algn="l">
              <a:lnSpc>
                <a:spcPct val="105000"/>
              </a:lnSpc>
              <a:spcBef>
                <a:spcPts val="0"/>
              </a:spcBef>
              <a:spcAft>
                <a:spcPts val="0"/>
              </a:spcAft>
              <a:buSzPts val="605"/>
              <a:buNone/>
            </a:pPr>
            <a:r>
              <a:rPr b="1" lang="en" sz="880" u="sng">
                <a:solidFill>
                  <a:schemeClr val="dk2"/>
                </a:solidFill>
              </a:rPr>
              <a:t>Decisions That Can Be Made</a:t>
            </a:r>
            <a:endParaRPr b="1" sz="880" u="sng">
              <a:solidFill>
                <a:schemeClr val="dk2"/>
              </a:solidFill>
            </a:endParaRPr>
          </a:p>
          <a:p>
            <a:pPr indent="0" lvl="0" marL="0" rtl="0" algn="l">
              <a:lnSpc>
                <a:spcPct val="105000"/>
              </a:lnSpc>
              <a:spcBef>
                <a:spcPts val="0"/>
              </a:spcBef>
              <a:spcAft>
                <a:spcPts val="0"/>
              </a:spcAft>
              <a:buSzPts val="605"/>
              <a:buNone/>
            </a:pPr>
            <a:r>
              <a:t/>
            </a:r>
            <a:endParaRPr sz="880">
              <a:solidFill>
                <a:schemeClr val="dk2"/>
              </a:solidFill>
            </a:endParaRPr>
          </a:p>
          <a:p>
            <a:pPr indent="-284480" lvl="0" marL="457200" rtl="0" algn="l">
              <a:lnSpc>
                <a:spcPct val="105000"/>
              </a:lnSpc>
              <a:spcBef>
                <a:spcPts val="0"/>
              </a:spcBef>
              <a:spcAft>
                <a:spcPts val="0"/>
              </a:spcAft>
              <a:buClr>
                <a:schemeClr val="dk2"/>
              </a:buClr>
              <a:buSzPts val="880"/>
              <a:buChar char="●"/>
            </a:pPr>
            <a:r>
              <a:rPr b="1" lang="en" sz="880">
                <a:solidFill>
                  <a:schemeClr val="dk2"/>
                </a:solidFill>
              </a:rPr>
              <a:t>Pricing Strategies:</a:t>
            </a:r>
            <a:endParaRPr b="1" sz="880">
              <a:solidFill>
                <a:schemeClr val="dk2"/>
              </a:solidFill>
            </a:endParaRPr>
          </a:p>
          <a:p>
            <a:pPr indent="-284480" lvl="1" marL="914400" rtl="0" algn="l">
              <a:lnSpc>
                <a:spcPct val="105000"/>
              </a:lnSpc>
              <a:spcBef>
                <a:spcPts val="0"/>
              </a:spcBef>
              <a:spcAft>
                <a:spcPts val="0"/>
              </a:spcAft>
              <a:buClr>
                <a:schemeClr val="dk2"/>
              </a:buClr>
              <a:buSzPts val="880"/>
              <a:buChar char="○"/>
            </a:pPr>
            <a:r>
              <a:rPr lang="en" sz="880">
                <a:solidFill>
                  <a:schemeClr val="dk2"/>
                </a:solidFill>
              </a:rPr>
              <a:t>Adjust Pricing Models: Tailor pricing based on neighborhood trends and property age.</a:t>
            </a:r>
            <a:endParaRPr sz="880">
              <a:solidFill>
                <a:schemeClr val="dk2"/>
              </a:solidFill>
            </a:endParaRPr>
          </a:p>
          <a:p>
            <a:pPr indent="-284480" lvl="1" marL="914400" rtl="0" algn="l">
              <a:lnSpc>
                <a:spcPct val="105000"/>
              </a:lnSpc>
              <a:spcBef>
                <a:spcPts val="0"/>
              </a:spcBef>
              <a:spcAft>
                <a:spcPts val="0"/>
              </a:spcAft>
              <a:buClr>
                <a:schemeClr val="dk2"/>
              </a:buClr>
              <a:buSzPts val="880"/>
              <a:buChar char="○"/>
            </a:pPr>
            <a:r>
              <a:rPr lang="en" sz="880">
                <a:solidFill>
                  <a:schemeClr val="dk2"/>
                </a:solidFill>
              </a:rPr>
              <a:t>Target Market Segmentation: Focus on high-value neighborhoods and adjust for property age.</a:t>
            </a:r>
            <a:endParaRPr sz="880">
              <a:solidFill>
                <a:schemeClr val="dk2"/>
              </a:solidFill>
            </a:endParaRPr>
          </a:p>
          <a:p>
            <a:pPr indent="-284480" lvl="0" marL="457200" rtl="0" algn="l">
              <a:lnSpc>
                <a:spcPct val="105000"/>
              </a:lnSpc>
              <a:spcBef>
                <a:spcPts val="0"/>
              </a:spcBef>
              <a:spcAft>
                <a:spcPts val="0"/>
              </a:spcAft>
              <a:buClr>
                <a:schemeClr val="dk2"/>
              </a:buClr>
              <a:buSzPts val="880"/>
              <a:buChar char="●"/>
            </a:pPr>
            <a:r>
              <a:rPr b="1" lang="en" sz="880">
                <a:solidFill>
                  <a:schemeClr val="dk2"/>
                </a:solidFill>
              </a:rPr>
              <a:t>Data Quality Improvement:</a:t>
            </a:r>
            <a:endParaRPr b="1" sz="880">
              <a:solidFill>
                <a:schemeClr val="dk2"/>
              </a:solidFill>
            </a:endParaRPr>
          </a:p>
          <a:p>
            <a:pPr indent="-284480" lvl="1" marL="914400" rtl="0" algn="l">
              <a:lnSpc>
                <a:spcPct val="105000"/>
              </a:lnSpc>
              <a:spcBef>
                <a:spcPts val="0"/>
              </a:spcBef>
              <a:spcAft>
                <a:spcPts val="0"/>
              </a:spcAft>
              <a:buClr>
                <a:schemeClr val="dk2"/>
              </a:buClr>
              <a:buSzPts val="880"/>
              <a:buChar char="○"/>
            </a:pPr>
            <a:r>
              <a:rPr lang="en" sz="880">
                <a:solidFill>
                  <a:schemeClr val="dk2"/>
                </a:solidFill>
              </a:rPr>
              <a:t>Address Missing Data: Investigate and fill in gaps for Year Built data.</a:t>
            </a:r>
            <a:endParaRPr sz="880">
              <a:solidFill>
                <a:schemeClr val="dk2"/>
              </a:solidFill>
            </a:endParaRPr>
          </a:p>
          <a:p>
            <a:pPr indent="-284480" lvl="1" marL="914400" rtl="0" algn="l">
              <a:lnSpc>
                <a:spcPct val="105000"/>
              </a:lnSpc>
              <a:spcBef>
                <a:spcPts val="0"/>
              </a:spcBef>
              <a:spcAft>
                <a:spcPts val="0"/>
              </a:spcAft>
              <a:buClr>
                <a:schemeClr val="dk2"/>
              </a:buClr>
              <a:buSzPts val="880"/>
              <a:buChar char="○"/>
            </a:pPr>
            <a:r>
              <a:rPr lang="en" sz="880">
                <a:solidFill>
                  <a:schemeClr val="dk2"/>
                </a:solidFill>
              </a:rPr>
              <a:t>Data Cleaning Initiatives: Regular updates to maintain dataset accuracy.</a:t>
            </a:r>
            <a:endParaRPr sz="880">
              <a:solidFill>
                <a:schemeClr val="dk2"/>
              </a:solidFill>
            </a:endParaRPr>
          </a:p>
          <a:p>
            <a:pPr indent="-284480" lvl="0" marL="457200" rtl="0" algn="l">
              <a:lnSpc>
                <a:spcPct val="105000"/>
              </a:lnSpc>
              <a:spcBef>
                <a:spcPts val="0"/>
              </a:spcBef>
              <a:spcAft>
                <a:spcPts val="0"/>
              </a:spcAft>
              <a:buClr>
                <a:schemeClr val="dk2"/>
              </a:buClr>
              <a:buSzPts val="880"/>
              <a:buChar char="●"/>
            </a:pPr>
            <a:r>
              <a:rPr lang="en" sz="880">
                <a:solidFill>
                  <a:schemeClr val="dk2"/>
                </a:solidFill>
              </a:rPr>
              <a:t>I</a:t>
            </a:r>
            <a:r>
              <a:rPr b="1" lang="en" sz="880">
                <a:solidFill>
                  <a:schemeClr val="dk2"/>
                </a:solidFill>
              </a:rPr>
              <a:t>nvestment Decisions:</a:t>
            </a:r>
            <a:endParaRPr b="1" sz="880">
              <a:solidFill>
                <a:schemeClr val="dk2"/>
              </a:solidFill>
            </a:endParaRPr>
          </a:p>
          <a:p>
            <a:pPr indent="-284480" lvl="1" marL="914400" rtl="0" algn="l">
              <a:lnSpc>
                <a:spcPct val="105000"/>
              </a:lnSpc>
              <a:spcBef>
                <a:spcPts val="0"/>
              </a:spcBef>
              <a:spcAft>
                <a:spcPts val="0"/>
              </a:spcAft>
              <a:buClr>
                <a:schemeClr val="dk2"/>
              </a:buClr>
              <a:buSzPts val="880"/>
              <a:buChar char="○"/>
            </a:pPr>
            <a:r>
              <a:rPr lang="en" sz="880">
                <a:solidFill>
                  <a:schemeClr val="dk2"/>
                </a:solidFill>
              </a:rPr>
              <a:t>Focus on High-Value Neighborhoods: Invest in areas with higher average sale prices.</a:t>
            </a:r>
            <a:endParaRPr sz="880">
              <a:solidFill>
                <a:schemeClr val="dk2"/>
              </a:solidFill>
            </a:endParaRPr>
          </a:p>
          <a:p>
            <a:pPr indent="-284480" lvl="1" marL="914400" rtl="0" algn="l">
              <a:lnSpc>
                <a:spcPct val="105000"/>
              </a:lnSpc>
              <a:spcBef>
                <a:spcPts val="0"/>
              </a:spcBef>
              <a:spcAft>
                <a:spcPts val="0"/>
              </a:spcAft>
              <a:buClr>
                <a:schemeClr val="dk2"/>
              </a:buClr>
              <a:buSzPts val="880"/>
              <a:buChar char="○"/>
            </a:pPr>
            <a:r>
              <a:rPr lang="en" sz="880">
                <a:solidFill>
                  <a:schemeClr val="dk2"/>
                </a:solidFill>
              </a:rPr>
              <a:t>Renovation Decisions: Upgrade properties built in 1984 to boost market value.</a:t>
            </a:r>
            <a:endParaRPr sz="880">
              <a:solidFill>
                <a:schemeClr val="dk2"/>
              </a:solidFill>
            </a:endParaRPr>
          </a:p>
        </p:txBody>
      </p:sp>
      <p:pic>
        <p:nvPicPr>
          <p:cNvPr id="292" name="Google Shape;292;p15"/>
          <p:cNvPicPr preferRelativeResize="0"/>
          <p:nvPr/>
        </p:nvPicPr>
        <p:blipFill>
          <a:blip r:embed="rId3">
            <a:alphaModFix/>
          </a:blip>
          <a:stretch>
            <a:fillRect/>
          </a:stretch>
        </p:blipFill>
        <p:spPr>
          <a:xfrm>
            <a:off x="5935275" y="840924"/>
            <a:ext cx="2747526" cy="21032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ctrTitle"/>
          </p:nvPr>
        </p:nvSpPr>
        <p:spPr>
          <a:xfrm>
            <a:off x="470950" y="464599"/>
            <a:ext cx="4881900" cy="1173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Data Fields and Types</a:t>
            </a:r>
            <a:endParaRPr/>
          </a:p>
        </p:txBody>
      </p:sp>
      <p:sp>
        <p:nvSpPr>
          <p:cNvPr id="298" name="Google Shape;298;p16"/>
          <p:cNvSpPr txBox="1"/>
          <p:nvPr>
            <p:ph idx="1" type="subTitle"/>
          </p:nvPr>
        </p:nvSpPr>
        <p:spPr>
          <a:xfrm>
            <a:off x="470950" y="1358850"/>
            <a:ext cx="4326300" cy="3622800"/>
          </a:xfrm>
          <a:prstGeom prst="rect">
            <a:avLst/>
          </a:prstGeom>
        </p:spPr>
        <p:txBody>
          <a:bodyPr anchorCtr="0" anchor="t" bIns="91425" lIns="91425" spcFirstLastPara="1" rIns="91425" wrap="square" tIns="91425">
            <a:normAutofit fontScale="62500" lnSpcReduction="20000"/>
          </a:bodyPr>
          <a:lstStyle/>
          <a:p>
            <a:pPr indent="-292100" lvl="0" marL="457200" rtl="0" algn="l">
              <a:lnSpc>
                <a:spcPct val="115000"/>
              </a:lnSpc>
              <a:spcBef>
                <a:spcPts val="0"/>
              </a:spcBef>
              <a:spcAft>
                <a:spcPts val="0"/>
              </a:spcAft>
              <a:buClr>
                <a:schemeClr val="dk2"/>
              </a:buClr>
              <a:buSzPct val="100000"/>
              <a:buChar char="●"/>
            </a:pPr>
            <a:r>
              <a:rPr b="1" lang="en">
                <a:solidFill>
                  <a:schemeClr val="dk2"/>
                </a:solidFill>
              </a:rPr>
              <a:t>Sale Price</a:t>
            </a:r>
            <a:r>
              <a:rPr lang="en">
                <a:solidFill>
                  <a:schemeClr val="dk2"/>
                </a:solidFill>
              </a:rPr>
              <a:t>: Numeric</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Final sale amount of the property.</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Land</a:t>
            </a:r>
            <a:r>
              <a:rPr lang="en">
                <a:solidFill>
                  <a:schemeClr val="dk2"/>
                </a:solidFill>
              </a:rPr>
              <a:t> </a:t>
            </a:r>
            <a:r>
              <a:rPr b="1" lang="en">
                <a:solidFill>
                  <a:schemeClr val="dk2"/>
                </a:solidFill>
              </a:rPr>
              <a:t>Value</a:t>
            </a:r>
            <a:r>
              <a:rPr lang="en">
                <a:solidFill>
                  <a:schemeClr val="dk2"/>
                </a:solidFill>
              </a:rPr>
              <a:t>: Numeric</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Value assigned to the land.</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Building</a:t>
            </a:r>
            <a:r>
              <a:rPr lang="en">
                <a:solidFill>
                  <a:schemeClr val="dk2"/>
                </a:solidFill>
              </a:rPr>
              <a:t> </a:t>
            </a:r>
            <a:r>
              <a:rPr b="1" lang="en">
                <a:solidFill>
                  <a:schemeClr val="dk2"/>
                </a:solidFill>
              </a:rPr>
              <a:t>Value</a:t>
            </a:r>
            <a:r>
              <a:rPr lang="en">
                <a:solidFill>
                  <a:schemeClr val="dk2"/>
                </a:solidFill>
              </a:rPr>
              <a:t>: Numeric</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Value assigned to the building structure.</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Year</a:t>
            </a:r>
            <a:r>
              <a:rPr lang="en">
                <a:solidFill>
                  <a:schemeClr val="dk2"/>
                </a:solidFill>
              </a:rPr>
              <a:t> </a:t>
            </a:r>
            <a:r>
              <a:rPr b="1" lang="en">
                <a:solidFill>
                  <a:schemeClr val="dk2"/>
                </a:solidFill>
              </a:rPr>
              <a:t>Built</a:t>
            </a:r>
            <a:r>
              <a:rPr lang="en">
                <a:solidFill>
                  <a:schemeClr val="dk2"/>
                </a:solidFill>
              </a:rPr>
              <a:t>: Year</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Year the property was constructed.</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Number of Bedrooms</a:t>
            </a:r>
            <a:r>
              <a:rPr lang="en">
                <a:solidFill>
                  <a:schemeClr val="dk2"/>
                </a:solidFill>
              </a:rPr>
              <a:t>: Numeric</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Total count of bedrooms in the property.</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Neighborhood:</a:t>
            </a:r>
            <a:r>
              <a:rPr lang="en">
                <a:solidFill>
                  <a:schemeClr val="dk2"/>
                </a:solidFill>
              </a:rPr>
              <a:t> Categorical</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Area code representing the neighborhood.</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Grade</a:t>
            </a:r>
            <a:r>
              <a:rPr lang="en">
                <a:solidFill>
                  <a:schemeClr val="dk2"/>
                </a:solidFill>
              </a:rPr>
              <a:t>: Numeric</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Rating of the property’s condition.</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Sold</a:t>
            </a:r>
            <a:r>
              <a:rPr lang="en">
                <a:solidFill>
                  <a:schemeClr val="dk2"/>
                </a:solidFill>
              </a:rPr>
              <a:t> </a:t>
            </a:r>
            <a:r>
              <a:rPr b="1" lang="en">
                <a:solidFill>
                  <a:schemeClr val="dk2"/>
                </a:solidFill>
              </a:rPr>
              <a:t>as</a:t>
            </a:r>
            <a:r>
              <a:rPr lang="en">
                <a:solidFill>
                  <a:schemeClr val="dk2"/>
                </a:solidFill>
              </a:rPr>
              <a:t> </a:t>
            </a:r>
            <a:r>
              <a:rPr b="1" lang="en">
                <a:solidFill>
                  <a:schemeClr val="dk2"/>
                </a:solidFill>
              </a:rPr>
              <a:t>Vacant</a:t>
            </a:r>
            <a:r>
              <a:rPr lang="en">
                <a:solidFill>
                  <a:schemeClr val="dk2"/>
                </a:solidFill>
              </a:rPr>
              <a:t>: Categorical</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Indicates if the property was sold as vacant (Yes/No).</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Foundation Type</a:t>
            </a:r>
            <a:r>
              <a:rPr lang="en">
                <a:solidFill>
                  <a:schemeClr val="dk2"/>
                </a:solidFill>
              </a:rPr>
              <a:t>: Categorical</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Type of foundation the property has.</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Finished Area:</a:t>
            </a:r>
            <a:r>
              <a:rPr lang="en">
                <a:solidFill>
                  <a:schemeClr val="dk2"/>
                </a:solidFill>
              </a:rPr>
              <a:t> Numeric</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Amount of usable space in the property.</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Sale Date:</a:t>
            </a:r>
            <a:r>
              <a:rPr lang="en">
                <a:solidFill>
                  <a:schemeClr val="dk2"/>
                </a:solidFill>
              </a:rPr>
              <a:t> Date</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Date when the property was sold.</a:t>
            </a:r>
            <a:endParaRPr>
              <a:solidFill>
                <a:schemeClr val="dk2"/>
              </a:solidFill>
            </a:endParaRPr>
          </a:p>
        </p:txBody>
      </p:sp>
      <p:pic>
        <p:nvPicPr>
          <p:cNvPr id="299" name="Google Shape;299;p16"/>
          <p:cNvPicPr preferRelativeResize="0"/>
          <p:nvPr/>
        </p:nvPicPr>
        <p:blipFill>
          <a:blip r:embed="rId3">
            <a:alphaModFix/>
          </a:blip>
          <a:stretch>
            <a:fillRect/>
          </a:stretch>
        </p:blipFill>
        <p:spPr>
          <a:xfrm>
            <a:off x="4988250" y="922074"/>
            <a:ext cx="4041948" cy="23418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ctrTitle"/>
          </p:nvPr>
        </p:nvSpPr>
        <p:spPr>
          <a:xfrm>
            <a:off x="462700" y="450745"/>
            <a:ext cx="5441100" cy="115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Target Field for Analysis</a:t>
            </a:r>
            <a:endParaRPr/>
          </a:p>
        </p:txBody>
      </p:sp>
      <p:sp>
        <p:nvSpPr>
          <p:cNvPr id="305" name="Google Shape;305;p17"/>
          <p:cNvSpPr txBox="1"/>
          <p:nvPr>
            <p:ph idx="1" type="subTitle"/>
          </p:nvPr>
        </p:nvSpPr>
        <p:spPr>
          <a:xfrm>
            <a:off x="530250" y="1433250"/>
            <a:ext cx="4913100" cy="3121200"/>
          </a:xfrm>
          <a:prstGeom prst="rect">
            <a:avLst/>
          </a:prstGeom>
        </p:spPr>
        <p:txBody>
          <a:bodyPr anchorCtr="0" anchor="t" bIns="91425" lIns="91425" spcFirstLastPara="1" rIns="91425" wrap="square" tIns="91425">
            <a:normAutofit fontScale="62500" lnSpcReduction="20000"/>
          </a:bodyPr>
          <a:lstStyle/>
          <a:p>
            <a:pPr indent="0" lvl="0" marL="0" rtl="0" algn="l">
              <a:lnSpc>
                <a:spcPct val="115000"/>
              </a:lnSpc>
              <a:spcBef>
                <a:spcPts val="0"/>
              </a:spcBef>
              <a:spcAft>
                <a:spcPts val="0"/>
              </a:spcAft>
              <a:buNone/>
            </a:pPr>
            <a:r>
              <a:rPr b="1" lang="en">
                <a:solidFill>
                  <a:schemeClr val="dk2"/>
                </a:solidFill>
              </a:rPr>
              <a:t>Target Variable:</a:t>
            </a:r>
            <a:r>
              <a:rPr lang="en">
                <a:solidFill>
                  <a:schemeClr val="dk2"/>
                </a:solidFill>
              </a:rPr>
              <a:t> Sale Price</a:t>
            </a:r>
            <a:br>
              <a:rPr lang="en">
                <a:solidFill>
                  <a:schemeClr val="dk2"/>
                </a:solidFill>
              </a:rPr>
            </a:b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Importance</a:t>
            </a:r>
            <a:r>
              <a:rPr lang="en">
                <a:solidFill>
                  <a:schemeClr val="dk2"/>
                </a:solidFill>
              </a:rPr>
              <a:t>:</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Central to Real Estate Valuation: Sale Price is a key measure of property value.</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Influenced by Various Factors: Includes land value, building value, and neighborhood characteristics.</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Justification</a:t>
            </a:r>
            <a:r>
              <a:rPr lang="en">
                <a:solidFill>
                  <a:schemeClr val="dk2"/>
                </a:solidFill>
              </a:rPr>
              <a:t>:</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High Impact: Sale Price is crucial for decision-making in real estate investments.</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Data Correlation: Strong links with variables like land value and building value help us understand property value drivers.</a:t>
            </a:r>
            <a:endParaRPr>
              <a:solidFill>
                <a:schemeClr val="dk2"/>
              </a:solidFill>
            </a:endParaRPr>
          </a:p>
          <a:p>
            <a:pPr indent="-292100" lvl="0" marL="457200" rtl="0" algn="l">
              <a:lnSpc>
                <a:spcPct val="115000"/>
              </a:lnSpc>
              <a:spcBef>
                <a:spcPts val="0"/>
              </a:spcBef>
              <a:spcAft>
                <a:spcPts val="0"/>
              </a:spcAft>
              <a:buClr>
                <a:schemeClr val="dk2"/>
              </a:buClr>
              <a:buSzPct val="100000"/>
              <a:buChar char="●"/>
            </a:pPr>
            <a:r>
              <a:rPr b="1" lang="en">
                <a:solidFill>
                  <a:schemeClr val="dk2"/>
                </a:solidFill>
              </a:rPr>
              <a:t>Analysis Plan:</a:t>
            </a:r>
            <a:endParaRPr b="1">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Correlation Analysis: Investigate how Sale Price relates to factors like land value and number of bedrooms.</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Trend Analysis: Identify trends in Sale Price over time, especially focusing on Sale Date.</a:t>
            </a:r>
            <a:endParaRPr>
              <a:solidFill>
                <a:schemeClr val="dk2"/>
              </a:solidFill>
            </a:endParaRPr>
          </a:p>
          <a:p>
            <a:pPr indent="-292100" lvl="1" marL="914400" rtl="0" algn="l">
              <a:lnSpc>
                <a:spcPct val="115000"/>
              </a:lnSpc>
              <a:spcBef>
                <a:spcPts val="0"/>
              </a:spcBef>
              <a:spcAft>
                <a:spcPts val="0"/>
              </a:spcAft>
              <a:buClr>
                <a:schemeClr val="dk2"/>
              </a:buClr>
              <a:buSzPct val="100000"/>
              <a:buChar char="○"/>
            </a:pPr>
            <a:r>
              <a:rPr lang="en">
                <a:solidFill>
                  <a:schemeClr val="dk2"/>
                </a:solidFill>
              </a:rPr>
              <a:t>Comparison: Compare average Sale Prices across neighborhoods and construction years.</a:t>
            </a:r>
            <a:endParaRPr>
              <a:solidFill>
                <a:schemeClr val="dk2"/>
              </a:solidFill>
            </a:endParaRPr>
          </a:p>
        </p:txBody>
      </p:sp>
      <p:pic>
        <p:nvPicPr>
          <p:cNvPr id="306" name="Google Shape;306;p17"/>
          <p:cNvPicPr preferRelativeResize="0"/>
          <p:nvPr/>
        </p:nvPicPr>
        <p:blipFill>
          <a:blip r:embed="rId3">
            <a:alphaModFix/>
          </a:blip>
          <a:stretch>
            <a:fillRect/>
          </a:stretch>
        </p:blipFill>
        <p:spPr>
          <a:xfrm>
            <a:off x="5692250" y="877900"/>
            <a:ext cx="3395849" cy="2530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ctrTitle"/>
          </p:nvPr>
        </p:nvSpPr>
        <p:spPr>
          <a:xfrm>
            <a:off x="476925" y="227200"/>
            <a:ext cx="6041400" cy="83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Interesting Visualizations</a:t>
            </a:r>
            <a:endParaRPr/>
          </a:p>
        </p:txBody>
      </p:sp>
      <p:sp>
        <p:nvSpPr>
          <p:cNvPr id="312" name="Google Shape;312;p1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pic>
        <p:nvPicPr>
          <p:cNvPr id="313" name="Google Shape;313;p18"/>
          <p:cNvPicPr preferRelativeResize="0"/>
          <p:nvPr/>
        </p:nvPicPr>
        <p:blipFill>
          <a:blip r:embed="rId3">
            <a:alphaModFix/>
          </a:blip>
          <a:stretch>
            <a:fillRect/>
          </a:stretch>
        </p:blipFill>
        <p:spPr>
          <a:xfrm>
            <a:off x="614350" y="1411150"/>
            <a:ext cx="3187110" cy="2880551"/>
          </a:xfrm>
          <a:prstGeom prst="rect">
            <a:avLst/>
          </a:prstGeom>
          <a:noFill/>
          <a:ln>
            <a:noFill/>
          </a:ln>
        </p:spPr>
      </p:pic>
      <p:pic>
        <p:nvPicPr>
          <p:cNvPr id="314" name="Google Shape;314;p18"/>
          <p:cNvPicPr preferRelativeResize="0"/>
          <p:nvPr/>
        </p:nvPicPr>
        <p:blipFill>
          <a:blip r:embed="rId4">
            <a:alphaModFix/>
          </a:blip>
          <a:stretch>
            <a:fillRect/>
          </a:stretch>
        </p:blipFill>
        <p:spPr>
          <a:xfrm>
            <a:off x="4572000" y="1402738"/>
            <a:ext cx="3187100" cy="2897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19"/>
          <p:cNvSpPr txBox="1"/>
          <p:nvPr>
            <p:ph type="ctrTitle"/>
          </p:nvPr>
        </p:nvSpPr>
        <p:spPr>
          <a:xfrm>
            <a:off x="462000" y="425297"/>
            <a:ext cx="6403800" cy="1359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Interesting Visualizations</a:t>
            </a:r>
            <a:endParaRPr/>
          </a:p>
          <a:p>
            <a:pPr indent="0" lvl="0" marL="0" rtl="0" algn="l">
              <a:spcBef>
                <a:spcPts val="0"/>
              </a:spcBef>
              <a:spcAft>
                <a:spcPts val="0"/>
              </a:spcAft>
              <a:buNone/>
            </a:pPr>
            <a:r>
              <a:t/>
            </a:r>
            <a:endParaRPr/>
          </a:p>
        </p:txBody>
      </p:sp>
      <p:sp>
        <p:nvSpPr>
          <p:cNvPr id="320" name="Google Shape;320;p19"/>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321" name="Google Shape;321;p19"/>
          <p:cNvPicPr preferRelativeResize="0"/>
          <p:nvPr/>
        </p:nvPicPr>
        <p:blipFill>
          <a:blip r:embed="rId3">
            <a:alphaModFix/>
          </a:blip>
          <a:stretch>
            <a:fillRect/>
          </a:stretch>
        </p:blipFill>
        <p:spPr>
          <a:xfrm>
            <a:off x="544150" y="1131175"/>
            <a:ext cx="2766424" cy="2465124"/>
          </a:xfrm>
          <a:prstGeom prst="rect">
            <a:avLst/>
          </a:prstGeom>
          <a:noFill/>
          <a:ln>
            <a:noFill/>
          </a:ln>
        </p:spPr>
      </p:pic>
      <p:pic>
        <p:nvPicPr>
          <p:cNvPr id="322" name="Google Shape;322;p19"/>
          <p:cNvPicPr preferRelativeResize="0"/>
          <p:nvPr/>
        </p:nvPicPr>
        <p:blipFill>
          <a:blip r:embed="rId4">
            <a:alphaModFix/>
          </a:blip>
          <a:stretch>
            <a:fillRect/>
          </a:stretch>
        </p:blipFill>
        <p:spPr>
          <a:xfrm>
            <a:off x="6115000" y="1066525"/>
            <a:ext cx="2825326" cy="2602172"/>
          </a:xfrm>
          <a:prstGeom prst="rect">
            <a:avLst/>
          </a:prstGeom>
          <a:noFill/>
          <a:ln>
            <a:noFill/>
          </a:ln>
        </p:spPr>
      </p:pic>
      <p:pic>
        <p:nvPicPr>
          <p:cNvPr id="323" name="Google Shape;323;p19"/>
          <p:cNvPicPr preferRelativeResize="0"/>
          <p:nvPr/>
        </p:nvPicPr>
        <p:blipFill>
          <a:blip r:embed="rId5">
            <a:alphaModFix/>
          </a:blip>
          <a:stretch>
            <a:fillRect/>
          </a:stretch>
        </p:blipFill>
        <p:spPr>
          <a:xfrm>
            <a:off x="3364675" y="2563425"/>
            <a:ext cx="2696221" cy="2465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0"/>
          <p:cNvSpPr txBox="1"/>
          <p:nvPr>
            <p:ph type="ctrTitle"/>
          </p:nvPr>
        </p:nvSpPr>
        <p:spPr>
          <a:xfrm>
            <a:off x="462925" y="455775"/>
            <a:ext cx="5917200" cy="1158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Outliers and Missing Data</a:t>
            </a:r>
            <a:endParaRPr/>
          </a:p>
        </p:txBody>
      </p:sp>
      <p:sp>
        <p:nvSpPr>
          <p:cNvPr id="329" name="Google Shape;329;p20"/>
          <p:cNvSpPr txBox="1"/>
          <p:nvPr>
            <p:ph idx="1" type="subTitle"/>
          </p:nvPr>
        </p:nvSpPr>
        <p:spPr>
          <a:xfrm>
            <a:off x="511175" y="1449725"/>
            <a:ext cx="5589000" cy="3261900"/>
          </a:xfrm>
          <a:prstGeom prst="rect">
            <a:avLst/>
          </a:prstGeom>
        </p:spPr>
        <p:txBody>
          <a:bodyPr anchorCtr="0" anchor="t" bIns="91425" lIns="91425" spcFirstLastPara="1" rIns="91425" wrap="square" tIns="91425">
            <a:normAutofit fontScale="85000" lnSpcReduction="10000"/>
          </a:bodyPr>
          <a:lstStyle/>
          <a:p>
            <a:pPr indent="0" lvl="0" marL="0" rtl="0" algn="l">
              <a:lnSpc>
                <a:spcPct val="115000"/>
              </a:lnSpc>
              <a:spcBef>
                <a:spcPts val="0"/>
              </a:spcBef>
              <a:spcAft>
                <a:spcPts val="0"/>
              </a:spcAft>
              <a:buNone/>
            </a:pPr>
            <a:r>
              <a:rPr b="1" lang="en">
                <a:solidFill>
                  <a:schemeClr val="dk2"/>
                </a:solidFill>
              </a:rPr>
              <a:t>Outliers in Sale Price:</a:t>
            </a:r>
            <a:endParaRPr b="1">
              <a:solidFill>
                <a:schemeClr val="dk2"/>
              </a:solidFill>
            </a:endParaRPr>
          </a:p>
          <a:p>
            <a:pPr indent="-314960" lvl="0" marL="457200" rtl="0" algn="l">
              <a:lnSpc>
                <a:spcPct val="115000"/>
              </a:lnSpc>
              <a:spcBef>
                <a:spcPts val="0"/>
              </a:spcBef>
              <a:spcAft>
                <a:spcPts val="0"/>
              </a:spcAft>
              <a:buClr>
                <a:schemeClr val="dk2"/>
              </a:buClr>
              <a:buSzPct val="100000"/>
              <a:buChar char="●"/>
            </a:pPr>
            <a:r>
              <a:rPr lang="en">
                <a:solidFill>
                  <a:schemeClr val="dk2"/>
                </a:solidFill>
              </a:rPr>
              <a:t>December 2014: Sale Price = $8.8 million (Unusually High)</a:t>
            </a:r>
            <a:endParaRPr>
              <a:solidFill>
                <a:schemeClr val="dk2"/>
              </a:solidFill>
            </a:endParaRPr>
          </a:p>
          <a:p>
            <a:pPr indent="-314960" lvl="0" marL="457200" rtl="0" algn="l">
              <a:lnSpc>
                <a:spcPct val="115000"/>
              </a:lnSpc>
              <a:spcBef>
                <a:spcPts val="0"/>
              </a:spcBef>
              <a:spcAft>
                <a:spcPts val="0"/>
              </a:spcAft>
              <a:buClr>
                <a:schemeClr val="dk2"/>
              </a:buClr>
              <a:buSzPct val="100000"/>
              <a:buChar char="●"/>
            </a:pPr>
            <a:r>
              <a:rPr lang="en">
                <a:solidFill>
                  <a:schemeClr val="dk2"/>
                </a:solidFill>
              </a:rPr>
              <a:t>January 2015: Sale Price = $5.1 million</a:t>
            </a:r>
            <a:endParaRPr>
              <a:solidFill>
                <a:schemeClr val="dk2"/>
              </a:solidFill>
            </a:endParaRPr>
          </a:p>
          <a:p>
            <a:pPr indent="0" lvl="0" marL="0" rtl="0" algn="l">
              <a:lnSpc>
                <a:spcPct val="115000"/>
              </a:lnSpc>
              <a:spcBef>
                <a:spcPts val="0"/>
              </a:spcBef>
              <a:spcAft>
                <a:spcPts val="0"/>
              </a:spcAft>
              <a:buNone/>
            </a:pPr>
            <a:r>
              <a:rPr b="1" lang="en">
                <a:solidFill>
                  <a:schemeClr val="dk2"/>
                </a:solidFill>
              </a:rPr>
              <a:t>Handling Outliers</a:t>
            </a:r>
            <a:r>
              <a:rPr lang="en">
                <a:solidFill>
                  <a:schemeClr val="dk2"/>
                </a:solidFill>
              </a:rPr>
              <a:t>:</a:t>
            </a:r>
            <a:endParaRPr>
              <a:solidFill>
                <a:schemeClr val="dk2"/>
              </a:solidFill>
            </a:endParaRPr>
          </a:p>
          <a:p>
            <a:pPr indent="-314960" lvl="0" marL="457200" rtl="0" algn="l">
              <a:lnSpc>
                <a:spcPct val="115000"/>
              </a:lnSpc>
              <a:spcBef>
                <a:spcPts val="0"/>
              </a:spcBef>
              <a:spcAft>
                <a:spcPts val="0"/>
              </a:spcAft>
              <a:buClr>
                <a:schemeClr val="dk2"/>
              </a:buClr>
              <a:buSzPct val="100000"/>
              <a:buChar char="●"/>
            </a:pPr>
            <a:r>
              <a:rPr lang="en">
                <a:solidFill>
                  <a:schemeClr val="dk2"/>
                </a:solidFill>
              </a:rPr>
              <a:t>Median Values: Used median values to minimize distortion from extreme values.</a:t>
            </a:r>
            <a:endParaRPr>
              <a:solidFill>
                <a:schemeClr val="dk2"/>
              </a:solidFill>
            </a:endParaRPr>
          </a:p>
          <a:p>
            <a:pPr indent="0" lvl="0" marL="0" rtl="0" algn="l">
              <a:lnSpc>
                <a:spcPct val="115000"/>
              </a:lnSpc>
              <a:spcBef>
                <a:spcPts val="0"/>
              </a:spcBef>
              <a:spcAft>
                <a:spcPts val="0"/>
              </a:spcAft>
              <a:buNone/>
            </a:pPr>
            <a:r>
              <a:rPr b="1" lang="en">
                <a:solidFill>
                  <a:schemeClr val="dk2"/>
                </a:solidFill>
              </a:rPr>
              <a:t>Missing Data:</a:t>
            </a:r>
            <a:endParaRPr b="1">
              <a:solidFill>
                <a:schemeClr val="dk2"/>
              </a:solidFill>
            </a:endParaRPr>
          </a:p>
          <a:p>
            <a:pPr indent="-314960" lvl="0" marL="457200" rtl="0" algn="l">
              <a:lnSpc>
                <a:spcPct val="115000"/>
              </a:lnSpc>
              <a:spcBef>
                <a:spcPts val="0"/>
              </a:spcBef>
              <a:spcAft>
                <a:spcPts val="0"/>
              </a:spcAft>
              <a:buClr>
                <a:schemeClr val="dk2"/>
              </a:buClr>
              <a:buSzPct val="100000"/>
              <a:buChar char="●"/>
            </a:pPr>
            <a:r>
              <a:rPr lang="en">
                <a:solidFill>
                  <a:schemeClr val="dk2"/>
                </a:solidFill>
              </a:rPr>
              <a:t>Imputation: Filled in missing Sale Price and Sale Date values where possible.</a:t>
            </a:r>
            <a:endParaRPr>
              <a:solidFill>
                <a:schemeClr val="dk2"/>
              </a:solidFill>
            </a:endParaRPr>
          </a:p>
          <a:p>
            <a:pPr indent="-314960" lvl="0" marL="457200" rtl="0" algn="l">
              <a:lnSpc>
                <a:spcPct val="115000"/>
              </a:lnSpc>
              <a:spcBef>
                <a:spcPts val="0"/>
              </a:spcBef>
              <a:spcAft>
                <a:spcPts val="0"/>
              </a:spcAft>
              <a:buClr>
                <a:schemeClr val="dk2"/>
              </a:buClr>
              <a:buSzPct val="100000"/>
              <a:buChar char="●"/>
            </a:pPr>
            <a:r>
              <a:rPr lang="en">
                <a:solidFill>
                  <a:schemeClr val="dk2"/>
                </a:solidFill>
              </a:rPr>
              <a:t>Exclusions: Removed records where imputation was not feasible.</a:t>
            </a:r>
            <a:endParaRPr>
              <a:solidFill>
                <a:schemeClr val="dk2"/>
              </a:solidFill>
            </a:endParaRPr>
          </a:p>
          <a:p>
            <a:pPr indent="0" lvl="0" marL="0" rtl="0" algn="l">
              <a:lnSpc>
                <a:spcPct val="115000"/>
              </a:lnSpc>
              <a:spcBef>
                <a:spcPts val="0"/>
              </a:spcBef>
              <a:spcAft>
                <a:spcPts val="0"/>
              </a:spcAft>
              <a:buNone/>
            </a:pPr>
            <a:r>
              <a:rPr b="1" lang="en">
                <a:solidFill>
                  <a:schemeClr val="dk2"/>
                </a:solidFill>
              </a:rPr>
              <a:t>Impact on Analysis:</a:t>
            </a:r>
            <a:endParaRPr b="1">
              <a:solidFill>
                <a:schemeClr val="dk2"/>
              </a:solidFill>
            </a:endParaRPr>
          </a:p>
          <a:p>
            <a:pPr indent="-314960" lvl="0" marL="457200" rtl="0" algn="l">
              <a:lnSpc>
                <a:spcPct val="115000"/>
              </a:lnSpc>
              <a:spcBef>
                <a:spcPts val="0"/>
              </a:spcBef>
              <a:spcAft>
                <a:spcPts val="0"/>
              </a:spcAft>
              <a:buClr>
                <a:schemeClr val="dk2"/>
              </a:buClr>
              <a:buSzPct val="100000"/>
              <a:buChar char="●"/>
            </a:pPr>
            <a:r>
              <a:rPr lang="en">
                <a:solidFill>
                  <a:schemeClr val="dk2"/>
                </a:solidFill>
              </a:rPr>
              <a:t>Bias Consideration: Acknowledged potential bias introduced by data imputation.</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21"/>
          <p:cNvSpPr txBox="1"/>
          <p:nvPr>
            <p:ph type="ctrTitle"/>
          </p:nvPr>
        </p:nvSpPr>
        <p:spPr>
          <a:xfrm>
            <a:off x="472575" y="457600"/>
            <a:ext cx="5936400" cy="1387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Experience with Assistant</a:t>
            </a:r>
            <a:endParaRPr/>
          </a:p>
        </p:txBody>
      </p:sp>
      <p:sp>
        <p:nvSpPr>
          <p:cNvPr id="335" name="Google Shape;335;p21"/>
          <p:cNvSpPr txBox="1"/>
          <p:nvPr>
            <p:ph idx="1" type="subTitle"/>
          </p:nvPr>
        </p:nvSpPr>
        <p:spPr>
          <a:xfrm>
            <a:off x="472575" y="1594500"/>
            <a:ext cx="5704800" cy="2909700"/>
          </a:xfrm>
          <a:prstGeom prst="rect">
            <a:avLst/>
          </a:prstGeom>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en">
                <a:solidFill>
                  <a:schemeClr val="dk2"/>
                </a:solidFill>
              </a:rPr>
              <a:t>Quick Insights</a:t>
            </a:r>
            <a:endParaRPr b="1">
              <a:solidFill>
                <a:schemeClr val="dk2"/>
              </a:solidFill>
            </a:endParaRPr>
          </a:p>
          <a:p>
            <a:pPr indent="-322580" lvl="0" marL="457200" rtl="0" algn="l">
              <a:lnSpc>
                <a:spcPct val="115000"/>
              </a:lnSpc>
              <a:spcBef>
                <a:spcPts val="0"/>
              </a:spcBef>
              <a:spcAft>
                <a:spcPts val="0"/>
              </a:spcAft>
              <a:buClr>
                <a:schemeClr val="dk2"/>
              </a:buClr>
              <a:buSzPct val="100000"/>
              <a:buChar char="●"/>
            </a:pPr>
            <a:r>
              <a:rPr lang="en">
                <a:solidFill>
                  <a:schemeClr val="dk2"/>
                </a:solidFill>
              </a:rPr>
              <a:t>Used Assistant for instant summaries and visualizations.</a:t>
            </a:r>
            <a:endParaRPr>
              <a:solidFill>
                <a:schemeClr val="dk2"/>
              </a:solidFill>
            </a:endParaRPr>
          </a:p>
          <a:p>
            <a:pPr indent="-322580" lvl="0" marL="457200" rtl="0" algn="l">
              <a:lnSpc>
                <a:spcPct val="115000"/>
              </a:lnSpc>
              <a:spcBef>
                <a:spcPts val="0"/>
              </a:spcBef>
              <a:spcAft>
                <a:spcPts val="0"/>
              </a:spcAft>
              <a:buClr>
                <a:schemeClr val="dk2"/>
              </a:buClr>
              <a:buSzPct val="100000"/>
              <a:buChar char="●"/>
            </a:pPr>
            <a:r>
              <a:rPr lang="en">
                <a:solidFill>
                  <a:schemeClr val="dk2"/>
                </a:solidFill>
              </a:rPr>
              <a:t>Helped quickly spot trends and outliers.</a:t>
            </a:r>
            <a:endParaRPr>
              <a:solidFill>
                <a:schemeClr val="dk2"/>
              </a:solidFill>
            </a:endParaRPr>
          </a:p>
          <a:p>
            <a:pPr indent="0" lvl="0" marL="0" rtl="0" algn="l">
              <a:lnSpc>
                <a:spcPct val="115000"/>
              </a:lnSpc>
              <a:spcBef>
                <a:spcPts val="0"/>
              </a:spcBef>
              <a:spcAft>
                <a:spcPts val="0"/>
              </a:spcAft>
              <a:buNone/>
            </a:pPr>
            <a:r>
              <a:rPr b="1" lang="en">
                <a:solidFill>
                  <a:schemeClr val="dk2"/>
                </a:solidFill>
              </a:rPr>
              <a:t>Automated Suggestions</a:t>
            </a:r>
            <a:endParaRPr b="1">
              <a:solidFill>
                <a:schemeClr val="dk2"/>
              </a:solidFill>
            </a:endParaRPr>
          </a:p>
          <a:p>
            <a:pPr indent="-322580" lvl="0" marL="457200" rtl="0" algn="l">
              <a:lnSpc>
                <a:spcPct val="115000"/>
              </a:lnSpc>
              <a:spcBef>
                <a:spcPts val="0"/>
              </a:spcBef>
              <a:spcAft>
                <a:spcPts val="0"/>
              </a:spcAft>
              <a:buClr>
                <a:schemeClr val="dk2"/>
              </a:buClr>
              <a:buSzPct val="100000"/>
              <a:buChar char="●"/>
            </a:pPr>
            <a:r>
              <a:rPr lang="en">
                <a:solidFill>
                  <a:schemeClr val="dk2"/>
                </a:solidFill>
              </a:rPr>
              <a:t>Suggested relevant analyses, such as comparing Sale Prices across neighborhoods and time periods.</a:t>
            </a:r>
            <a:endParaRPr>
              <a:solidFill>
                <a:schemeClr val="dk2"/>
              </a:solidFill>
            </a:endParaRPr>
          </a:p>
          <a:p>
            <a:pPr indent="0" lvl="0" marL="0" rtl="0" algn="l">
              <a:lnSpc>
                <a:spcPct val="115000"/>
              </a:lnSpc>
              <a:spcBef>
                <a:spcPts val="0"/>
              </a:spcBef>
              <a:spcAft>
                <a:spcPts val="0"/>
              </a:spcAft>
              <a:buNone/>
            </a:pPr>
            <a:r>
              <a:rPr b="1" lang="en">
                <a:solidFill>
                  <a:schemeClr val="dk2"/>
                </a:solidFill>
              </a:rPr>
              <a:t>Efficiency Boost</a:t>
            </a:r>
            <a:endParaRPr b="1">
              <a:solidFill>
                <a:schemeClr val="dk2"/>
              </a:solidFill>
            </a:endParaRPr>
          </a:p>
          <a:p>
            <a:pPr indent="-322580" lvl="0" marL="457200" rtl="0" algn="l">
              <a:lnSpc>
                <a:spcPct val="115000"/>
              </a:lnSpc>
              <a:spcBef>
                <a:spcPts val="0"/>
              </a:spcBef>
              <a:spcAft>
                <a:spcPts val="0"/>
              </a:spcAft>
              <a:buClr>
                <a:schemeClr val="dk2"/>
              </a:buClr>
              <a:buSzPct val="100000"/>
              <a:buChar char="●"/>
            </a:pPr>
            <a:r>
              <a:rPr lang="en">
                <a:solidFill>
                  <a:schemeClr val="dk2"/>
                </a:solidFill>
              </a:rPr>
              <a:t>Saved time on initial data exploration.</a:t>
            </a:r>
            <a:endParaRPr>
              <a:solidFill>
                <a:schemeClr val="dk2"/>
              </a:solidFill>
            </a:endParaRPr>
          </a:p>
          <a:p>
            <a:pPr indent="-322580" lvl="0" marL="457200" rtl="0" algn="l">
              <a:lnSpc>
                <a:spcPct val="115000"/>
              </a:lnSpc>
              <a:spcBef>
                <a:spcPts val="0"/>
              </a:spcBef>
              <a:spcAft>
                <a:spcPts val="0"/>
              </a:spcAft>
              <a:buClr>
                <a:schemeClr val="dk2"/>
              </a:buClr>
              <a:buSzPct val="100000"/>
              <a:buChar char="●"/>
            </a:pPr>
            <a:r>
              <a:rPr lang="en">
                <a:solidFill>
                  <a:schemeClr val="dk2"/>
                </a:solidFill>
              </a:rPr>
              <a:t>Allowed focus on deeper analysis.</a:t>
            </a:r>
            <a:endParaRPr>
              <a:solidFill>
                <a:schemeClr val="dk2"/>
              </a:solidFill>
            </a:endParaRPr>
          </a:p>
          <a:p>
            <a:pPr indent="0" lvl="0" marL="0" rtl="0" algn="l">
              <a:lnSpc>
                <a:spcPct val="115000"/>
              </a:lnSpc>
              <a:spcBef>
                <a:spcPts val="0"/>
              </a:spcBef>
              <a:spcAft>
                <a:spcPts val="0"/>
              </a:spcAft>
              <a:buNone/>
            </a:pPr>
            <a:r>
              <a:rPr b="1" lang="en">
                <a:solidFill>
                  <a:schemeClr val="dk2"/>
                </a:solidFill>
              </a:rPr>
              <a:t>Enhanced Accuracy</a:t>
            </a:r>
            <a:endParaRPr b="1">
              <a:solidFill>
                <a:schemeClr val="dk2"/>
              </a:solidFill>
            </a:endParaRPr>
          </a:p>
          <a:p>
            <a:pPr indent="-322580" lvl="0" marL="457200" rtl="0" algn="l">
              <a:lnSpc>
                <a:spcPct val="115000"/>
              </a:lnSpc>
              <a:spcBef>
                <a:spcPts val="0"/>
              </a:spcBef>
              <a:spcAft>
                <a:spcPts val="0"/>
              </a:spcAft>
              <a:buClr>
                <a:schemeClr val="dk2"/>
              </a:buClr>
              <a:buSzPct val="100000"/>
              <a:buChar char="●"/>
            </a:pPr>
            <a:r>
              <a:rPr lang="en">
                <a:solidFill>
                  <a:schemeClr val="dk2"/>
                </a:solidFill>
              </a:rPr>
              <a:t>Highlighted data inconsistencies.</a:t>
            </a:r>
            <a:endParaRPr>
              <a:solidFill>
                <a:schemeClr val="dk2"/>
              </a:solidFill>
            </a:endParaRPr>
          </a:p>
          <a:p>
            <a:pPr indent="-322580" lvl="0" marL="457200" rtl="0" algn="l">
              <a:lnSpc>
                <a:spcPct val="115000"/>
              </a:lnSpc>
              <a:spcBef>
                <a:spcPts val="0"/>
              </a:spcBef>
              <a:spcAft>
                <a:spcPts val="0"/>
              </a:spcAft>
              <a:buClr>
                <a:schemeClr val="dk2"/>
              </a:buClr>
              <a:buSzPct val="100000"/>
              <a:buChar char="●"/>
            </a:pPr>
            <a:r>
              <a:rPr lang="en">
                <a:solidFill>
                  <a:schemeClr val="dk2"/>
                </a:solidFill>
              </a:rPr>
              <a:t>Ensured final analysis was more accurate and reliable.</a:t>
            </a:r>
            <a:endParaRPr>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