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853" autoAdjust="0"/>
    <p:restoredTop sz="94660"/>
  </p:normalViewPr>
  <p:slideViewPr>
    <p:cSldViewPr snapToGrid="0">
      <p:cViewPr varScale="1">
        <p:scale>
          <a:sx n="74" d="100"/>
          <a:sy n="74" d="100"/>
        </p:scale>
        <p:origin x="58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2897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59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1563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38781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3759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718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2565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2225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7834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1402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654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806033-7E64-46B4-B977-E5D0DAFF3BE1}" type="datetimeFigureOut">
              <a:rPr lang="en-IN" smtClean="0"/>
              <a:t>15-05-2025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AB608-2BA9-4EED-82EC-04C9BAD9E85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385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 smtClean="0"/>
              <a:t>GitHub</a:t>
            </a:r>
            <a:r>
              <a:rPr lang="en-US" dirty="0" smtClean="0"/>
              <a:t> &amp; Jenkins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701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Distributed VCS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838200" y="2266682"/>
            <a:ext cx="2368639" cy="3799268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Central Repository</a:t>
            </a:r>
          </a:p>
          <a:p>
            <a:pPr algn="ctr"/>
            <a:r>
              <a:rPr lang="en-US" dirty="0" smtClean="0"/>
              <a:t>(Server</a:t>
            </a:r>
            <a:r>
              <a:rPr lang="en-US" dirty="0" smtClean="0"/>
              <a:t>)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GitHub</a:t>
            </a:r>
            <a:r>
              <a:rPr lang="en-US" smtClean="0"/>
              <a:t>)</a:t>
            </a:r>
            <a:endParaRPr lang="en-IN" dirty="0"/>
          </a:p>
        </p:txBody>
      </p:sp>
      <p:sp>
        <p:nvSpPr>
          <p:cNvPr id="6" name="Cube 5"/>
          <p:cNvSpPr/>
          <p:nvPr/>
        </p:nvSpPr>
        <p:spPr>
          <a:xfrm>
            <a:off x="7443989" y="2266683"/>
            <a:ext cx="2730321" cy="1184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Darshana_PC</a:t>
            </a:r>
            <a:endParaRPr lang="en-IN" dirty="0"/>
          </a:p>
        </p:txBody>
      </p:sp>
      <p:sp>
        <p:nvSpPr>
          <p:cNvPr id="7" name="Can 6"/>
          <p:cNvSpPr/>
          <p:nvPr/>
        </p:nvSpPr>
        <p:spPr>
          <a:xfrm rot="5400000">
            <a:off x="8493616" y="592644"/>
            <a:ext cx="914400" cy="1784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Repository</a:t>
            </a:r>
            <a:endParaRPr lang="en-IN" dirty="0"/>
          </a:p>
        </p:txBody>
      </p:sp>
      <p:sp>
        <p:nvSpPr>
          <p:cNvPr id="8" name="Cube 7"/>
          <p:cNvSpPr/>
          <p:nvPr/>
        </p:nvSpPr>
        <p:spPr>
          <a:xfrm>
            <a:off x="7443989" y="5229931"/>
            <a:ext cx="2730321" cy="1184856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Manju_PC</a:t>
            </a:r>
            <a:endParaRPr lang="en-IN" dirty="0"/>
          </a:p>
        </p:txBody>
      </p:sp>
      <p:sp>
        <p:nvSpPr>
          <p:cNvPr id="9" name="Can 8"/>
          <p:cNvSpPr/>
          <p:nvPr/>
        </p:nvSpPr>
        <p:spPr>
          <a:xfrm rot="5400000">
            <a:off x="8493615" y="3592272"/>
            <a:ext cx="914400" cy="1784925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mtClean="0"/>
              <a:t>Local Repository</a:t>
            </a:r>
            <a:endParaRPr lang="en-IN" dirty="0"/>
          </a:p>
        </p:txBody>
      </p:sp>
      <p:cxnSp>
        <p:nvCxnSpPr>
          <p:cNvPr id="11" name="Straight Arrow Connector 10"/>
          <p:cNvCxnSpPr>
            <a:stCxn id="6" idx="0"/>
            <a:endCxn id="7" idx="4"/>
          </p:cNvCxnSpPr>
          <p:nvPr/>
        </p:nvCxnSpPr>
        <p:spPr>
          <a:xfrm flipH="1" flipV="1">
            <a:off x="8950816" y="1942307"/>
            <a:ext cx="6441" cy="3243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9267810" y="1938019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sp>
        <p:nvSpPr>
          <p:cNvPr id="14" name="TextBox 13"/>
          <p:cNvSpPr txBox="1"/>
          <p:nvPr/>
        </p:nvSpPr>
        <p:spPr>
          <a:xfrm>
            <a:off x="9126142" y="4909713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cxnSp>
        <p:nvCxnSpPr>
          <p:cNvPr id="16" name="Straight Arrow Connector 15"/>
          <p:cNvCxnSpPr>
            <a:stCxn id="8" idx="0"/>
            <a:endCxn id="9" idx="4"/>
          </p:cNvCxnSpPr>
          <p:nvPr/>
        </p:nvCxnSpPr>
        <p:spPr>
          <a:xfrm flipH="1" flipV="1">
            <a:off x="8950815" y="4941935"/>
            <a:ext cx="6442" cy="2879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>
            <a:off x="3206839" y="1690688"/>
            <a:ext cx="4851513" cy="2147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 rot="20330591">
            <a:off x="5575478" y="276429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3206838" y="4809057"/>
            <a:ext cx="4851514" cy="1006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367138" y="492970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  <p:cxnSp>
        <p:nvCxnSpPr>
          <p:cNvPr id="25" name="Straight Arrow Connector 24"/>
          <p:cNvCxnSpPr/>
          <p:nvPr/>
        </p:nvCxnSpPr>
        <p:spPr>
          <a:xfrm flipH="1">
            <a:off x="3206838" y="4301544"/>
            <a:ext cx="4851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397893" y="4297992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Push</a:t>
            </a:r>
            <a:endParaRPr lang="en-IN" dirty="0"/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3206835" y="1174631"/>
            <a:ext cx="4851516" cy="2109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20330591">
            <a:off x="5368018" y="1873770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8224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838200" y="2369713"/>
            <a:ext cx="3630769" cy="381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2060620" y="4610637"/>
            <a:ext cx="1146219" cy="257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3232597" y="3915177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3232597" y="4172755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6350358" y="2369713"/>
            <a:ext cx="3630769" cy="381214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User Name</a:t>
            </a:r>
          </a:p>
          <a:p>
            <a:pPr algn="ctr"/>
            <a:r>
              <a:rPr lang="en-US" dirty="0" smtClean="0"/>
              <a:t>Password</a:t>
            </a:r>
          </a:p>
          <a:p>
            <a:pPr algn="ctr"/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7572778" y="4610637"/>
            <a:ext cx="1146219" cy="25757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Login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8744755" y="3915177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8744755" y="4172755"/>
            <a:ext cx="914400" cy="20606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512936" y="2867627"/>
            <a:ext cx="11462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Sign Up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831634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GIT 3 Stage Architecture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8186" y="1841679"/>
            <a:ext cx="2987899" cy="83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Working Directory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4602050" y="1841678"/>
            <a:ext cx="2987899" cy="8371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Staging Area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8365901" y="1841678"/>
            <a:ext cx="2987899" cy="837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Git Local Repository</a:t>
            </a:r>
            <a:endParaRPr lang="en-IN" dirty="0"/>
          </a:p>
        </p:txBody>
      </p:sp>
      <p:sp>
        <p:nvSpPr>
          <p:cNvPr id="7" name="Down Arrow 6"/>
          <p:cNvSpPr/>
          <p:nvPr/>
        </p:nvSpPr>
        <p:spPr>
          <a:xfrm>
            <a:off x="1802236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Down Arrow 7"/>
          <p:cNvSpPr/>
          <p:nvPr/>
        </p:nvSpPr>
        <p:spPr>
          <a:xfrm>
            <a:off x="5786100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Down Arrow 8"/>
          <p:cNvSpPr/>
          <p:nvPr/>
        </p:nvSpPr>
        <p:spPr>
          <a:xfrm>
            <a:off x="9549951" y="2678805"/>
            <a:ext cx="619797" cy="293638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/>
          <p:cNvSpPr/>
          <p:nvPr/>
        </p:nvSpPr>
        <p:spPr>
          <a:xfrm>
            <a:off x="734096" y="5615190"/>
            <a:ext cx="2987899" cy="83712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Untracked / Modified File</a:t>
            </a:r>
            <a:endParaRPr lang="en-IN" dirty="0"/>
          </a:p>
        </p:txBody>
      </p:sp>
      <p:sp>
        <p:nvSpPr>
          <p:cNvPr id="11" name="Rectangle 10"/>
          <p:cNvSpPr/>
          <p:nvPr/>
        </p:nvSpPr>
        <p:spPr>
          <a:xfrm>
            <a:off x="4717960" y="5615189"/>
            <a:ext cx="2987899" cy="837127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Staged</a:t>
            </a:r>
            <a:endParaRPr lang="en-IN" dirty="0"/>
          </a:p>
        </p:txBody>
      </p:sp>
      <p:sp>
        <p:nvSpPr>
          <p:cNvPr id="12" name="Rectangle 11"/>
          <p:cNvSpPr/>
          <p:nvPr/>
        </p:nvSpPr>
        <p:spPr>
          <a:xfrm>
            <a:off x="8481811" y="5615189"/>
            <a:ext cx="2987899" cy="837127"/>
          </a:xfrm>
          <a:prstGeom prst="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Committed</a:t>
            </a:r>
            <a:endParaRPr lang="en-IN" dirty="0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2309610" y="4198513"/>
            <a:ext cx="3657466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6276303" y="4610637"/>
            <a:ext cx="3421489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>
            <a:off x="2309611" y="3322750"/>
            <a:ext cx="7388181" cy="0"/>
          </a:xfrm>
          <a:prstGeom prst="straightConnector1">
            <a:avLst/>
          </a:prstGeom>
          <a:ln w="76200">
            <a:solidFill>
              <a:schemeClr val="bg2">
                <a:lumMod val="10000"/>
              </a:schemeClr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3074626" y="3803423"/>
            <a:ext cx="12635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Stage A File</a:t>
            </a:r>
            <a:endParaRPr lang="en-IN" dirty="0"/>
          </a:p>
        </p:txBody>
      </p:sp>
      <p:sp>
        <p:nvSpPr>
          <p:cNvPr id="23" name="TextBox 22"/>
          <p:cNvSpPr txBox="1"/>
          <p:nvPr/>
        </p:nvSpPr>
        <p:spPr>
          <a:xfrm>
            <a:off x="7206451" y="4172755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Commit</a:t>
            </a:r>
            <a:endParaRPr lang="en-IN" dirty="0"/>
          </a:p>
        </p:txBody>
      </p:sp>
      <p:sp>
        <p:nvSpPr>
          <p:cNvPr id="17" name="TextBox 16"/>
          <p:cNvSpPr txBox="1"/>
          <p:nvPr/>
        </p:nvSpPr>
        <p:spPr>
          <a:xfrm>
            <a:off x="3074625" y="4370095"/>
            <a:ext cx="11352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add --a</a:t>
            </a:r>
            <a:endParaRPr lang="en-IN" dirty="0"/>
          </a:p>
        </p:txBody>
      </p:sp>
      <p:sp>
        <p:nvSpPr>
          <p:cNvPr id="19" name="TextBox 18"/>
          <p:cNvSpPr txBox="1"/>
          <p:nvPr/>
        </p:nvSpPr>
        <p:spPr>
          <a:xfrm>
            <a:off x="7235217" y="4770147"/>
            <a:ext cx="1500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git commit -m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31738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Basic Commands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git add </a:t>
            </a:r>
            <a:r>
              <a:rPr lang="en-IN" dirty="0" smtClean="0"/>
              <a:t>--</a:t>
            </a:r>
            <a:r>
              <a:rPr lang="en-IN" dirty="0" smtClean="0"/>
              <a:t>a </a:t>
            </a:r>
            <a:r>
              <a:rPr lang="en-IN" dirty="0" smtClean="0">
                <a:sym typeface="Wingdings" panose="05000000000000000000" pitchFamily="2" charset="2"/>
              </a:rPr>
              <a:t> Adding file to Stage</a:t>
            </a:r>
          </a:p>
          <a:p>
            <a:r>
              <a:rPr lang="en-US" dirty="0"/>
              <a:t>git commit -m </a:t>
            </a:r>
            <a:r>
              <a:rPr lang="en-US" dirty="0" smtClean="0"/>
              <a:t>“Some comment“ </a:t>
            </a:r>
            <a:r>
              <a:rPr lang="en-US" dirty="0" smtClean="0">
                <a:sym typeface="Wingdings" panose="05000000000000000000" pitchFamily="2" charset="2"/>
              </a:rPr>
              <a:t> Committing the file to GIT local repository</a:t>
            </a:r>
            <a:endParaRPr lang="en-US" dirty="0"/>
          </a:p>
          <a:p>
            <a:r>
              <a:rPr lang="en-US" dirty="0" smtClean="0"/>
              <a:t>git status </a:t>
            </a:r>
            <a:r>
              <a:rPr lang="en-US" dirty="0" smtClean="0">
                <a:sym typeface="Wingdings" panose="05000000000000000000" pitchFamily="2" charset="2"/>
              </a:rPr>
              <a:t> Checking the status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8712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14400" y="592427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Home Page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3825025" y="592426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View Catalog Page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35650" y="592426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Add to Cart Page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914400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Billing Page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825025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COD Page</a:t>
            </a:r>
            <a:endParaRPr lang="en-IN" dirty="0"/>
          </a:p>
        </p:txBody>
      </p:sp>
      <p:sp>
        <p:nvSpPr>
          <p:cNvPr id="9" name="Rectangle 8"/>
          <p:cNvSpPr/>
          <p:nvPr/>
        </p:nvSpPr>
        <p:spPr>
          <a:xfrm>
            <a:off x="6735650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Pay with Credit card Page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9562561" y="3206838"/>
            <a:ext cx="2305318" cy="2137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Cancel Order Page</a:t>
            </a:r>
            <a:endParaRPr lang="en-IN" dirty="0"/>
          </a:p>
        </p:txBody>
      </p:sp>
      <p:sp>
        <p:nvSpPr>
          <p:cNvPr id="11" name="TextBox 10"/>
          <p:cNvSpPr txBox="1"/>
          <p:nvPr/>
        </p:nvSpPr>
        <p:spPr>
          <a:xfrm>
            <a:off x="1481071" y="5359584"/>
            <a:ext cx="219246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OSProject</a:t>
            </a:r>
            <a:endParaRPr lang="en-US" dirty="0" smtClean="0"/>
          </a:p>
          <a:p>
            <a:r>
              <a:rPr lang="en-US" dirty="0" err="1" smtClean="0"/>
              <a:t>OSPoroject_WithCOD</a:t>
            </a:r>
            <a:endParaRPr lang="en-US" dirty="0" smtClean="0"/>
          </a:p>
          <a:p>
            <a:r>
              <a:rPr lang="en-US" dirty="0" err="1" smtClean="0"/>
              <a:t>OSProject_WithCD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80972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Storing data on Local System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Limitations</a:t>
            </a:r>
          </a:p>
          <a:p>
            <a:pPr lvl="1"/>
            <a:r>
              <a:rPr lang="en-US" dirty="0" smtClean="0"/>
              <a:t>Saving the projects with different names</a:t>
            </a:r>
          </a:p>
          <a:p>
            <a:pPr lvl="1"/>
            <a:r>
              <a:rPr lang="en-US" dirty="0" smtClean="0"/>
              <a:t>Difficulty in memory management</a:t>
            </a:r>
          </a:p>
          <a:p>
            <a:pPr lvl="1"/>
            <a:r>
              <a:rPr lang="en-US" dirty="0" smtClean="0"/>
              <a:t>Chances of loosing the code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51625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Version Control System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159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Types of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Local VCS</a:t>
            </a:r>
          </a:p>
          <a:p>
            <a:r>
              <a:rPr lang="en-US" dirty="0" smtClean="0"/>
              <a:t>Centralized VCS</a:t>
            </a:r>
          </a:p>
          <a:p>
            <a:r>
              <a:rPr lang="en-US" dirty="0" smtClean="0"/>
              <a:t>Distributed VCS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4209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Local VCS</a:t>
            </a:r>
            <a:endParaRPr lang="en-IN" dirty="0"/>
          </a:p>
        </p:txBody>
      </p:sp>
      <p:sp>
        <p:nvSpPr>
          <p:cNvPr id="5" name="Rectangle 4"/>
          <p:cNvSpPr/>
          <p:nvPr/>
        </p:nvSpPr>
        <p:spPr>
          <a:xfrm>
            <a:off x="1378040" y="1828800"/>
            <a:ext cx="7637171" cy="42500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Oval 5"/>
          <p:cNvSpPr/>
          <p:nvPr/>
        </p:nvSpPr>
        <p:spPr>
          <a:xfrm>
            <a:off x="2511380" y="3193961"/>
            <a:ext cx="1519707" cy="1519707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File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4855335" y="2105695"/>
            <a:ext cx="3940935" cy="3696237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Oval 7"/>
          <p:cNvSpPr/>
          <p:nvPr/>
        </p:nvSpPr>
        <p:spPr>
          <a:xfrm>
            <a:off x="5647385" y="2665926"/>
            <a:ext cx="2318198" cy="1287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1</a:t>
            </a:r>
            <a:endParaRPr lang="en-IN" dirty="0"/>
          </a:p>
        </p:txBody>
      </p:sp>
      <p:sp>
        <p:nvSpPr>
          <p:cNvPr id="9" name="Oval 8"/>
          <p:cNvSpPr/>
          <p:nvPr/>
        </p:nvSpPr>
        <p:spPr>
          <a:xfrm>
            <a:off x="5582990" y="4230708"/>
            <a:ext cx="2318198" cy="128788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</a:t>
            </a:r>
            <a:endParaRPr lang="en-IN" dirty="0"/>
          </a:p>
        </p:txBody>
      </p:sp>
      <p:sp>
        <p:nvSpPr>
          <p:cNvPr id="10" name="Oval Callout 9"/>
          <p:cNvSpPr/>
          <p:nvPr/>
        </p:nvSpPr>
        <p:spPr>
          <a:xfrm>
            <a:off x="5119351" y="414381"/>
            <a:ext cx="3239037" cy="1227049"/>
          </a:xfrm>
          <a:prstGeom prst="wedgeEllipseCallout">
            <a:avLst>
              <a:gd name="adj1" fmla="val -62583"/>
              <a:gd name="adj2" fmla="val 6669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Local Computer</a:t>
            </a:r>
            <a:endParaRPr lang="en-IN" dirty="0"/>
          </a:p>
        </p:txBody>
      </p:sp>
      <p:sp>
        <p:nvSpPr>
          <p:cNvPr id="11" name="Oval Callout 10"/>
          <p:cNvSpPr/>
          <p:nvPr/>
        </p:nvSpPr>
        <p:spPr>
          <a:xfrm>
            <a:off x="8906813" y="1690688"/>
            <a:ext cx="3239037" cy="1227049"/>
          </a:xfrm>
          <a:prstGeom prst="wedgeEllipseCallout">
            <a:avLst>
              <a:gd name="adj1" fmla="val -62583"/>
              <a:gd name="adj2" fmla="val 66698"/>
            </a:avLst>
          </a:prstGeom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Version Database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58403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Limitations of Local VCS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All is stored on single system</a:t>
            </a:r>
          </a:p>
          <a:p>
            <a:r>
              <a:rPr lang="en-US" dirty="0" smtClean="0"/>
              <a:t>Sharing with team is difficult</a:t>
            </a:r>
          </a:p>
          <a:p>
            <a:r>
              <a:rPr lang="en-US" dirty="0" smtClean="0"/>
              <a:t>Chances of crashing the data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4000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Centralized VCS</a:t>
            </a:r>
            <a:endParaRPr lang="en-IN" dirty="0"/>
          </a:p>
        </p:txBody>
      </p:sp>
      <p:sp>
        <p:nvSpPr>
          <p:cNvPr id="5" name="Can 4"/>
          <p:cNvSpPr/>
          <p:nvPr/>
        </p:nvSpPr>
        <p:spPr>
          <a:xfrm>
            <a:off x="1275008" y="2292439"/>
            <a:ext cx="2331077" cy="3387144"/>
          </a:xfrm>
          <a:prstGeom prst="can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Repository</a:t>
            </a:r>
          </a:p>
          <a:p>
            <a:pPr algn="ctr"/>
            <a:r>
              <a:rPr lang="en-US" dirty="0" smtClean="0"/>
              <a:t>(Server)</a:t>
            </a:r>
            <a:endParaRPr lang="en-IN" dirty="0"/>
          </a:p>
        </p:txBody>
      </p:sp>
      <p:sp>
        <p:nvSpPr>
          <p:cNvPr id="6" name="Cube 5"/>
          <p:cNvSpPr/>
          <p:nvPr/>
        </p:nvSpPr>
        <p:spPr>
          <a:xfrm>
            <a:off x="7624293" y="1109359"/>
            <a:ext cx="2949262" cy="19318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Aarti_System</a:t>
            </a:r>
            <a:endParaRPr lang="en-IN" dirty="0"/>
          </a:p>
        </p:txBody>
      </p:sp>
      <p:sp>
        <p:nvSpPr>
          <p:cNvPr id="7" name="Cube 6"/>
          <p:cNvSpPr/>
          <p:nvPr/>
        </p:nvSpPr>
        <p:spPr>
          <a:xfrm>
            <a:off x="7624293" y="4391694"/>
            <a:ext cx="2949262" cy="1931831"/>
          </a:xfrm>
          <a:prstGeom prst="cub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Akshata_System</a:t>
            </a:r>
            <a:endParaRPr lang="en-IN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606085" y="4391694"/>
            <a:ext cx="4018208" cy="9659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rot="794781">
            <a:off x="4547736" y="4423892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Commit (Push)</a:t>
            </a:r>
            <a:endParaRPr lang="en-IN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606085" y="2562896"/>
            <a:ext cx="4018208" cy="10947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20684994">
            <a:off x="4668590" y="3206771"/>
            <a:ext cx="18931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Pull</a:t>
            </a:r>
            <a:endParaRPr lang="en-IN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606085" y="1934459"/>
            <a:ext cx="4018208" cy="11067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606085" y="4965231"/>
            <a:ext cx="4018208" cy="9941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115555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Push and Pull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Push (Commit)</a:t>
            </a:r>
          </a:p>
          <a:p>
            <a:pPr lvl="1"/>
            <a:r>
              <a:rPr lang="en-US" dirty="0" smtClean="0"/>
              <a:t>Storing the data on server</a:t>
            </a:r>
          </a:p>
          <a:p>
            <a:r>
              <a:rPr lang="en-US" dirty="0" smtClean="0"/>
              <a:t>Pull</a:t>
            </a:r>
          </a:p>
          <a:p>
            <a:pPr lvl="1"/>
            <a:r>
              <a:rPr lang="en-US" dirty="0" smtClean="0"/>
              <a:t>Fetching the data from server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24908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1513</TotalTime>
  <Words>216</Words>
  <Application>Microsoft Office PowerPoint</Application>
  <PresentationFormat>Widescreen</PresentationFormat>
  <Paragraphs>80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GitHub &amp; Jenkins</vt:lpstr>
      <vt:lpstr>PowerPoint Presentation</vt:lpstr>
      <vt:lpstr>Storing data on Local System</vt:lpstr>
      <vt:lpstr>VCS</vt:lpstr>
      <vt:lpstr>Types of VCS</vt:lpstr>
      <vt:lpstr>Local VCS</vt:lpstr>
      <vt:lpstr>Limitations of Local VCS</vt:lpstr>
      <vt:lpstr>Centralized VCS</vt:lpstr>
      <vt:lpstr>Push and Pull</vt:lpstr>
      <vt:lpstr>Distributed VCS</vt:lpstr>
      <vt:lpstr>PowerPoint Presentation</vt:lpstr>
      <vt:lpstr>GIT 3 Stage Architecture</vt:lpstr>
      <vt:lpstr>Basic Commands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&amp; Jenkins</dc:title>
  <dc:creator>Dell</dc:creator>
  <cp:lastModifiedBy>Dell</cp:lastModifiedBy>
  <cp:revision>19</cp:revision>
  <dcterms:created xsi:type="dcterms:W3CDTF">2025-05-14T04:44:56Z</dcterms:created>
  <dcterms:modified xsi:type="dcterms:W3CDTF">2025-05-15T06:35:13Z</dcterms:modified>
</cp:coreProperties>
</file>