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1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6D82A-BC24-92B2-537B-F46111B25B17}"/>
              </a:ext>
            </a:extLst>
          </p:cNvPr>
          <p:cNvSpPr txBox="1"/>
          <p:nvPr/>
        </p:nvSpPr>
        <p:spPr>
          <a:xfrm>
            <a:off x="5839883" y="3095511"/>
            <a:ext cx="556895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+mj-lt"/>
              </a:rPr>
              <a:t>Multi-Class Animal Recognition for Wildlife Conservation-AI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Name : Ankush kumar</a:t>
            </a:r>
            <a:endParaRPr lang="en-US" sz="1400" b="0" i="0" dirty="0">
              <a:solidFill>
                <a:schemeClr val="bg1">
                  <a:lumMod val="95000"/>
                </a:schemeClr>
              </a:solidFill>
              <a:effectLst/>
              <a:latin typeface="+mj-lt"/>
            </a:endParaRPr>
          </a:p>
          <a:p>
            <a:r>
              <a:rPr lang="en-US" sz="1400" b="0" i="0" dirty="0"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AICTE Student Registration ID : STU66310ea45271c1714491044</a:t>
            </a:r>
          </a:p>
          <a:p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Figtree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59A7B29-F44E-7736-C6EA-9C7C81A8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9" y="848711"/>
            <a:ext cx="10891520" cy="643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rgbClr val="374151"/>
                </a:solidFill>
                <a:latin typeface="Figtree"/>
              </a:rPr>
              <a:t>Learning objective</a:t>
            </a:r>
            <a:endParaRPr lang="en-US" altLang="en-US" sz="1800" dirty="0">
              <a:solidFill>
                <a:srgbClr val="374151"/>
              </a:solidFill>
              <a:latin typeface="Figtre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The learning objectives for the project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Figtree"/>
              </a:rPr>
              <a:t>"Multi-Class Animal Recognition for Wildlife Conservation"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 may include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Figtree"/>
              </a:rPr>
              <a:t>Understanding AI and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: Gain knowledge of the fundamental concepts of artificial intelligence and machine learning, particularly in the context of image recognition and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Figtree"/>
              </a:rPr>
              <a:t>Data Collection and Preparation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: Learn how to collect, curate, and preprocess data (images of various animal species) for training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Figtree"/>
              </a:rPr>
              <a:t>Model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: </a:t>
            </a:r>
            <a:r>
              <a:rPr lang="en-US" altLang="en-US" sz="1800" dirty="0">
                <a:solidFill>
                  <a:srgbClr val="374151"/>
                </a:solidFill>
                <a:latin typeface="Figtree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he </a:t>
            </a:r>
            <a:r>
              <a:rPr lang="en-US" altLang="en-US" sz="1800" dirty="0">
                <a:solidFill>
                  <a:srgbClr val="374151"/>
                </a:solidFill>
                <a:latin typeface="Figtree"/>
              </a:rPr>
              <a:t>use of CNN model/architecture with respect to Animal 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. Explore and built the model for 90 Animal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Figtree"/>
              </a:rPr>
              <a:t>Evaluation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: Familiarize with the metrics used to evaluate the performance of classification models, such as accuracy, precision, recall, and F1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Figtree"/>
              </a:rPr>
              <a:t>Implementation of 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: Explore the tools and technologies used in the project, including software libraries (e.g., TensorFlow) and hardware requirements for model training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Figtree"/>
              </a:rPr>
              <a:t>Conservation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: Recognize the significance of wildlife conservation and how AI can contribute to monitoring and protecting endangered species.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Figtree"/>
              </a:rPr>
              <a:t>Ethical Considerations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Figtree"/>
              </a:rPr>
              <a:t>: Discuss the ethical implications of using AI in wildlife conservation, including data privacy, bias in algorithms, and the impact on wildlife.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Figtre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D2939"/>
              </a:solidFill>
              <a:effectLst/>
              <a:latin typeface="Figtre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gtre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2034" y="113539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0893C-61B2-4E1B-9C90-49068F06821D}"/>
              </a:ext>
            </a:extLst>
          </p:cNvPr>
          <p:cNvSpPr txBox="1"/>
          <p:nvPr/>
        </p:nvSpPr>
        <p:spPr>
          <a:xfrm>
            <a:off x="345233" y="1856792"/>
            <a:ext cx="10935477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For programming : python language.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Frameworks : TensorFlow and Keras.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Pre-trained model : MobileNetV2.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Environment : Google Colab.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Dataset : https://www.kaggle.com/datasets/iamsouravbanerjee/animal-image-dataset-90-different-animals/data.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/>
              <a:t>Other tools : NumPy , Matplotlib.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62089" y="1197807"/>
            <a:ext cx="940057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:</a:t>
            </a:r>
          </a:p>
          <a:p>
            <a:r>
              <a:rPr lang="en-US" sz="1800" b="1" dirty="0">
                <a:solidFill>
                  <a:srgbClr val="213163"/>
                </a:solidFill>
                <a:latin typeface="Figtree"/>
              </a:rPr>
              <a:t>          </a:t>
            </a:r>
            <a:r>
              <a:rPr lang="en-US" sz="1800" b="1" i="0" dirty="0">
                <a:solidFill>
                  <a:srgbClr val="213163"/>
                </a:solidFill>
                <a:effectLst/>
                <a:latin typeface="Figtree"/>
              </a:rPr>
              <a:t>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Figtree"/>
              </a:rPr>
              <a:t> A section is dedicated to the methodology, detailing the research methods, data collection techniques, and analysis methods used in the project, providing insight into how the research was conducted.</a:t>
            </a:r>
          </a:p>
          <a:p>
            <a:endParaRPr lang="en-US" sz="2000" dirty="0">
              <a:solidFill>
                <a:srgbClr val="374151"/>
              </a:solidFill>
              <a:latin typeface="Figtree"/>
            </a:endParaRPr>
          </a:p>
          <a:p>
            <a:r>
              <a:rPr lang="en-IN" sz="2000" b="1" i="0" dirty="0">
                <a:solidFill>
                  <a:srgbClr val="374151"/>
                </a:solidFill>
                <a:effectLst/>
                <a:latin typeface="Figtree"/>
              </a:rPr>
              <a:t>key components:</a:t>
            </a:r>
            <a:endParaRPr lang="en-US" sz="2000" b="1" i="0" dirty="0">
              <a:solidFill>
                <a:srgbClr val="374151"/>
              </a:solidFill>
              <a:effectLst/>
              <a:latin typeface="Figtree"/>
            </a:endParaRPr>
          </a:p>
          <a:p>
            <a:r>
              <a:rPr lang="en-IN" sz="1600" b="1" i="0" dirty="0">
                <a:solidFill>
                  <a:srgbClr val="111827"/>
                </a:solidFill>
                <a:effectLst/>
                <a:latin typeface="Figtree"/>
              </a:rPr>
              <a:t>          </a:t>
            </a:r>
            <a:r>
              <a:rPr lang="en-IN" sz="1600" i="0" dirty="0">
                <a:solidFill>
                  <a:srgbClr val="111827"/>
                </a:solidFill>
                <a:effectLst/>
                <a:latin typeface="Figtree"/>
              </a:rPr>
              <a:t>1.Research Design</a:t>
            </a:r>
            <a:r>
              <a:rPr lang="en-IN" sz="1600" i="0" dirty="0">
                <a:solidFill>
                  <a:srgbClr val="374151"/>
                </a:solidFill>
                <a:effectLst/>
                <a:latin typeface="Figtree"/>
              </a:rPr>
              <a:t>:</a:t>
            </a:r>
            <a:r>
              <a:rPr lang="en-US" sz="1400" dirty="0"/>
              <a:t>Multi-Class</a:t>
            </a:r>
            <a:r>
              <a:rPr lang="en-US" sz="1400" i="1" dirty="0"/>
              <a:t> Animal Recognition using MobileNetV2 for Wildlife Conservation</a:t>
            </a:r>
            <a:endParaRPr lang="en-IN" sz="1600" i="0" dirty="0">
              <a:solidFill>
                <a:srgbClr val="374151"/>
              </a:solidFill>
              <a:effectLst/>
              <a:latin typeface="Figtree"/>
            </a:endParaRPr>
          </a:p>
          <a:p>
            <a:r>
              <a:rPr lang="en-IN" sz="1600" i="0" dirty="0">
                <a:solidFill>
                  <a:srgbClr val="111827"/>
                </a:solidFill>
                <a:effectLst/>
                <a:latin typeface="Figtree"/>
              </a:rPr>
              <a:t>          2.Data Collection</a:t>
            </a:r>
            <a:r>
              <a:rPr lang="en-IN" sz="1400" i="0" dirty="0">
                <a:solidFill>
                  <a:srgbClr val="374151"/>
                </a:solidFill>
                <a:effectLst/>
                <a:latin typeface="Figtree"/>
              </a:rPr>
              <a:t>: </a:t>
            </a:r>
            <a:r>
              <a:rPr lang="en-US" sz="1400" dirty="0"/>
              <a:t>To acquire a multi-class animal image dataset using </a:t>
            </a:r>
            <a:r>
              <a:rPr lang="en-US" sz="1400" b="1" dirty="0" err="1"/>
              <a:t>KaggleHub</a:t>
            </a:r>
            <a:r>
              <a:rPr lang="en-US" sz="1400" dirty="0"/>
              <a:t>, which allows seamless 	downloading of datasets hosted on Kaggle for use in deep learning models built with </a:t>
            </a:r>
            <a:r>
              <a:rPr lang="en-US" sz="1400" dirty="0" err="1"/>
              <a:t>Keras</a:t>
            </a:r>
            <a:r>
              <a:rPr lang="en-US" sz="1400" dirty="0"/>
              <a:t>.</a:t>
            </a:r>
            <a:endParaRPr lang="en-IN" sz="1400" i="0" dirty="0">
              <a:solidFill>
                <a:srgbClr val="374151"/>
              </a:solidFill>
              <a:effectLst/>
              <a:latin typeface="Figtree"/>
            </a:endParaRPr>
          </a:p>
          <a:p>
            <a:r>
              <a:rPr lang="en-IN" sz="1600" i="0" dirty="0">
                <a:solidFill>
                  <a:srgbClr val="111827"/>
                </a:solidFill>
                <a:effectLst/>
                <a:latin typeface="Figtree"/>
              </a:rPr>
              <a:t>          3.Data Preprocessing</a:t>
            </a:r>
            <a:r>
              <a:rPr lang="en-IN" sz="1400" i="0" dirty="0">
                <a:solidFill>
                  <a:srgbClr val="374151"/>
                </a:solidFill>
                <a:effectLst/>
                <a:latin typeface="Figtree"/>
              </a:rPr>
              <a:t>: </a:t>
            </a:r>
            <a:r>
              <a:rPr lang="en-US" sz="1400" dirty="0"/>
              <a:t>To prepare raw animal image data for training a deep learning model using MobileNetV2 	in </a:t>
            </a:r>
            <a:r>
              <a:rPr lang="en-US" sz="1400" dirty="0" err="1"/>
              <a:t>Keras</a:t>
            </a:r>
            <a:r>
              <a:rPr lang="en-US" sz="1400" dirty="0"/>
              <a:t> by resizing, normalizing, and augmenting the images.</a:t>
            </a:r>
            <a:endParaRPr lang="en-IN" sz="1400" i="0" dirty="0">
              <a:solidFill>
                <a:srgbClr val="374151"/>
              </a:solidFill>
              <a:effectLst/>
              <a:latin typeface="Figtree"/>
            </a:endParaRPr>
          </a:p>
          <a:p>
            <a:r>
              <a:rPr lang="en-IN" sz="1600" i="0" dirty="0">
                <a:solidFill>
                  <a:srgbClr val="111827"/>
                </a:solidFill>
                <a:effectLst/>
                <a:latin typeface="Figtree"/>
              </a:rPr>
              <a:t>          4.Model Selection</a:t>
            </a:r>
            <a:r>
              <a:rPr lang="en-IN" sz="1400" i="0" dirty="0">
                <a:solidFill>
                  <a:srgbClr val="374151"/>
                </a:solidFill>
                <a:effectLst/>
                <a:latin typeface="Figtree"/>
              </a:rPr>
              <a:t>: </a:t>
            </a:r>
            <a:r>
              <a:rPr lang="en-US" sz="1400" b="1" dirty="0"/>
              <a:t>MobileNetV2</a:t>
            </a:r>
            <a:r>
              <a:rPr lang="en-US" sz="1400" dirty="0"/>
              <a:t> is a lightweight convolutional neural network architecture designed for 	efficient inference on devices with limited resources (e.g., mobile phones, drones, edge devices).</a:t>
            </a:r>
            <a:endParaRPr lang="en-IN" sz="1600" i="0" dirty="0">
              <a:solidFill>
                <a:srgbClr val="374151"/>
              </a:solidFill>
              <a:effectLst/>
              <a:latin typeface="Figtree"/>
            </a:endParaRPr>
          </a:p>
          <a:p>
            <a:r>
              <a:rPr lang="en-IN" sz="1600" i="0" dirty="0">
                <a:solidFill>
                  <a:srgbClr val="111827"/>
                </a:solidFill>
                <a:effectLst/>
                <a:latin typeface="Figtree"/>
              </a:rPr>
              <a:t>          5.Training the Model</a:t>
            </a:r>
            <a:r>
              <a:rPr lang="en-IN" sz="1400" i="0" dirty="0">
                <a:solidFill>
                  <a:srgbClr val="374151"/>
                </a:solidFill>
                <a:effectLst/>
                <a:latin typeface="Figtree"/>
              </a:rPr>
              <a:t>: </a:t>
            </a:r>
            <a:r>
              <a:rPr lang="en-US" sz="1400" dirty="0"/>
              <a:t>To train the selected </a:t>
            </a:r>
            <a:r>
              <a:rPr lang="en-US" sz="1400" b="1" dirty="0"/>
              <a:t>MobileNetV2</a:t>
            </a:r>
            <a:r>
              <a:rPr lang="en-US" sz="1400" dirty="0"/>
              <a:t> model on the preprocessed dataset to recognize and 	classify animal species.</a:t>
            </a:r>
            <a:endParaRPr lang="en-IN" sz="1600" i="0" dirty="0">
              <a:solidFill>
                <a:srgbClr val="374151"/>
              </a:solidFill>
              <a:effectLst/>
              <a:latin typeface="Figtree"/>
            </a:endParaRPr>
          </a:p>
          <a:p>
            <a:r>
              <a:rPr lang="en-IN" sz="1600" i="0" dirty="0">
                <a:solidFill>
                  <a:srgbClr val="374151"/>
                </a:solidFill>
                <a:effectLst/>
                <a:latin typeface="Figtree"/>
              </a:rPr>
              <a:t>          6.Evaluation of the model: </a:t>
            </a:r>
            <a:r>
              <a:rPr lang="en-US" sz="1400" dirty="0"/>
              <a:t>To assess the performance of the trained model on the </a:t>
            </a:r>
            <a:r>
              <a:rPr lang="en-US" sz="1400" b="1" dirty="0"/>
              <a:t>test set</a:t>
            </a:r>
            <a:r>
              <a:rPr lang="en-US" sz="1400" dirty="0"/>
              <a:t> and analyze 	various evaluation metrics to determine how well it generalizes to unseen data.</a:t>
            </a:r>
            <a:endParaRPr lang="en-IN" sz="1600" i="0" dirty="0">
              <a:solidFill>
                <a:srgbClr val="374151"/>
              </a:solidFill>
              <a:effectLst/>
              <a:latin typeface="Figtree"/>
            </a:endParaRPr>
          </a:p>
          <a:p>
            <a:r>
              <a:rPr lang="en-IN" sz="1600" dirty="0">
                <a:solidFill>
                  <a:srgbClr val="374151"/>
                </a:solidFill>
                <a:latin typeface="Figtree"/>
              </a:rPr>
              <a:t>          7.Testing of the model:</a:t>
            </a:r>
            <a:r>
              <a:rPr lang="en-US" sz="1400" dirty="0"/>
              <a:t>To assess the final model’s performance in real-world conditions and test its ability to 	classify new, unseen images effectively.</a:t>
            </a:r>
          </a:p>
          <a:p>
            <a:endParaRPr lang="en-IN" sz="1800" i="0" dirty="0">
              <a:solidFill>
                <a:srgbClr val="374151"/>
              </a:solidFill>
              <a:effectLst/>
              <a:latin typeface="Figtree"/>
            </a:endParaRPr>
          </a:p>
          <a:p>
            <a:pPr>
              <a:buNone/>
            </a:pPr>
            <a:br>
              <a:rPr lang="en-IN" sz="1800" b="0" i="0" dirty="0">
                <a:solidFill>
                  <a:srgbClr val="374151"/>
                </a:solidFill>
                <a:effectLst/>
                <a:latin typeface="Figtree"/>
              </a:rPr>
            </a:br>
            <a:r>
              <a:rPr lang="en-IN" sz="1800" b="0" i="0" dirty="0">
                <a:solidFill>
                  <a:srgbClr val="374151"/>
                </a:solidFill>
                <a:effectLst/>
                <a:latin typeface="Figtree"/>
              </a:rPr>
              <a:t>      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00085" y="1012078"/>
            <a:ext cx="11284478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</a:t>
            </a:r>
          </a:p>
          <a:p>
            <a:r>
              <a:rPr lang="en-US" sz="1600" dirty="0"/>
              <a:t>The primary goal is to develop a model capable of identifying and classifying </a:t>
            </a:r>
            <a:r>
              <a:rPr lang="en-US" sz="1600" b="1" dirty="0"/>
              <a:t>wildlife species</a:t>
            </a:r>
            <a:r>
              <a:rPr lang="en-US" sz="1600" dirty="0"/>
              <a:t> from images into </a:t>
            </a:r>
            <a:r>
              <a:rPr lang="en-US" sz="1600" b="1" dirty="0"/>
              <a:t>90 distinct categories</a:t>
            </a:r>
            <a:r>
              <a:rPr lang="en-US" sz="1600" dirty="0"/>
              <a:t> to monitor the health of various species, particularly those at risk of extinction. This will assist conservation efforts by providing real-time insights into species distribution and population status.</a:t>
            </a:r>
          </a:p>
          <a:p>
            <a:pPr>
              <a:buNone/>
            </a:pPr>
            <a:r>
              <a:rPr lang="en-US" sz="1400" b="1" dirty="0"/>
              <a:t>Steps Specific to Your Problem:</a:t>
            </a:r>
          </a:p>
          <a:p>
            <a:pPr>
              <a:buNone/>
            </a:pPr>
            <a:r>
              <a:rPr lang="en-US" sz="1400" b="1" dirty="0"/>
              <a:t>1. Dataset and Categories: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/>
              <a:t>Dataset:</a:t>
            </a:r>
            <a:r>
              <a:rPr lang="en-US" sz="1400" dirty="0"/>
              <a:t> The dataset will consist of images from various wildlife sources that need to be categorized into 90 species or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Classes:</a:t>
            </a:r>
            <a:r>
              <a:rPr lang="en-US" sz="1400" dirty="0"/>
              <a:t> Each class will represent a distinct animal species. This classification will help to track and monitor endangered species.</a:t>
            </a:r>
          </a:p>
          <a:p>
            <a:pPr>
              <a:buNone/>
            </a:pPr>
            <a:r>
              <a:rPr lang="en-US" sz="1400" b="1" dirty="0"/>
              <a:t>2. Data Collection and Labeling:</a:t>
            </a:r>
          </a:p>
          <a:p>
            <a:pPr>
              <a:buNone/>
            </a:pPr>
            <a:r>
              <a:rPr lang="en-US" sz="1400" dirty="0"/>
              <a:t>You will need a labeled dataset containing images of each of the 90 animal species. Sources like </a:t>
            </a:r>
            <a:r>
              <a:rPr lang="en-US" sz="1400" b="1" dirty="0"/>
              <a:t>Kaggle</a:t>
            </a:r>
            <a:r>
              <a:rPr lang="en-US" sz="1400" dirty="0"/>
              <a:t> or wildlife-specific datasets could provide this data.</a:t>
            </a:r>
          </a:p>
          <a:p>
            <a:pPr>
              <a:buNone/>
            </a:pPr>
            <a:r>
              <a:rPr lang="en-US" sz="1400" b="1" dirty="0"/>
              <a:t>3. Model Selection:</a:t>
            </a:r>
          </a:p>
          <a:p>
            <a:pPr>
              <a:buNone/>
            </a:pPr>
            <a:r>
              <a:rPr lang="en-US" sz="1400" dirty="0"/>
              <a:t>Since you are working with 90 categories, a robust model like </a:t>
            </a:r>
            <a:r>
              <a:rPr lang="en-US" sz="1400" b="1" dirty="0"/>
              <a:t>MobileNetV2</a:t>
            </a:r>
            <a:r>
              <a:rPr lang="en-US" sz="1400" dirty="0"/>
              <a:t> is suitable for this large classification task. Given that some species might be very similar, a model with strong feature extraction will be crucial.</a:t>
            </a:r>
          </a:p>
          <a:p>
            <a:pPr>
              <a:buNone/>
            </a:pPr>
            <a:r>
              <a:rPr lang="en-US" sz="1400" b="1" dirty="0"/>
              <a:t>4. Data Preprocessing: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Image Augmentation:</a:t>
            </a:r>
            <a:r>
              <a:rPr lang="en-US" sz="1400" dirty="0"/>
              <a:t> With 90 classes, certain species may have few images. Augmentation (rotation, flip, zoom) can help improve model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Resizing:</a:t>
            </a:r>
            <a:r>
              <a:rPr lang="en-US" sz="1400" dirty="0"/>
              <a:t> Resize all images to a uniform size of 224x224 pixels (MobileNetV2 standard) and normalize pixel values to the range [0, 1].</a:t>
            </a:r>
          </a:p>
          <a:p>
            <a:pPr>
              <a:buNone/>
            </a:pPr>
            <a:r>
              <a:rPr lang="en-US" sz="1400" b="1" dirty="0"/>
              <a:t>5. Training and Evaluation: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 </a:t>
            </a:r>
            <a:r>
              <a:rPr lang="en-US" sz="1400" b="1" dirty="0"/>
              <a:t>categorical cross-entropy loss</a:t>
            </a:r>
            <a:r>
              <a:rPr lang="en-US" sz="1400" dirty="0"/>
              <a:t> due to the multi-class nature of the problem.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Metrics like </a:t>
            </a:r>
            <a:r>
              <a:rPr lang="en-US" sz="1400" b="1" dirty="0"/>
              <a:t>accuracy</a:t>
            </a:r>
            <a:r>
              <a:rPr lang="en-US" sz="1400" dirty="0"/>
              <a:t>, </a:t>
            </a:r>
            <a:r>
              <a:rPr lang="en-US" sz="1400" b="1" dirty="0"/>
              <a:t>precision</a:t>
            </a:r>
            <a:r>
              <a:rPr lang="en-US" sz="1400" dirty="0"/>
              <a:t>, </a:t>
            </a:r>
            <a:r>
              <a:rPr lang="en-US" sz="1400" b="1" dirty="0"/>
              <a:t>recall</a:t>
            </a:r>
            <a:r>
              <a:rPr lang="en-US" sz="1400" dirty="0"/>
              <a:t>, and </a:t>
            </a:r>
            <a:r>
              <a:rPr lang="en-US" sz="1400" b="1" dirty="0"/>
              <a:t>F1-score</a:t>
            </a:r>
            <a:r>
              <a:rPr lang="en-US" sz="1400" dirty="0"/>
              <a:t> will be vital in evaluating model performance across 90 classes, especially if some species are rare.</a:t>
            </a:r>
          </a:p>
          <a:p>
            <a:pPr>
              <a:buNone/>
            </a:pPr>
            <a:r>
              <a:rPr lang="en-US" sz="1400" b="1" dirty="0"/>
              <a:t>6. Deployment and Real-World 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Once trained and tested, deploy the model for </a:t>
            </a:r>
            <a:r>
              <a:rPr lang="en-US" sz="1400" b="1" dirty="0"/>
              <a:t>real-time wildlife surveillance</a:t>
            </a:r>
            <a:r>
              <a:rPr lang="en-US" sz="1400" dirty="0"/>
              <a:t>. This could be integrated into monitoring systems that use cameras in the wild to identify species at risk of extinction.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1" y="1054412"/>
            <a:ext cx="11936899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</a:t>
            </a:r>
          </a:p>
          <a:p>
            <a:r>
              <a:rPr lang="en-US" sz="1400" dirty="0"/>
              <a:t>Here’s a detailed solution framework for your </a:t>
            </a:r>
            <a:r>
              <a:rPr lang="en-US" sz="1400" b="1" dirty="0"/>
              <a:t>Wildlife Monitoring and Extinction Surveillance</a:t>
            </a:r>
            <a:r>
              <a:rPr lang="en-US" sz="1400" dirty="0"/>
              <a:t> project with </a:t>
            </a:r>
            <a:r>
              <a:rPr lang="en-US" sz="1400" b="1" dirty="0"/>
              <a:t>90 species categories</a:t>
            </a:r>
            <a:r>
              <a:rPr lang="en-US" sz="1400" dirty="0"/>
              <a:t>. This solution focuses on building a multi-class animal classification model using deep learning techniques (e.g., MobileNetV2) for monitoring species, especially those at risk of extinction.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Data Collection:</a:t>
            </a:r>
          </a:p>
          <a:p>
            <a:r>
              <a:rPr lang="en-US" sz="1400" dirty="0"/>
              <a:t>For this project, you will need a dataset with images of animals from various species. The dataset should contain a diverse set of images for each of the 90 species to enable the model to generalize well across different animal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you have the data, you'll need to perform several preprocessing steps: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1.Resize Images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all images to a fixed size (e.g., 224x224 pixels) for consistency, as models like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expect this input size.  	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2.Normalization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the pixel values to the range [0, 1] by dividing by 255.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	3.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augmentation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(random rotations, flips, zooms, shifts) to artificially increase the dataset size and help prevent 		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4.Train/Validation/Test Split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Split the dataset into training, validation, and test sets (e.g., 80/10/10 split).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Model Selection:</a:t>
            </a:r>
          </a:p>
          <a:p>
            <a:r>
              <a:rPr lang="en-US" sz="1400" dirty="0"/>
              <a:t>For a large number of classes (90 species), we need a model with strong feature extraction and high efficiency. </a:t>
            </a:r>
            <a:r>
              <a:rPr lang="en-US" sz="1400" b="1" dirty="0"/>
              <a:t>MobileNetV2</a:t>
            </a:r>
            <a:r>
              <a:rPr lang="en-US" sz="1400" dirty="0"/>
              <a:t> is a suitable choice because of its small size, fast inference, and relatively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Model Training:</a:t>
            </a:r>
          </a:p>
          <a:p>
            <a:r>
              <a:rPr lang="en-US" sz="1400" dirty="0"/>
              <a:t>Now, you can start training the model with your preprocessed data. Use the </a:t>
            </a:r>
            <a:r>
              <a:rPr lang="en-US" sz="1400" b="1" dirty="0" err="1"/>
              <a:t>ImageDataGenerator</a:t>
            </a:r>
            <a:r>
              <a:rPr lang="en-US" sz="1400" dirty="0"/>
              <a:t> to stream images for both training and validation. Apply </a:t>
            </a:r>
            <a:r>
              <a:rPr lang="en-US" sz="1400" b="1" dirty="0"/>
              <a:t>callbacks</a:t>
            </a:r>
            <a:r>
              <a:rPr lang="en-US" sz="1400" dirty="0"/>
              <a:t> to save the best model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Evaluation of the Model:</a:t>
            </a:r>
          </a:p>
          <a:p>
            <a:r>
              <a:rPr lang="en-US" sz="1400" dirty="0"/>
              <a:t>After training, evaluate the model on the test dataset to determine its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Testing the Model:</a:t>
            </a:r>
          </a:p>
          <a:p>
            <a:r>
              <a:rPr lang="en-US" sz="1400" dirty="0"/>
              <a:t>For real-world testing, make predictions on unseen test images. You can upload a new image and classify it into one of the 90 species.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EDFDB-5EC0-506C-BB2A-C17EF157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714" b="34889"/>
          <a:stretch/>
        </p:blipFill>
        <p:spPr>
          <a:xfrm>
            <a:off x="522514" y="1577231"/>
            <a:ext cx="4376057" cy="2267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795B6D-962F-4BB1-ECF2-870645844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" y="4226766"/>
            <a:ext cx="4376057" cy="2267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EF4E18-5585-C729-7FF5-E9E4ABD1F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396" y="1614555"/>
            <a:ext cx="5343203" cy="226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379F11-6169-425C-7185-73A8A2ECB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227" y="4226766"/>
            <a:ext cx="5263540" cy="22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7621" y="954285"/>
            <a:ext cx="11704246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pPr>
              <a:buNone/>
            </a:pPr>
            <a:r>
              <a:rPr lang="en-US" sz="1600" dirty="0"/>
              <a:t>The development of a multi-class animal recognition model using </a:t>
            </a:r>
            <a:r>
              <a:rPr lang="en-US" sz="1600" b="1" dirty="0"/>
              <a:t>MobileNetV2</a:t>
            </a:r>
            <a:r>
              <a:rPr lang="en-US" sz="1600" dirty="0"/>
              <a:t> has demonstrated the effectiveness of deep learning in supporting </a:t>
            </a:r>
            <a:r>
              <a:rPr lang="en-US" sz="1600" b="1" dirty="0"/>
              <a:t>wildlife conservation efforts</a:t>
            </a:r>
            <a:r>
              <a:rPr lang="en-US" sz="1600" dirty="0"/>
              <a:t>. By accurately classifying images into </a:t>
            </a:r>
            <a:r>
              <a:rPr lang="en-US" sz="1600" b="1" dirty="0"/>
              <a:t>90 different animal species</a:t>
            </a:r>
            <a:r>
              <a:rPr lang="en-US" sz="1600" dirty="0"/>
              <a:t>, this AI solution provides a powerful tool for real-time </a:t>
            </a:r>
            <a:r>
              <a:rPr lang="en-US" sz="1600" b="1" dirty="0"/>
              <a:t>extinction surveillance</a:t>
            </a:r>
            <a:r>
              <a:rPr lang="en-US" sz="1600" dirty="0"/>
              <a:t> and </a:t>
            </a:r>
            <a:r>
              <a:rPr lang="en-US" sz="1600" b="1" dirty="0"/>
              <a:t>population monitoring</a:t>
            </a:r>
            <a:r>
              <a:rPr lang="en-US" sz="1600" dirty="0"/>
              <a:t> in natural habitats.</a:t>
            </a:r>
          </a:p>
          <a:p>
            <a:pPr>
              <a:buNone/>
            </a:pPr>
            <a:r>
              <a:rPr lang="en-US" sz="1600" dirty="0"/>
              <a:t>With efficient preprocessing, robust training, and high accuracy, the model can assist conservationists in identifying endangered species, tracking biodiversity, and making data-driven decisions. Furthermore, the lightweight nature of MobileNetV2 allows for deployment on mobile and edge devices, making it practical for use in field conditions.</a:t>
            </a:r>
          </a:p>
          <a:p>
            <a:r>
              <a:rPr lang="en-US" sz="1600" dirty="0"/>
              <a:t>This project not only showcases the potential of AI in ecological research but also contributes meaningfully to preserving Earth's biodiversity.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162</TotalTime>
  <Words>1382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Figtree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ashu kumar</cp:lastModifiedBy>
  <cp:revision>7</cp:revision>
  <dcterms:created xsi:type="dcterms:W3CDTF">2024-12-31T09:40:01Z</dcterms:created>
  <dcterms:modified xsi:type="dcterms:W3CDTF">2025-04-19T13:12:25Z</dcterms:modified>
</cp:coreProperties>
</file>