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88" r:id="rId6"/>
    <p:sldId id="287" r:id="rId7"/>
    <p:sldId id="260" r:id="rId8"/>
    <p:sldId id="269" r:id="rId9"/>
    <p:sldId id="280" r:id="rId10"/>
    <p:sldId id="281" r:id="rId11"/>
    <p:sldId id="270" r:id="rId12"/>
    <p:sldId id="271" r:id="rId13"/>
    <p:sldId id="282" r:id="rId14"/>
    <p:sldId id="272" r:id="rId15"/>
    <p:sldId id="283" r:id="rId16"/>
    <p:sldId id="284" r:id="rId17"/>
    <p:sldId id="273" r:id="rId18"/>
    <p:sldId id="274" r:id="rId19"/>
    <p:sldId id="275" r:id="rId20"/>
    <p:sldId id="276" r:id="rId21"/>
    <p:sldId id="277" r:id="rId22"/>
    <p:sldId id="261" r:id="rId23"/>
    <p:sldId id="278" r:id="rId24"/>
    <p:sldId id="286" r:id="rId25"/>
    <p:sldId id="285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01D6-1253-4E47-88FD-A071A73F5E9A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9B14-03BE-42E6-8F2C-39D77A478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01D6-1253-4E47-88FD-A071A73F5E9A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9B14-03BE-42E6-8F2C-39D77A478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01D6-1253-4E47-88FD-A071A73F5E9A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9B14-03BE-42E6-8F2C-39D77A478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01D6-1253-4E47-88FD-A071A73F5E9A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9B14-03BE-42E6-8F2C-39D77A478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01D6-1253-4E47-88FD-A071A73F5E9A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9B14-03BE-42E6-8F2C-39D77A478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01D6-1253-4E47-88FD-A071A73F5E9A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9B14-03BE-42E6-8F2C-39D77A478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01D6-1253-4E47-88FD-A071A73F5E9A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9B14-03BE-42E6-8F2C-39D77A478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01D6-1253-4E47-88FD-A071A73F5E9A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9B14-03BE-42E6-8F2C-39D77A478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01D6-1253-4E47-88FD-A071A73F5E9A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9B14-03BE-42E6-8F2C-39D77A478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01D6-1253-4E47-88FD-A071A73F5E9A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9B14-03BE-42E6-8F2C-39D77A478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01D6-1253-4E47-88FD-A071A73F5E9A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9B14-03BE-42E6-8F2C-39D77A478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F01D6-1253-4E47-88FD-A071A73F5E9A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D9B14-03BE-42E6-8F2C-39D77A478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Искусственный интеллект как научное направление. Термины и определения.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ru-RU" dirty="0" smtClean="0"/>
              <a:t>Тест Тьюринга</a:t>
            </a:r>
            <a:endParaRPr lang="en-US" dirty="0"/>
          </a:p>
        </p:txBody>
      </p:sp>
      <p:pic>
        <p:nvPicPr>
          <p:cNvPr id="4" name="Содержимое 3" descr="46198f19810ab9fe6e0b1f196c4164f7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973995"/>
            <a:ext cx="5943440" cy="588400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1956 год. Рождение 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Дартмутский семинар. </a:t>
            </a:r>
          </a:p>
          <a:p>
            <a:r>
              <a:rPr lang="ru-RU" dirty="0" smtClean="0"/>
              <a:t>Рождение ИИ. </a:t>
            </a:r>
          </a:p>
          <a:p>
            <a:r>
              <a:rPr lang="ru-RU" dirty="0" smtClean="0"/>
              <a:t>Аллен </a:t>
            </a:r>
            <a:r>
              <a:rPr lang="ru-RU" dirty="0" err="1" smtClean="0"/>
              <a:t>Ньюэлл</a:t>
            </a:r>
            <a:r>
              <a:rPr lang="ru-RU" dirty="0" smtClean="0"/>
              <a:t> и Герберт </a:t>
            </a:r>
            <a:r>
              <a:rPr lang="ru-RU" dirty="0" err="1" smtClean="0"/>
              <a:t>Саймон</a:t>
            </a:r>
            <a:r>
              <a:rPr lang="ru-RU" dirty="0" smtClean="0"/>
              <a:t>. </a:t>
            </a:r>
          </a:p>
          <a:p>
            <a:r>
              <a:rPr lang="en-US" dirty="0" smtClean="0"/>
              <a:t>Logic Theorist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1952-1969 годы. Ранний энтузиазм. Большие ожидания.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Problem Solver</a:t>
            </a:r>
            <a:r>
              <a:rPr lang="ru-RU" dirty="0" smtClean="0"/>
              <a:t>— </a:t>
            </a:r>
            <a:r>
              <a:rPr lang="en-US" dirty="0" smtClean="0"/>
              <a:t>GPS</a:t>
            </a:r>
            <a:endParaRPr lang="ru-RU" dirty="0" smtClean="0"/>
          </a:p>
          <a:p>
            <a:r>
              <a:rPr lang="ru-RU" dirty="0" smtClean="0"/>
              <a:t>Герберт </a:t>
            </a:r>
            <a:r>
              <a:rPr lang="ru-RU" dirty="0" err="1" smtClean="0"/>
              <a:t>Гелернтер</a:t>
            </a:r>
            <a:r>
              <a:rPr lang="ru-RU" dirty="0" smtClean="0"/>
              <a:t> </a:t>
            </a:r>
            <a:r>
              <a:rPr lang="en-US" dirty="0" smtClean="0"/>
              <a:t>Geometry Theorem </a:t>
            </a:r>
            <a:r>
              <a:rPr lang="en-US" dirty="0" err="1" smtClean="0"/>
              <a:t>Prover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err="1" smtClean="0"/>
              <a:t>Самюэл</a:t>
            </a:r>
            <a:r>
              <a:rPr lang="ru-RU" dirty="0" smtClean="0"/>
              <a:t> опроверг утверждение, что компьютеры способны выполнять только то, чему их учили</a:t>
            </a:r>
          </a:p>
          <a:p>
            <a:r>
              <a:rPr lang="en-US" dirty="0" smtClean="0"/>
              <a:t>Lisp</a:t>
            </a:r>
          </a:p>
          <a:p>
            <a:r>
              <a:rPr lang="ru-RU" dirty="0" smtClean="0"/>
              <a:t>Микромиры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Содержимое 3" descr="http://rriai.org.ru/illustr/ai1-4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8382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1966-1974 года. Столкновение с реальностью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Слишком оптимистические прогнозы</a:t>
            </a:r>
          </a:p>
          <a:p>
            <a:r>
              <a:rPr lang="ru-RU" dirty="0" smtClean="0"/>
              <a:t>Сложность 1: Основная часть ранних программ не содержала знаний</a:t>
            </a:r>
          </a:p>
          <a:p>
            <a:r>
              <a:rPr lang="ru-RU" dirty="0" smtClean="0"/>
              <a:t>Сложность 2: Неразрешимость многих проблем из-за комбинаторного взрыва</a:t>
            </a:r>
          </a:p>
          <a:p>
            <a:r>
              <a:rPr lang="ru-RU" dirty="0" smtClean="0"/>
              <a:t>Сложность 3: Фундаментальные ограничения базовых структур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600" dirty="0" smtClean="0"/>
              <a:t>the spirit is willing but the flesh is weak</a:t>
            </a:r>
            <a:endParaRPr lang="ru-RU" sz="3600" dirty="0" smtClean="0"/>
          </a:p>
          <a:p>
            <a:pPr>
              <a:buNone/>
            </a:pPr>
            <a:r>
              <a:rPr lang="ru-RU" sz="3600" dirty="0" smtClean="0"/>
              <a:t>дух полон желаний, но плоть слаба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the vodka is good but the meat is rotten</a:t>
            </a:r>
            <a:endParaRPr lang="ru-RU" sz="3600" dirty="0" smtClean="0"/>
          </a:p>
          <a:p>
            <a:pPr>
              <a:buNone/>
            </a:pPr>
            <a:r>
              <a:rPr lang="ru-RU" sz="3600" dirty="0" smtClean="0"/>
              <a:t>водка хороша, но мясо испорчено</a:t>
            </a:r>
            <a:endParaRPr lang="en-US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1969-1979 год. Системы, основанные на знаниях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Слабые и сильные методы</a:t>
            </a:r>
          </a:p>
          <a:p>
            <a:r>
              <a:rPr lang="en-US" dirty="0" err="1" smtClean="0"/>
              <a:t>Dendral</a:t>
            </a:r>
            <a:endParaRPr lang="ru-RU" dirty="0" smtClean="0"/>
          </a:p>
          <a:p>
            <a:r>
              <a:rPr lang="en-US" dirty="0" err="1" smtClean="0"/>
              <a:t>Mycin</a:t>
            </a:r>
            <a:endParaRPr lang="ru-RU" dirty="0" smtClean="0"/>
          </a:p>
          <a:p>
            <a:r>
              <a:rPr lang="ru-RU" dirty="0" smtClean="0"/>
              <a:t>Разработка большого количества языков представления знаний.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 1980 года. Превращение ИИ в индустрию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Первая успешно действующая коммерческая экспертная система</a:t>
            </a:r>
          </a:p>
          <a:p>
            <a:r>
              <a:rPr lang="ru-RU" dirty="0" smtClean="0"/>
              <a:t>Экономия: 40 миллионов долларов в год</a:t>
            </a:r>
          </a:p>
          <a:p>
            <a:r>
              <a:rPr lang="ru-RU" dirty="0" smtClean="0"/>
              <a:t>Бурный рост индустрии ИИ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 1986 года. Возвращение к нейронным сетям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Переоткрытие</a:t>
            </a:r>
            <a:r>
              <a:rPr lang="ru-RU" dirty="0" smtClean="0"/>
              <a:t> алгоритма обучения путем обратного распространения</a:t>
            </a:r>
          </a:p>
          <a:p>
            <a:r>
              <a:rPr lang="ru-RU" dirty="0" err="1" smtClean="0"/>
              <a:t>Коннекционистские</a:t>
            </a:r>
            <a:r>
              <a:rPr lang="ru-RU" dirty="0" smtClean="0"/>
              <a:t> модели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План. Лекции.</a:t>
            </a:r>
            <a:endParaRPr lang="en-US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229600" cy="5263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6858000"/>
              </a:tblGrid>
              <a:tr h="695246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Номер лекции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Тема лекции</a:t>
                      </a:r>
                      <a:endParaRPr lang="en-US" sz="2000" dirty="0"/>
                    </a:p>
                  </a:txBody>
                  <a:tcPr/>
                </a:tc>
              </a:tr>
              <a:tr h="651793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/>
                        <a:buNone/>
                      </a:pPr>
                      <a:r>
                        <a:rPr lang="ru-RU" sz="2000" dirty="0" smtClean="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Искусственный интеллект как научное направление. Термины и определения.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51793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/>
                        <a:buNone/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2,3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Представление знаний, рассуждений и задач.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51793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/>
                        <a:buNone/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5,6,7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Модели представления знаний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51793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/>
                        <a:buNone/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8,9,10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Нечеткая логика и программные средства для работы с нечеткими знаниями.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51793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/>
                        <a:buNone/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11,12,13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Искусственные нейронные сети.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51793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/>
                        <a:buNone/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14,15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Методы обучения нейронных сетей.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51793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/>
                        <a:buNone/>
                      </a:pPr>
                      <a:r>
                        <a:rPr lang="ru-RU" sz="2000" dirty="0" smtClean="0">
                          <a:latin typeface="Times New Roman"/>
                          <a:ea typeface="Times New Roman"/>
                        </a:rPr>
                        <a:t>16,17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Экспертные системы: классификация и структура, этапы проектирования и примеры реализации.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 1987 года. Превращение искусственного интеллекта в науку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Строгое обоснование теорий</a:t>
            </a:r>
          </a:p>
          <a:p>
            <a:r>
              <a:rPr lang="ru-RU" dirty="0" smtClean="0"/>
              <a:t>Преодоление изоляции</a:t>
            </a:r>
          </a:p>
          <a:p>
            <a:r>
              <a:rPr lang="ru-RU" dirty="0" smtClean="0"/>
              <a:t>Скрытые </a:t>
            </a:r>
            <a:r>
              <a:rPr lang="ru-RU" dirty="0" err="1" smtClean="0"/>
              <a:t>марковские</a:t>
            </a:r>
            <a:r>
              <a:rPr lang="ru-RU" dirty="0" smtClean="0"/>
              <a:t> модели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Появление подхода, основанного на использовании интеллектуальных агентов</a:t>
            </a:r>
            <a:endParaRPr lang="en-US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Агент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 и определения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 smtClean="0"/>
              <a:t>Знания</a:t>
            </a:r>
          </a:p>
          <a:p>
            <a:r>
              <a:rPr lang="ru-RU" i="1" dirty="0" smtClean="0"/>
              <a:t>Состояние</a:t>
            </a:r>
          </a:p>
          <a:p>
            <a:r>
              <a:rPr lang="ru-RU" i="1" dirty="0" smtClean="0"/>
              <a:t>Цель</a:t>
            </a:r>
          </a:p>
          <a:p>
            <a:r>
              <a:rPr lang="ru-RU" i="1" dirty="0" smtClean="0"/>
              <a:t>Модель представления знаний</a:t>
            </a:r>
          </a:p>
          <a:p>
            <a:r>
              <a:rPr lang="ru-RU" i="1" dirty="0" smtClean="0"/>
              <a:t>Предметная область</a:t>
            </a:r>
          </a:p>
          <a:p>
            <a:r>
              <a:rPr lang="ru-RU" i="1" dirty="0" smtClean="0"/>
              <a:t>Интеллектуальной информационной системой (ИИС)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Современное состояние разработок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Автономное планирование и составление расписаний</a:t>
            </a:r>
          </a:p>
          <a:p>
            <a:r>
              <a:rPr lang="ru-RU" dirty="0" smtClean="0"/>
              <a:t>Ведение игр</a:t>
            </a:r>
          </a:p>
          <a:p>
            <a:r>
              <a:rPr lang="ru-RU" dirty="0" smtClean="0"/>
              <a:t>Автономное управление</a:t>
            </a:r>
          </a:p>
          <a:p>
            <a:r>
              <a:rPr lang="ru-RU" dirty="0" smtClean="0"/>
              <a:t>Диагностика</a:t>
            </a:r>
          </a:p>
          <a:p>
            <a:r>
              <a:rPr lang="ru-RU" dirty="0" smtClean="0"/>
              <a:t>Планирование снабжения</a:t>
            </a:r>
          </a:p>
          <a:p>
            <a:r>
              <a:rPr lang="ru-RU" dirty="0" smtClean="0"/>
              <a:t>Робототехника</a:t>
            </a:r>
          </a:p>
          <a:p>
            <a:r>
              <a:rPr lang="ru-RU" dirty="0" smtClean="0"/>
              <a:t>Понимание естественного языка и решение задач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Содержимое 3" descr="2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457200"/>
            <a:ext cx="7620000" cy="5657963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Содержимое 3" descr="car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457200"/>
            <a:ext cx="6653212" cy="5998126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Составить список плюсов и минусов ИИ по сравнению с человеком.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План. Лабораторные работы.</a:t>
            </a:r>
            <a:endParaRPr lang="en-US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305800" cy="5427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/>
                <a:gridCol w="6921500"/>
              </a:tblGrid>
              <a:tr h="906657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Номер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Тема лабораторной</a:t>
                      </a:r>
                      <a:r>
                        <a:rPr lang="ru-RU" sz="2000" baseline="0" dirty="0" smtClean="0"/>
                        <a:t> работы</a:t>
                      </a:r>
                      <a:endParaRPr lang="en-US" sz="2000" dirty="0"/>
                    </a:p>
                  </a:txBody>
                  <a:tcPr/>
                </a:tc>
              </a:tr>
              <a:tr h="1073206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/>
                        <a:buNone/>
                      </a:pPr>
                      <a:r>
                        <a:rPr lang="ru-RU" sz="2000" dirty="0" smtClean="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Исследование способов формирования нечетких множеств и операции над ними. Моделирование нечеткой системы средствами инструментария нечеткой логики.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49990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/>
                        <a:buNone/>
                      </a:pPr>
                      <a:r>
                        <a:rPr lang="ru-RU" sz="2000" dirty="0" smtClean="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Исследование алгоритма нечеткой кластеризации и изучение свойств линейного нейрона.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073206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/>
                        <a:buNone/>
                      </a:pPr>
                      <a:r>
                        <a:rPr lang="ru-RU" sz="2000" dirty="0" smtClean="0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Изучение свойств линейной нейронной сети</a:t>
                      </a:r>
                      <a:r>
                        <a:rPr lang="ru-RU" sz="20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 многослойного нелинейного персептрона. Алгоритм обратного распространения ошибки.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430941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Arial"/>
                        <a:buNone/>
                      </a:pPr>
                      <a:r>
                        <a:rPr lang="ru-RU" sz="2000" dirty="0" smtClean="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Изучение сетей </a:t>
                      </a:r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Кохонена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и алгоритма обучения без учителя. Построение гибридной системы класса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ANFIS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в среде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MATLAB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Базовые функции проектирования гибридных систем. Интегральные функции реализации нечеткой нейронной сети.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Методика выставления оценки</a:t>
            </a:r>
            <a:endParaRPr lang="en-US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33400" y="48006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</a:t>
                      </a:r>
                      <a:r>
                        <a:rPr lang="ru-RU" baseline="0" dirty="0" smtClean="0"/>
                        <a:t> баллов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Процент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Оценка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r>
                        <a:rPr lang="ru-RU" dirty="0" smtClean="0"/>
                        <a:t>6 и более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55</a:t>
                      </a:r>
                      <a:r>
                        <a:rPr lang="ru-RU" dirty="0" smtClean="0"/>
                        <a:t>% и более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71 </a:t>
                      </a:r>
                      <a:r>
                        <a:rPr lang="ru-RU" dirty="0" smtClean="0"/>
                        <a:t>и более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70</a:t>
                      </a:r>
                      <a:r>
                        <a:rPr lang="ru-RU" dirty="0" smtClean="0"/>
                        <a:t>% и более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91</a:t>
                      </a:r>
                      <a:r>
                        <a:rPr lang="ru-RU" dirty="0" smtClean="0"/>
                        <a:t> и более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90</a:t>
                      </a:r>
                      <a:r>
                        <a:rPr lang="ru-RU" dirty="0" smtClean="0"/>
                        <a:t>% и более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Содержимое 3"/>
          <p:cNvGraphicFramePr>
            <a:graphicFrameLocks/>
          </p:cNvGraphicFramePr>
          <p:nvPr/>
        </p:nvGraphicFramePr>
        <p:xfrm>
          <a:off x="533400" y="1371600"/>
          <a:ext cx="8229600" cy="3167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2209800"/>
                <a:gridCol w="1905000"/>
              </a:tblGrid>
              <a:tr h="423949"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Достижение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Стоимость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Максимум</a:t>
                      </a:r>
                      <a:endParaRPr lang="en-US" dirty="0"/>
                    </a:p>
                  </a:txBody>
                  <a:tcPr/>
                </a:tc>
              </a:tr>
              <a:tr h="423949">
                <a:tc>
                  <a:txBody>
                    <a:bodyPr/>
                    <a:lstStyle/>
                    <a:p>
                      <a:r>
                        <a:rPr lang="ru-RU" dirty="0" smtClean="0"/>
                        <a:t>Посещение</a:t>
                      </a:r>
                      <a:r>
                        <a:rPr lang="ru-RU" baseline="0" dirty="0" smtClean="0"/>
                        <a:t> лекции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балл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17 баллов</a:t>
                      </a:r>
                      <a:endParaRPr lang="en-US" dirty="0"/>
                    </a:p>
                  </a:txBody>
                  <a:tcPr/>
                </a:tc>
              </a:tr>
              <a:tr h="523702">
                <a:tc>
                  <a:txBody>
                    <a:bodyPr/>
                    <a:lstStyle/>
                    <a:p>
                      <a:r>
                        <a:rPr lang="ru-RU" dirty="0" smtClean="0"/>
                        <a:t>Выполнение лекционного задания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балл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17 баллов</a:t>
                      </a:r>
                      <a:endParaRPr lang="en-US" dirty="0"/>
                    </a:p>
                  </a:txBody>
                  <a:tcPr/>
                </a:tc>
              </a:tr>
              <a:tr h="523702">
                <a:tc>
                  <a:txBody>
                    <a:bodyPr/>
                    <a:lstStyle/>
                    <a:p>
                      <a:r>
                        <a:rPr lang="ru-RU" dirty="0" smtClean="0"/>
                        <a:t>Сдача лабораторной работы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 баллов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40 баллов</a:t>
                      </a:r>
                      <a:endParaRPr lang="en-US" dirty="0"/>
                    </a:p>
                  </a:txBody>
                  <a:tcPr/>
                </a:tc>
              </a:tr>
              <a:tr h="423949">
                <a:tc>
                  <a:txBody>
                    <a:bodyPr/>
                    <a:lstStyle/>
                    <a:p>
                      <a:r>
                        <a:rPr lang="ru-RU" dirty="0" smtClean="0"/>
                        <a:t>Сдача курсовой работы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 баллов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423949">
                <a:tc>
                  <a:txBody>
                    <a:bodyPr/>
                    <a:lstStyle/>
                    <a:p>
                      <a:r>
                        <a:rPr lang="ru-RU" dirty="0" smtClean="0"/>
                        <a:t>Рубежный</a:t>
                      </a:r>
                      <a:r>
                        <a:rPr lang="ru-RU" baseline="0" dirty="0" smtClean="0"/>
                        <a:t> контроль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 баллов *</a:t>
                      </a:r>
                      <a:r>
                        <a:rPr lang="ru-RU" baseline="0" dirty="0" smtClean="0"/>
                        <a:t> оценку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423949">
                <a:tc>
                  <a:txBody>
                    <a:bodyPr/>
                    <a:lstStyle/>
                    <a:p>
                      <a:r>
                        <a:rPr lang="ru-RU" dirty="0" smtClean="0"/>
                        <a:t>Итого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r>
                        <a:rPr lang="en-US" dirty="0" smtClean="0"/>
                        <a:t>02</a:t>
                      </a:r>
                      <a:r>
                        <a:rPr lang="en-US" baseline="0" dirty="0" smtClean="0"/>
                        <a:t> + 17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Чем пользоваться ?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kuznetsov.miet@gmail.com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Барышев</a:t>
            </a:r>
            <a:r>
              <a:rPr lang="ru-RU" dirty="0" smtClean="0"/>
              <a:t> А.В. Интеллектуальные информационные системы: Учебное пособие. – М.: МИЭТ, 2008</a:t>
            </a:r>
          </a:p>
          <a:p>
            <a:r>
              <a:rPr lang="ru-RU" dirty="0" smtClean="0"/>
              <a:t>Стюарт Рассел и Питер </a:t>
            </a:r>
            <a:r>
              <a:rPr lang="ru-RU" smtClean="0"/>
              <a:t>Норвиг </a:t>
            </a:r>
            <a:r>
              <a:rPr lang="ru-RU" dirty="0" smtClean="0"/>
              <a:t>«Искусственный интеллект: современный подход» </a:t>
            </a:r>
            <a:r>
              <a:rPr lang="en-US" dirty="0" smtClean="0"/>
              <a:t>http://aima.cs.berkeley.edu/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ИИ - это самообучающийся инструмент, усиливающий деятельность человека по генерации и принятию решений.</a:t>
            </a:r>
            <a:endParaRPr lang="ru-RU" i="1" dirty="0" smtClean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1943-1955. Появление предпосылок 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Уоррен </a:t>
            </a:r>
            <a:r>
              <a:rPr lang="ru-RU" dirty="0" err="1" smtClean="0"/>
              <a:t>Мак-Каллок</a:t>
            </a:r>
            <a:r>
              <a:rPr lang="ru-RU" dirty="0" smtClean="0"/>
              <a:t>, </a:t>
            </a:r>
            <a:r>
              <a:rPr lang="ru-RU" dirty="0" err="1" smtClean="0"/>
              <a:t>Уолтер</a:t>
            </a:r>
            <a:r>
              <a:rPr lang="ru-RU" dirty="0" smtClean="0"/>
              <a:t> </a:t>
            </a:r>
            <a:r>
              <a:rPr lang="ru-RU" dirty="0" err="1" smtClean="0"/>
              <a:t>Питсс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Модель искусственных нейронов. </a:t>
            </a:r>
          </a:p>
          <a:p>
            <a:r>
              <a:rPr lang="ru-RU" dirty="0" smtClean="0"/>
              <a:t>Первый сетевой компьютер на основе нейронной сети</a:t>
            </a:r>
          </a:p>
          <a:p>
            <a:r>
              <a:rPr lang="ru-RU" dirty="0" smtClean="0"/>
              <a:t>Тест Тьюринга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Нейронная сеть</a:t>
            </a:r>
            <a:endParaRPr lang="en-US" dirty="0"/>
          </a:p>
        </p:txBody>
      </p:sp>
      <p:pic>
        <p:nvPicPr>
          <p:cNvPr id="5" name="Содержимое 4" descr="350px-Artificial_neural_network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371600"/>
            <a:ext cx="5019675" cy="4489024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581</Words>
  <Application>Microsoft Office PowerPoint</Application>
  <PresentationFormat>Экран (4:3)</PresentationFormat>
  <Paragraphs>131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Искусственный интеллект как научное направление. Термины и определения.</vt:lpstr>
      <vt:lpstr>План. Лекции.</vt:lpstr>
      <vt:lpstr>План. Лабораторные работы.</vt:lpstr>
      <vt:lpstr>Методика выставления оценки</vt:lpstr>
      <vt:lpstr>Чем пользоваться ?</vt:lpstr>
      <vt:lpstr>Литература</vt:lpstr>
      <vt:lpstr>Слайд 7</vt:lpstr>
      <vt:lpstr>1943-1955. Появление предпосылок ИИ</vt:lpstr>
      <vt:lpstr>Нейронная сеть</vt:lpstr>
      <vt:lpstr>Тест Тьюринга</vt:lpstr>
      <vt:lpstr>1956 год. Рождение ИИ</vt:lpstr>
      <vt:lpstr>1952-1969 годы. Ранний энтузиазм. Большие ожидания.</vt:lpstr>
      <vt:lpstr>Слайд 13</vt:lpstr>
      <vt:lpstr>1966-1974 года. Столкновение с реальностью</vt:lpstr>
      <vt:lpstr>Слайд 15</vt:lpstr>
      <vt:lpstr>Слайд 16</vt:lpstr>
      <vt:lpstr>1969-1979 год. Системы, основанные на знаниях</vt:lpstr>
      <vt:lpstr>С 1980 года. Превращение ИИ в индустрию</vt:lpstr>
      <vt:lpstr>С 1986 года. Возвращение к нейронным сетям</vt:lpstr>
      <vt:lpstr>С 1987 года. Превращение искусственного интеллекта в науку</vt:lpstr>
      <vt:lpstr>Появление подхода, основанного на использовании интеллектуальных агентов</vt:lpstr>
      <vt:lpstr>Термины и определения</vt:lpstr>
      <vt:lpstr>Современное состояние разработок</vt:lpstr>
      <vt:lpstr>Слайд 24</vt:lpstr>
      <vt:lpstr>Слайд 25</vt:lpstr>
      <vt:lpstr>Задание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Искусственный интеллект как научное направление. Термины и определения.</dc:title>
  <dc:creator>xcam</dc:creator>
  <cp:lastModifiedBy>xcam</cp:lastModifiedBy>
  <cp:revision>40</cp:revision>
  <dcterms:created xsi:type="dcterms:W3CDTF">2012-01-22T17:08:02Z</dcterms:created>
  <dcterms:modified xsi:type="dcterms:W3CDTF">2012-08-31T18:18:33Z</dcterms:modified>
</cp:coreProperties>
</file>