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1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4/21/2012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4/21/2012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4/21/2012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4/21/2012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4/21/2012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4/21/2012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4/21/2012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4/21/2012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4/21/2012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4/21/2012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4/21/2012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7650-78E7-4516-93AC-ABEE7EC8F477}" type="datetimeFigureOut">
              <a:rPr lang="en-US" smtClean="0"/>
              <a:pPr/>
              <a:t>4/21/2012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Искусственные нейронные сети.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11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классификации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 характеру настройки синапсов</a:t>
            </a:r>
          </a:p>
          <a:p>
            <a:pPr lvl="1"/>
            <a:r>
              <a:rPr lang="ru-RU" dirty="0" smtClean="0"/>
              <a:t>С фиксированными связями</a:t>
            </a:r>
          </a:p>
          <a:p>
            <a:pPr lvl="1"/>
            <a:r>
              <a:rPr lang="ru-RU" dirty="0" smtClean="0"/>
              <a:t>С динамическими связями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классификации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 методу обучения</a:t>
            </a:r>
          </a:p>
          <a:p>
            <a:pPr lvl="1"/>
            <a:r>
              <a:rPr lang="ru-RU" dirty="0" smtClean="0"/>
              <a:t>С алгоритмом обратного распространения</a:t>
            </a:r>
          </a:p>
          <a:p>
            <a:pPr lvl="1"/>
            <a:r>
              <a:rPr lang="ru-RU" dirty="0" smtClean="0"/>
              <a:t>С конкурентным обучением</a:t>
            </a:r>
          </a:p>
          <a:p>
            <a:pPr lvl="1"/>
            <a:r>
              <a:rPr lang="ru-RU" dirty="0" smtClean="0"/>
              <a:t>Использующие правило </a:t>
            </a:r>
            <a:r>
              <a:rPr lang="ru-RU" dirty="0" err="1" smtClean="0"/>
              <a:t>Хебба</a:t>
            </a:r>
            <a:endParaRPr lang="ru-RU" dirty="0" smtClean="0"/>
          </a:p>
          <a:p>
            <a:pPr lvl="1"/>
            <a:r>
              <a:rPr lang="ru-RU" dirty="0" smtClean="0"/>
              <a:t>С гибридным обучением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классификации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 характеру связей</a:t>
            </a:r>
          </a:p>
          <a:p>
            <a:pPr lvl="1"/>
            <a:r>
              <a:rPr lang="ru-RU" dirty="0" smtClean="0"/>
              <a:t>С прямыми связями</a:t>
            </a:r>
          </a:p>
          <a:p>
            <a:pPr lvl="1"/>
            <a:r>
              <a:rPr lang="ru-RU" dirty="0" smtClean="0"/>
              <a:t>С обратным распространение информации</a:t>
            </a:r>
          </a:p>
          <a:p>
            <a:pPr lvl="2"/>
            <a:r>
              <a:rPr lang="ru-RU" dirty="0" smtClean="0"/>
              <a:t>Релаксационные</a:t>
            </a:r>
          </a:p>
          <a:p>
            <a:pPr lvl="2"/>
            <a:r>
              <a:rPr lang="ru-RU" dirty="0" smtClean="0"/>
              <a:t>Многослойные нейронные сети</a:t>
            </a:r>
          </a:p>
          <a:p>
            <a:pPr lvl="1"/>
            <a:r>
              <a:rPr lang="ru-RU" dirty="0" err="1" smtClean="0"/>
              <a:t>Рекурентные</a:t>
            </a:r>
            <a:endParaRPr lang="ru-RU" dirty="0" smtClean="0"/>
          </a:p>
          <a:p>
            <a:pPr lvl="1"/>
            <a:r>
              <a:rPr lang="ru-RU" dirty="0" err="1" smtClean="0"/>
              <a:t>рециркуляционные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классификации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По архитектуре и обучению</a:t>
            </a:r>
          </a:p>
          <a:p>
            <a:pPr lvl="1"/>
            <a:r>
              <a:rPr lang="ru-RU" dirty="0" err="1" smtClean="0"/>
              <a:t>Персептронные</a:t>
            </a:r>
            <a:r>
              <a:rPr lang="ru-RU" dirty="0" smtClean="0"/>
              <a:t> сети с прямыми связями</a:t>
            </a:r>
          </a:p>
          <a:p>
            <a:pPr lvl="1"/>
            <a:r>
              <a:rPr lang="ru-RU" dirty="0" smtClean="0"/>
              <a:t>Самоорганизующиеся нейронные сети</a:t>
            </a:r>
          </a:p>
          <a:p>
            <a:pPr lvl="2"/>
            <a:r>
              <a:rPr lang="ru-RU" dirty="0" smtClean="0"/>
              <a:t>Нейронные сети </a:t>
            </a:r>
            <a:r>
              <a:rPr lang="ru-RU" dirty="0" err="1" smtClean="0"/>
              <a:t>Кохонена</a:t>
            </a:r>
            <a:endParaRPr lang="ru-RU" dirty="0" smtClean="0"/>
          </a:p>
          <a:p>
            <a:pPr lvl="2"/>
            <a:r>
              <a:rPr lang="ru-RU" dirty="0" smtClean="0"/>
              <a:t>Нейронные сети адаптивного резонанса</a:t>
            </a:r>
          </a:p>
          <a:p>
            <a:pPr lvl="2"/>
            <a:r>
              <a:rPr lang="ru-RU" dirty="0" err="1" smtClean="0"/>
              <a:t>Рециркуляционные</a:t>
            </a:r>
            <a:r>
              <a:rPr lang="ru-RU" dirty="0" smtClean="0"/>
              <a:t> нейронные сети</a:t>
            </a:r>
          </a:p>
          <a:p>
            <a:pPr lvl="1"/>
            <a:r>
              <a:rPr lang="ru-RU" dirty="0" smtClean="0"/>
              <a:t>Нейронные сети с обратными связями</a:t>
            </a:r>
          </a:p>
          <a:p>
            <a:pPr lvl="2"/>
            <a:r>
              <a:rPr lang="ru-RU" dirty="0" smtClean="0"/>
              <a:t>Сети </a:t>
            </a:r>
            <a:r>
              <a:rPr lang="ru-RU" dirty="0" err="1" smtClean="0"/>
              <a:t>Хопфилда</a:t>
            </a:r>
            <a:endParaRPr lang="ru-RU" dirty="0" smtClean="0"/>
          </a:p>
          <a:p>
            <a:pPr lvl="2"/>
            <a:r>
              <a:rPr lang="ru-RU" dirty="0" smtClean="0"/>
              <a:t>Сети Хэмминга</a:t>
            </a:r>
          </a:p>
          <a:p>
            <a:pPr lvl="2"/>
            <a:r>
              <a:rPr lang="ru-RU" dirty="0" smtClean="0"/>
              <a:t>Двунаправленная ассоциативная память</a:t>
            </a:r>
          </a:p>
          <a:p>
            <a:pPr lvl="2"/>
            <a:r>
              <a:rPr lang="ru-RU" dirty="0" smtClean="0"/>
              <a:t>Рекуррентные нейронные сети</a:t>
            </a:r>
          </a:p>
          <a:p>
            <a:pPr lvl="1"/>
            <a:r>
              <a:rPr lang="ru-RU" dirty="0" smtClean="0"/>
              <a:t>Гибридные нейронные сети</a:t>
            </a:r>
          </a:p>
          <a:p>
            <a:pPr lvl="2"/>
            <a:r>
              <a:rPr lang="ru-RU" dirty="0" smtClean="0"/>
              <a:t>Встречного распространения</a:t>
            </a:r>
          </a:p>
          <a:p>
            <a:pPr lvl="2"/>
            <a:r>
              <a:rPr lang="ru-RU" dirty="0" smtClean="0"/>
              <a:t>Нейронные сети с радиально базисной функцией активации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классификации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Нечеткие нейронные сети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правила синтеза конфигурации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Возможности сети возрастают с увеличением числа нейронов сети, плотности связей между ними и числом слоев</a:t>
            </a:r>
          </a:p>
          <a:p>
            <a:r>
              <a:rPr lang="ru-RU" dirty="0" smtClean="0"/>
              <a:t>Введение обратных связей наряду с увеличением возможностей сети поднимает вопрос о динамической устойчивости сети</a:t>
            </a:r>
          </a:p>
          <a:p>
            <a:r>
              <a:rPr lang="ru-RU" dirty="0" smtClean="0"/>
              <a:t>Сложность алгоритмов функционирования сети , введение нескольких типов синапсов способствует усилению мощности нейронной сети</a:t>
            </a:r>
          </a:p>
          <a:p>
            <a:r>
              <a:rPr lang="ru-RU" dirty="0" smtClean="0"/>
              <a:t>Для оценки нейронов в скрытых слоях однородных нейронных сетей можно воспользоваться формулой для определения необходимого числа </a:t>
            </a:r>
            <a:r>
              <a:rPr lang="ru-RU" dirty="0" err="1" smtClean="0"/>
              <a:t>синаптических</a:t>
            </a:r>
            <a:r>
              <a:rPr lang="ru-RU" dirty="0" smtClean="0"/>
              <a:t> весов</a:t>
            </a:r>
            <a:r>
              <a:rPr lang="en-US" dirty="0" smtClean="0"/>
              <a:t> </a:t>
            </a:r>
            <a:r>
              <a:rPr lang="en-US" dirty="0" err="1" smtClean="0"/>
              <a:t>Lw</a:t>
            </a:r>
            <a:r>
              <a:rPr lang="ru-RU" dirty="0" smtClean="0"/>
              <a:t> в многослойной сети с </a:t>
            </a:r>
            <a:r>
              <a:rPr lang="ru-RU" dirty="0" err="1" smtClean="0"/>
              <a:t>сигмоидальными</a:t>
            </a:r>
            <a:r>
              <a:rPr lang="ru-RU" dirty="0" smtClean="0"/>
              <a:t> передаточными функциями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где </a:t>
            </a:r>
            <a:r>
              <a:rPr lang="ru-RU" i="1" dirty="0" err="1" smtClean="0"/>
              <a:t>n</a:t>
            </a:r>
            <a:r>
              <a:rPr lang="ru-RU" i="1" dirty="0" smtClean="0"/>
              <a:t> - размерность входного сигнала; </a:t>
            </a:r>
            <a:r>
              <a:rPr lang="ru-RU" i="1" dirty="0" err="1" smtClean="0"/>
              <a:t>m</a:t>
            </a:r>
            <a:r>
              <a:rPr lang="ru-RU" i="1" dirty="0" smtClean="0"/>
              <a:t> - размерность выходного </a:t>
            </a:r>
            <a:r>
              <a:rPr lang="ru-RU" i="1" dirty="0" smtClean="0"/>
              <a:t>сиг</a:t>
            </a:r>
            <a:r>
              <a:rPr lang="ru-RU" dirty="0" smtClean="0"/>
              <a:t>нала</a:t>
            </a:r>
            <a:r>
              <a:rPr lang="ru-RU" dirty="0" smtClean="0"/>
              <a:t>; </a:t>
            </a:r>
            <a:r>
              <a:rPr lang="ru-RU" i="1" dirty="0" smtClean="0"/>
              <a:t>N - число элементов обучающей выборки.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495800"/>
            <a:ext cx="51803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Отличия от машин с архитектурой фон </a:t>
            </a:r>
            <a:r>
              <a:rPr lang="ru-RU" dirty="0" smtClean="0"/>
              <a:t>Неймана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Массовый параллелизм;</a:t>
            </a:r>
          </a:p>
          <a:p>
            <a:r>
              <a:rPr lang="ru-RU" dirty="0" smtClean="0"/>
              <a:t>Распределённое представление информации и вычисления;</a:t>
            </a:r>
          </a:p>
          <a:p>
            <a:r>
              <a:rPr lang="ru-RU" dirty="0" smtClean="0"/>
              <a:t>Способность к обучению и обобщению;</a:t>
            </a:r>
          </a:p>
          <a:p>
            <a:r>
              <a:rPr lang="ru-RU" dirty="0" smtClean="0"/>
              <a:t>Адаптивность;</a:t>
            </a:r>
          </a:p>
          <a:p>
            <a:r>
              <a:rPr lang="ru-RU" dirty="0" smtClean="0"/>
              <a:t>Толерантность </a:t>
            </a:r>
            <a:r>
              <a:rPr lang="ru-RU" dirty="0" smtClean="0"/>
              <a:t>к ошибкам;</a:t>
            </a:r>
          </a:p>
          <a:p>
            <a:r>
              <a:rPr lang="ru-RU" dirty="0" smtClean="0"/>
              <a:t>Низкое энергопотребление.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о полноте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любая непрерывная функция на замкнутом </a:t>
            </a:r>
            <a:r>
              <a:rPr lang="ru-RU" dirty="0" smtClean="0"/>
              <a:t>ограниченном </a:t>
            </a:r>
            <a:r>
              <a:rPr lang="ru-RU" dirty="0" smtClean="0"/>
              <a:t>множестве может быть равномерно приближена </a:t>
            </a:r>
            <a:r>
              <a:rPr lang="ru-RU" dirty="0" smtClean="0"/>
              <a:t>функциями</a:t>
            </a:r>
            <a:r>
              <a:rPr lang="ru-RU" dirty="0" smtClean="0"/>
              <a:t>, вычисляемыми нейронными сетями, если функция активации </a:t>
            </a:r>
            <a:r>
              <a:rPr lang="ru-RU" dirty="0" smtClean="0"/>
              <a:t>нейрона </a:t>
            </a:r>
            <a:r>
              <a:rPr lang="ru-RU" dirty="0" smtClean="0"/>
              <a:t>дважды непрерывно дифференцируема и </a:t>
            </a:r>
            <a:r>
              <a:rPr lang="ru-RU" dirty="0" err="1" smtClean="0"/>
              <a:t>нелинейна</a:t>
            </a:r>
            <a:endParaRPr lang="ru-RU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Перцептрон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143000"/>
            <a:ext cx="6096000" cy="5466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одним скрытым слоем</a:t>
            </a:r>
            <a:r>
              <a:rPr lang="ru-RU" dirty="0" smtClean="0"/>
              <a:t>;</a:t>
            </a:r>
            <a:endParaRPr lang="ru-RU" dirty="0" smtClean="0"/>
          </a:p>
          <a:p>
            <a:r>
              <a:rPr lang="ru-RU" dirty="0" smtClean="0"/>
              <a:t>с пороговой передаточной функцией;</a:t>
            </a:r>
          </a:p>
          <a:p>
            <a:r>
              <a:rPr lang="ru-RU" dirty="0" smtClean="0"/>
              <a:t>с прямым распространением сигнала.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Иску́сственные</a:t>
            </a:r>
            <a:r>
              <a:rPr lang="ru-RU" dirty="0" smtClean="0"/>
              <a:t> </a:t>
            </a:r>
            <a:r>
              <a:rPr lang="ru-RU" dirty="0" err="1" smtClean="0"/>
              <a:t>нейро́нные</a:t>
            </a:r>
            <a:r>
              <a:rPr lang="ru-RU" dirty="0" smtClean="0"/>
              <a:t> </a:t>
            </a:r>
            <a:r>
              <a:rPr lang="ru-RU" dirty="0" err="1" smtClean="0"/>
              <a:t>се́ти</a:t>
            </a:r>
            <a:r>
              <a:rPr lang="ru-RU" dirty="0" smtClean="0"/>
              <a:t> (ИНС) — математические модели, а также их программные или аппаратные реализации, построенные по принципу организации и функционирования биологических нейронных сетей — </a:t>
            </a:r>
            <a:r>
              <a:rPr lang="ru-RU" dirty="0" err="1" smtClean="0"/>
              <a:t>сетей</a:t>
            </a:r>
            <a:r>
              <a:rPr lang="ru-RU" dirty="0" smtClean="0"/>
              <a:t> нервных клеток живого организма.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Элементарный </a:t>
            </a:r>
            <a:r>
              <a:rPr lang="ru-RU" dirty="0" err="1" smtClean="0"/>
              <a:t>перцептрон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6248400" cy="437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Простой </a:t>
            </a:r>
            <a:r>
              <a:rPr lang="ru-RU" dirty="0" err="1" smtClean="0"/>
              <a:t>перцептрон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в системе имеется только один R-элемент (естественно, он связан всеми A-элементами);</a:t>
            </a:r>
          </a:p>
          <a:p>
            <a:r>
              <a:rPr lang="ru-RU" dirty="0" smtClean="0"/>
              <a:t>система представляет собой </a:t>
            </a:r>
            <a:r>
              <a:rPr lang="ru-RU" dirty="0" err="1" smtClean="0"/>
              <a:t>перцептрон</a:t>
            </a:r>
            <a:r>
              <a:rPr lang="ru-RU" dirty="0" smtClean="0"/>
              <a:t> с последовательными связями, идущими только от S-элементов к A-элементам и от A-элементов к R-элементам;</a:t>
            </a:r>
          </a:p>
          <a:p>
            <a:r>
              <a:rPr lang="ru-RU" dirty="0" smtClean="0"/>
              <a:t>веса всех связей от S-элементов к A-элементам (S—A связей) неизменны;</a:t>
            </a:r>
          </a:p>
          <a:p>
            <a:r>
              <a:rPr lang="ru-RU" dirty="0" smtClean="0"/>
              <a:t>время передачи каждой связи равно либо нулю, либо фиксированной постоянной </a:t>
            </a:r>
            <a:r>
              <a:rPr lang="en-US" dirty="0" smtClean="0"/>
              <a:t>T</a:t>
            </a:r>
            <a:r>
              <a:rPr lang="ru-RU" dirty="0" smtClean="0"/>
              <a:t>;</a:t>
            </a:r>
            <a:endParaRPr lang="ru-RU" dirty="0" smtClean="0"/>
          </a:p>
          <a:p>
            <a:r>
              <a:rPr lang="ru-RU" dirty="0" smtClean="0"/>
              <a:t>все активирующие функции S-, A-, R-элементов имеют вид </a:t>
            </a:r>
            <a:r>
              <a:rPr lang="en-US" dirty="0" smtClean="0"/>
              <a:t> </a:t>
            </a:r>
            <a:r>
              <a:rPr lang="en-US" dirty="0" err="1" smtClean="0"/>
              <a:t>Ui</a:t>
            </a:r>
            <a:r>
              <a:rPr lang="en-US" dirty="0" smtClean="0"/>
              <a:t>(t) = f(</a:t>
            </a:r>
            <a:r>
              <a:rPr lang="en-US" dirty="0" err="1" smtClean="0"/>
              <a:t>ai</a:t>
            </a:r>
            <a:r>
              <a:rPr lang="en-US" dirty="0" smtClean="0"/>
              <a:t>(t))</a:t>
            </a:r>
            <a:r>
              <a:rPr lang="ru-RU" dirty="0" smtClean="0"/>
              <a:t>, </a:t>
            </a:r>
            <a:r>
              <a:rPr lang="ru-RU" dirty="0" smtClean="0"/>
              <a:t>где </a:t>
            </a:r>
            <a:r>
              <a:rPr lang="en-US" dirty="0" err="1" smtClean="0"/>
              <a:t>ai</a:t>
            </a:r>
            <a:r>
              <a:rPr lang="en-US" dirty="0" smtClean="0"/>
              <a:t>(t)</a:t>
            </a:r>
            <a:r>
              <a:rPr lang="ru-RU" dirty="0" smtClean="0"/>
              <a:t> — алгебраическая сумма всех сигналов, поступающих одновременно на вход </a:t>
            </a:r>
            <a:r>
              <a:rPr lang="ru-RU" dirty="0" smtClean="0"/>
              <a:t>элемента</a:t>
            </a:r>
            <a:r>
              <a:rPr lang="en-US" dirty="0" smtClean="0"/>
              <a:t> </a:t>
            </a:r>
            <a:r>
              <a:rPr lang="en-US" dirty="0" err="1" smtClean="0"/>
              <a:t>ui</a:t>
            </a:r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Перечень решаемых проблем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Классификация образов</a:t>
            </a:r>
          </a:p>
          <a:p>
            <a:r>
              <a:rPr lang="ru-RU" dirty="0" smtClean="0"/>
              <a:t>Кластеризация/категоризация</a:t>
            </a:r>
          </a:p>
          <a:p>
            <a:r>
              <a:rPr lang="ru-RU" dirty="0" smtClean="0"/>
              <a:t>Аппроксимация функций</a:t>
            </a:r>
          </a:p>
          <a:p>
            <a:r>
              <a:rPr lang="ru-RU" dirty="0" smtClean="0"/>
              <a:t>П</a:t>
            </a:r>
            <a:r>
              <a:rPr lang="ru-RU" dirty="0" smtClean="0"/>
              <a:t>редсказание/прогноз</a:t>
            </a:r>
          </a:p>
          <a:p>
            <a:r>
              <a:rPr lang="ru-RU" dirty="0" smtClean="0"/>
              <a:t>Оптимизация</a:t>
            </a:r>
          </a:p>
          <a:p>
            <a:r>
              <a:rPr lang="ru-RU" dirty="0" smtClean="0"/>
              <a:t>Память, адресуемая по содержанию</a:t>
            </a:r>
          </a:p>
          <a:p>
            <a:r>
              <a:rPr lang="ru-RU" dirty="0" smtClean="0"/>
              <a:t>Управление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</a:t>
            </a:r>
            <a:r>
              <a:rPr lang="ru-RU" dirty="0" err="1" smtClean="0"/>
              <a:t>МакКаллока</a:t>
            </a:r>
            <a:r>
              <a:rPr lang="ru-RU" dirty="0" smtClean="0"/>
              <a:t> - </a:t>
            </a:r>
            <a:r>
              <a:rPr lang="ru-RU" dirty="0" err="1" smtClean="0"/>
              <a:t>Питса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57181"/>
            <a:ext cx="7391399" cy="535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917592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Униполярный </a:t>
            </a:r>
            <a:r>
              <a:rPr lang="ru-RU" dirty="0" err="1" smtClean="0"/>
              <a:t>сигмоид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66813"/>
            <a:ext cx="7543800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Модель сети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090412" cy="476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классификации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 типу входной информации</a:t>
            </a:r>
          </a:p>
          <a:p>
            <a:pPr lvl="1"/>
            <a:r>
              <a:rPr lang="ru-RU" dirty="0" smtClean="0"/>
              <a:t>Аналоговые нейронные сети</a:t>
            </a:r>
          </a:p>
          <a:p>
            <a:pPr lvl="1"/>
            <a:r>
              <a:rPr lang="ru-RU" dirty="0" smtClean="0"/>
              <a:t>Двоичные нейронные сети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классификации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 характеру обучения</a:t>
            </a:r>
          </a:p>
          <a:p>
            <a:pPr lvl="1"/>
            <a:r>
              <a:rPr lang="ru-RU" dirty="0" smtClean="0"/>
              <a:t>С </a:t>
            </a:r>
            <a:r>
              <a:rPr lang="ru-RU" dirty="0" smtClean="0"/>
              <a:t>у</a:t>
            </a:r>
            <a:r>
              <a:rPr lang="ru-RU" dirty="0" smtClean="0"/>
              <a:t>чителем</a:t>
            </a:r>
          </a:p>
          <a:p>
            <a:pPr lvl="1"/>
            <a:r>
              <a:rPr lang="ru-RU" dirty="0" smtClean="0"/>
              <a:t>Без учителя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419</Words>
  <Application>Microsoft Office PowerPoint</Application>
  <PresentationFormat>Экран (4:3)</PresentationFormat>
  <Paragraphs>89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Искусственные нейронные сети.</vt:lpstr>
      <vt:lpstr>Определение</vt:lpstr>
      <vt:lpstr>Перечень решаемых проблем</vt:lpstr>
      <vt:lpstr>Модель МакКаллока - Питса</vt:lpstr>
      <vt:lpstr>Слайд 5</vt:lpstr>
      <vt:lpstr>Униполярный сигмоид</vt:lpstr>
      <vt:lpstr>Пример. Модель сети</vt:lpstr>
      <vt:lpstr>Методы классификации</vt:lpstr>
      <vt:lpstr>Методы классификации</vt:lpstr>
      <vt:lpstr>Методы классификации</vt:lpstr>
      <vt:lpstr>Методы классификации</vt:lpstr>
      <vt:lpstr>Методы классификации</vt:lpstr>
      <vt:lpstr>Методы классификации</vt:lpstr>
      <vt:lpstr>Методы классификации</vt:lpstr>
      <vt:lpstr>Основные правила синтеза конфигурации</vt:lpstr>
      <vt:lpstr>Отличия от машин с архитектурой фон Неймана</vt:lpstr>
      <vt:lpstr>Теорема о полноте</vt:lpstr>
      <vt:lpstr>Перцептрон</vt:lpstr>
      <vt:lpstr>Классификация</vt:lpstr>
      <vt:lpstr>Элементарный перцептрон</vt:lpstr>
      <vt:lpstr>Простой перцептрон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Представление знаний, рассуждений и задач</dc:title>
  <dc:creator>xcam</dc:creator>
  <cp:lastModifiedBy>xcam</cp:lastModifiedBy>
  <cp:revision>197</cp:revision>
  <dcterms:created xsi:type="dcterms:W3CDTF">2012-02-16T19:14:12Z</dcterms:created>
  <dcterms:modified xsi:type="dcterms:W3CDTF">2012-04-21T04:23:12Z</dcterms:modified>
</cp:coreProperties>
</file>