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6" r:id="rId23"/>
    <p:sldId id="275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37650-78E7-4516-93AC-ABEE7EC8F477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7A0-1B63-4EB1-A162-8B7EF5690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u.wikipedia.org/wiki/%D0%A4%D0%B0%D0%B9%D0%BB:Neuro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Искусственные нейронные сети.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12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Корректировка параметров, </a:t>
            </a:r>
            <a:r>
              <a:rPr lang="ru-RU" dirty="0" smtClean="0"/>
              <a:t>окончательное обучение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Вербализация сети с целью дальнейшего использования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Вербализация </a:t>
            </a:r>
            <a:r>
              <a:rPr lang="ru-RU" dirty="0" smtClean="0"/>
              <a:t>— минимизированное описание работы синтезированной и уже обученной нейронной сети в виде нескольких взаимозависимых алгебраических или логических функций.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вербализации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Упрощение архитектуры нейронной сети</a:t>
            </a:r>
            <a:endParaRPr lang="en-US" dirty="0" smtClean="0"/>
          </a:p>
          <a:p>
            <a:pPr lvl="0"/>
            <a:r>
              <a:rPr lang="ru-RU" dirty="0" smtClean="0"/>
              <a:t>Уменьшение числа входных сигналов</a:t>
            </a:r>
            <a:endParaRPr lang="en-US" dirty="0" smtClean="0"/>
          </a:p>
          <a:p>
            <a:pPr lvl="0"/>
            <a:r>
              <a:rPr lang="ru-RU" dirty="0" smtClean="0"/>
              <a:t>Сведение параметров нейронной сети к небольшому количеству выделенных значений</a:t>
            </a:r>
            <a:endParaRPr lang="en-US" dirty="0" smtClean="0"/>
          </a:p>
          <a:p>
            <a:pPr lvl="0"/>
            <a:r>
              <a:rPr lang="ru-RU" dirty="0" smtClean="0"/>
              <a:t>Снижение требований к точности входных сигналов</a:t>
            </a:r>
            <a:endParaRPr lang="en-US" dirty="0" smtClean="0"/>
          </a:p>
          <a:p>
            <a:pPr lvl="0"/>
            <a:r>
              <a:rPr lang="ru-RU" dirty="0" smtClean="0"/>
              <a:t>Формулировка явных знаний в виде </a:t>
            </a:r>
            <a:r>
              <a:rPr lang="ru-RU" dirty="0" err="1" smtClean="0"/>
              <a:t>симптом-синдромной</a:t>
            </a:r>
            <a:r>
              <a:rPr lang="ru-RU" dirty="0" smtClean="0"/>
              <a:t> структуры и явных формул формирования синдромов из симптомов.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по характеру обучения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Обучение с </a:t>
            </a:r>
            <a:r>
              <a:rPr lang="ru-RU" dirty="0" smtClean="0"/>
              <a:t>учителем</a:t>
            </a:r>
            <a:endParaRPr lang="ru-RU" dirty="0" smtClean="0"/>
          </a:p>
          <a:p>
            <a:r>
              <a:rPr lang="ru-RU" dirty="0" smtClean="0"/>
              <a:t>Обучение без учителя </a:t>
            </a:r>
          </a:p>
          <a:p>
            <a:r>
              <a:rPr lang="ru-RU" dirty="0" smtClean="0"/>
              <a:t>Обучение с подкреплением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Обучение с </a:t>
            </a:r>
            <a:r>
              <a:rPr lang="ru-RU" dirty="0" smtClean="0"/>
              <a:t>учителем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Регрессия и аппроксимация</a:t>
            </a:r>
          </a:p>
          <a:p>
            <a:r>
              <a:rPr lang="ru-RU" dirty="0" smtClean="0"/>
              <a:t>Классификация и распознавание образов</a:t>
            </a:r>
          </a:p>
          <a:p>
            <a:r>
              <a:rPr lang="ru-RU" dirty="0" smtClean="0"/>
              <a:t>Прогнозирование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Обучение без учителя 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Кластеризации</a:t>
            </a:r>
          </a:p>
          <a:p>
            <a:r>
              <a:rPr lang="ru-RU" dirty="0" smtClean="0"/>
              <a:t>Обобщения</a:t>
            </a:r>
          </a:p>
          <a:p>
            <a:r>
              <a:rPr lang="ru-RU" dirty="0" smtClean="0"/>
              <a:t>Поиск правил ассоциации</a:t>
            </a:r>
          </a:p>
          <a:p>
            <a:r>
              <a:rPr lang="ru-RU" dirty="0" smtClean="0"/>
              <a:t>Сокращение размерности</a:t>
            </a:r>
          </a:p>
          <a:p>
            <a:r>
              <a:rPr lang="ru-RU" dirty="0" smtClean="0"/>
              <a:t>Визуализация данных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подкреплением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Альфа-системой</a:t>
            </a:r>
            <a:r>
              <a:rPr lang="ru-RU" dirty="0" smtClean="0"/>
              <a:t> </a:t>
            </a:r>
            <a:r>
              <a:rPr lang="ru-RU" dirty="0" smtClean="0"/>
              <a:t>подкрепления</a:t>
            </a:r>
          </a:p>
          <a:p>
            <a:r>
              <a:rPr lang="ru-RU" dirty="0" err="1" smtClean="0"/>
              <a:t>Гамма-системой</a:t>
            </a:r>
            <a:r>
              <a:rPr lang="ru-RU" dirty="0" smtClean="0"/>
              <a:t> подкрепления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обратного распространения ошибки</a:t>
            </a:r>
            <a:endParaRPr lang="en-US" dirty="0"/>
          </a:p>
        </p:txBody>
      </p:sp>
      <p:pic>
        <p:nvPicPr>
          <p:cNvPr id="5" name="Содержимое 4" descr="H = \frac{1}{2} \sum_{\tau \in v_{out}} (Z(\tau) - Z^*(\tau))^2 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3967162" cy="119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многослойного </a:t>
            </a:r>
            <a:r>
              <a:rPr lang="ru-RU" dirty="0" err="1" smtClean="0"/>
              <a:t>перцептрона</a:t>
            </a:r>
            <a:endParaRPr lang="en-US" dirty="0"/>
          </a:p>
        </p:txBody>
      </p:sp>
      <p:pic>
        <p:nvPicPr>
          <p:cNvPr id="4" name="Содержимое 3" descr="http://upload.wikimedia.org/wikipedia/ru/thumb/d/de/Neuro.PNG/400px-Neuro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38600"/>
            <a:ext cx="8229600" cy="236220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          вес</a:t>
            </a:r>
            <a:r>
              <a:rPr lang="ru-RU" sz="3200" dirty="0" smtClean="0"/>
              <a:t>, стоящий на ребре, соединяющем </a:t>
            </a:r>
            <a:r>
              <a:rPr lang="ru-RU" sz="3200" dirty="0" err="1" smtClean="0"/>
              <a:t>i-й</a:t>
            </a:r>
            <a:r>
              <a:rPr lang="ru-RU" sz="3200" dirty="0" smtClean="0"/>
              <a:t> и </a:t>
            </a:r>
            <a:r>
              <a:rPr lang="ru-RU" sz="3200" dirty="0" err="1" smtClean="0"/>
              <a:t>j-й</a:t>
            </a:r>
            <a:r>
              <a:rPr lang="ru-RU" sz="3200" dirty="0" smtClean="0"/>
              <a:t> </a:t>
            </a:r>
            <a:r>
              <a:rPr lang="ru-RU" sz="3200" dirty="0" smtClean="0"/>
              <a:t>узлы</a:t>
            </a:r>
            <a:br>
              <a:rPr lang="ru-RU" sz="3200" dirty="0" smtClean="0"/>
            </a:br>
            <a:r>
              <a:rPr lang="ru-RU" sz="3200" dirty="0" smtClean="0"/>
              <a:t> </a:t>
            </a:r>
            <a:r>
              <a:rPr lang="ru-RU" sz="3200" dirty="0" smtClean="0"/>
              <a:t>	 </a:t>
            </a:r>
            <a:br>
              <a:rPr lang="ru-RU" sz="3200" dirty="0" smtClean="0"/>
            </a:br>
            <a:r>
              <a:rPr lang="ru-RU" sz="3200" dirty="0" smtClean="0"/>
              <a:t>	</a:t>
            </a:r>
            <a:r>
              <a:rPr lang="ru-RU" sz="3200" dirty="0" smtClean="0"/>
              <a:t>выход </a:t>
            </a:r>
            <a:r>
              <a:rPr lang="ru-RU" sz="3200" dirty="0" smtClean="0"/>
              <a:t>i-го узла.</a:t>
            </a:r>
            <a:endParaRPr lang="en-US" sz="3200" dirty="0"/>
          </a:p>
        </p:txBody>
      </p:sp>
      <p:pic>
        <p:nvPicPr>
          <p:cNvPr id="4" name="Содержимое 3" descr="E(\{w_{i,j}\}) = \cfrac{1}{2} \sum_{k \in Outputs} (t_k - o_k)^2 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1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w_{i,j}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o_i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715000"/>
            <a:ext cx="371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решения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Сбор данных для обучения;</a:t>
            </a:r>
          </a:p>
          <a:p>
            <a:r>
              <a:rPr lang="ru-RU" dirty="0" smtClean="0"/>
              <a:t>Подготовка и нормализация данных;</a:t>
            </a:r>
          </a:p>
          <a:p>
            <a:r>
              <a:rPr lang="ru-RU" dirty="0" smtClean="0"/>
              <a:t>Выбор топологии сети;</a:t>
            </a:r>
          </a:p>
          <a:p>
            <a:r>
              <a:rPr lang="ru-RU" dirty="0" smtClean="0"/>
              <a:t>Экспериментальный подбор характеристик сети;</a:t>
            </a:r>
          </a:p>
          <a:p>
            <a:r>
              <a:rPr lang="ru-RU" dirty="0" smtClean="0"/>
              <a:t>Экспериментальный подбор параметров обучения;</a:t>
            </a:r>
          </a:p>
          <a:p>
            <a:r>
              <a:rPr lang="ru-RU" dirty="0" smtClean="0"/>
              <a:t>Собственно обучение;</a:t>
            </a:r>
          </a:p>
          <a:p>
            <a:r>
              <a:rPr lang="ru-RU" dirty="0" smtClean="0"/>
              <a:t>Проверка адекватности обучения;</a:t>
            </a:r>
          </a:p>
          <a:p>
            <a:r>
              <a:rPr lang="ru-RU" dirty="0" smtClean="0"/>
              <a:t>Корректировка параметров, окончательное обучение;</a:t>
            </a:r>
          </a:p>
          <a:p>
            <a:r>
              <a:rPr lang="ru-RU" dirty="0" smtClean="0"/>
              <a:t>Вербализация </a:t>
            </a:r>
            <a:r>
              <a:rPr lang="ru-RU" dirty="0" smtClean="0"/>
              <a:t>сети </a:t>
            </a:r>
            <a:r>
              <a:rPr lang="ru-RU" dirty="0" smtClean="0"/>
              <a:t>с целью дальнейшего использования.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веса</a:t>
            </a:r>
            <a:endParaRPr lang="en-US" dirty="0"/>
          </a:p>
        </p:txBody>
      </p:sp>
      <p:pic>
        <p:nvPicPr>
          <p:cNvPr id="4" name="Содержимое 3" descr="\Delta w_{i,j} = -\eta \frac {\partial E}{\partial w_{i,j}}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3343275" cy="150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\cfrac{\partial E}{\partial w_{i,j}} = \cfrac{\partial E}{\partial S_j} \cfrac{\partial S_j}{\partial w_{i,j}} = x_{i} \cfrac{\partial E}{\partial S_j} 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\cfrac{\partial E}{\partial S_j} = \cfrac{\partial E}{\partial o_j}\cfrac{\partial o_j}{\partial S_j} = \left (\cfrac{\partial}{\partial o_j}\cfrac{1}{2}\sum_{k \in Outputs}(t_k - o_k)^2 \right ) \left (\cfrac{\partial \sigma (S_j)}{\partial S_j} \right) = \left ( \cfrac{1}{2} \cfrac{\partial}{\partial o_j}(t_j - o_j)^2 \right) (o_j(1 - o_j)) =&#10;-o_j(1 - o_j)(t_j - o_j)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\cfrac{\partial E}{\partial S_j} = \sum_{k \in Children(j)} \cfrac{\partial E}{\partial S_k} \cfrac{\partial S_k}{\partial S_j} 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\cfrac{\partial S_k}{\partial S_j} = \cfrac{\partial S_k}{\partial o_j} \cfrac{\partial o_j}{\partial S_j} = w_{j,k} \cfrac{\partial o_j}{\partial S_j} = w_{j,k}o_j(1 - o_j)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486400"/>
            <a:ext cx="525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для узла последнего уровня</a:t>
            </a:r>
            <a:endParaRPr lang="en-US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для </a:t>
            </a:r>
            <a:r>
              <a:rPr lang="ru-RU" dirty="0" smtClean="0"/>
              <a:t>внутреннего узла сети</a:t>
            </a:r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для </a:t>
            </a:r>
            <a:r>
              <a:rPr lang="ru-RU" dirty="0" smtClean="0"/>
              <a:t>всех узлов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 descr="\delta _j = -o_j(1 - o_j)(t_j - o_j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\delta _j = -o_j(1 - o_j)\sum_{k \in Outputs(j)} \delta _k w_{j,k}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434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\Delta w_{i,j} = -\eta \delta _j x_{i} 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86400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pic>
        <p:nvPicPr>
          <p:cNvPr id="4" name="Рисунок 3" descr="k \in Output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8956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\delta _k = o_k(1 - o_k)(t_k - o_k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200400"/>
            <a:ext cx="236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2314"/>
          <a:stretch>
            <a:fillRect/>
          </a:stretch>
        </p:blipFill>
        <p:spPr bwMode="auto">
          <a:xfrm>
            <a:off x="1" y="1066801"/>
            <a:ext cx="9143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Паралич сети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Локальные минимумы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коррекции с обратной передачей сигнала </a:t>
            </a:r>
            <a:r>
              <a:rPr lang="ru-RU" dirty="0" smtClean="0"/>
              <a:t>ошибки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" y="1523999"/>
            <a:ext cx="8851392" cy="508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ru-RU" dirty="0" smtClean="0"/>
              <a:t>без учителя</a:t>
            </a:r>
            <a:endParaRPr lang="en-US" dirty="0"/>
          </a:p>
        </p:txBody>
      </p:sp>
      <p:pic>
        <p:nvPicPr>
          <p:cNvPr id="4" name="Содержимое 3" descr="http://www.codenet.ru/progr/alg/ai/img/image48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www.codenet.ru/progr/alg/ai/img/image4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86725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 стадии инициализации всем весовым коэффициентам присваиваются небольшие случайные значения.</a:t>
            </a:r>
            <a:endParaRPr lang="en-US" dirty="0" smtClean="0"/>
          </a:p>
          <a:p>
            <a:r>
              <a:rPr lang="ru-RU" dirty="0" smtClean="0"/>
              <a:t>На </a:t>
            </a:r>
            <a:r>
              <a:rPr lang="ru-RU" dirty="0" smtClean="0"/>
              <a:t>входы сети подается входной образ, и сигналы возбуждения распространяются по </a:t>
            </a:r>
            <a:r>
              <a:rPr lang="ru-RU" dirty="0" smtClean="0"/>
              <a:t>всем</a:t>
            </a:r>
            <a:endParaRPr lang="en-US" dirty="0" smtClean="0"/>
          </a:p>
          <a:p>
            <a:r>
              <a:rPr lang="ru-RU" dirty="0" smtClean="0"/>
              <a:t>по </a:t>
            </a:r>
            <a:r>
              <a:rPr lang="ru-RU" dirty="0" smtClean="0"/>
              <a:t>формуле (1) или (2) производится изменение весовых коэффициентов.</a:t>
            </a:r>
            <a:endParaRPr lang="en-US" dirty="0" smtClean="0"/>
          </a:p>
          <a:p>
            <a:r>
              <a:rPr lang="ru-RU" dirty="0" smtClean="0"/>
              <a:t>Цикл </a:t>
            </a:r>
            <a:r>
              <a:rPr lang="ru-RU" dirty="0" smtClean="0"/>
              <a:t>с шага 2, пока выходные значения сети не </a:t>
            </a:r>
            <a:r>
              <a:rPr lang="ru-RU" dirty="0" err="1" smtClean="0"/>
              <a:t>застабилизируются</a:t>
            </a:r>
            <a:r>
              <a:rPr lang="ru-RU" dirty="0" smtClean="0"/>
              <a:t> с заданной </a:t>
            </a:r>
            <a:r>
              <a:rPr lang="ru-RU" dirty="0" smtClean="0"/>
              <a:t>точностью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 данных для </a:t>
            </a:r>
            <a:r>
              <a:rPr lang="ru-RU" dirty="0" smtClean="0"/>
              <a:t>обучения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Репрезентативность</a:t>
            </a:r>
            <a:endParaRPr lang="en-US" dirty="0" smtClean="0"/>
          </a:p>
          <a:p>
            <a:r>
              <a:rPr lang="ru-RU" dirty="0" smtClean="0"/>
              <a:t>Непротиворечивость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Подготовка и нормализация </a:t>
            </a: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Нормировка</a:t>
            </a:r>
            <a:endParaRPr lang="en-US" dirty="0" smtClean="0"/>
          </a:p>
          <a:p>
            <a:pPr lvl="0"/>
            <a:r>
              <a:rPr lang="ru-RU" dirty="0" smtClean="0"/>
              <a:t>Квантование</a:t>
            </a:r>
            <a:endParaRPr lang="en-US" dirty="0" smtClean="0"/>
          </a:p>
          <a:p>
            <a:r>
              <a:rPr lang="ru-RU" dirty="0" smtClean="0"/>
              <a:t>Фильтрация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Выбор топологии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Выбирать тип сети следует исходя из постановки задачи и имеющихся данных для обучения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Экспериментальный подбор характеристик </a:t>
            </a:r>
            <a:r>
              <a:rPr lang="ru-RU" dirty="0" smtClean="0"/>
              <a:t>сети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Экспериментальный подбор параметров </a:t>
            </a:r>
            <a:r>
              <a:rPr lang="ru-RU" dirty="0" smtClean="0"/>
              <a:t>обучения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</a:t>
            </a:r>
            <a:r>
              <a:rPr lang="ru-RU" dirty="0" smtClean="0"/>
              <a:t>бучение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Эпоха – полный проход по обучающей выборке</a:t>
            </a:r>
          </a:p>
          <a:p>
            <a:r>
              <a:rPr lang="ru-RU" dirty="0" smtClean="0"/>
              <a:t>Переобучение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Проверка адекватности </a:t>
            </a:r>
            <a:r>
              <a:rPr lang="ru-RU" dirty="0" smtClean="0"/>
              <a:t>обучения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314</Words>
  <Application>Microsoft Office PowerPoint</Application>
  <PresentationFormat>Экран (4:3)</PresentationFormat>
  <Paragraphs>73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Искусственные нейронные сети.</vt:lpstr>
      <vt:lpstr>Этапы решения задач</vt:lpstr>
      <vt:lpstr>Сбор данных для обучения</vt:lpstr>
      <vt:lpstr>Подготовка и нормализация данных</vt:lpstr>
      <vt:lpstr>Выбор топологии сети</vt:lpstr>
      <vt:lpstr>Экспериментальный подбор характеристик сети</vt:lpstr>
      <vt:lpstr>Экспериментальный подбор параметров обучения</vt:lpstr>
      <vt:lpstr>Обучение</vt:lpstr>
      <vt:lpstr>Проверка адекватности обучения</vt:lpstr>
      <vt:lpstr>Корректировка параметров, окончательное обучение</vt:lpstr>
      <vt:lpstr>Вербализация сети с целью дальнейшего использования</vt:lpstr>
      <vt:lpstr>Задачи вербализации</vt:lpstr>
      <vt:lpstr>Классификация по характеру обучения</vt:lpstr>
      <vt:lpstr>Обучение с учителем</vt:lpstr>
      <vt:lpstr>Обучение без учителя </vt:lpstr>
      <vt:lpstr>Обучение с подкреплением</vt:lpstr>
      <vt:lpstr>Метод обратного распространения ошибки</vt:lpstr>
      <vt:lpstr>Архитектура многослойного перцептрона</vt:lpstr>
      <vt:lpstr>          вес, стоящий на ребре, соединяющем i-й и j-й узлы      выход i-го узла.</vt:lpstr>
      <vt:lpstr>Изменение веса</vt:lpstr>
      <vt:lpstr>Слайд 21</vt:lpstr>
      <vt:lpstr>Слайд 22</vt:lpstr>
      <vt:lpstr>Алгоритм</vt:lpstr>
      <vt:lpstr>Паралич сети</vt:lpstr>
      <vt:lpstr>Локальные минимумы</vt:lpstr>
      <vt:lpstr>Метод коррекции с обратной передачей сигнала ошибки</vt:lpstr>
      <vt:lpstr>Обучение без учителя</vt:lpstr>
      <vt:lpstr>Алгоритм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знаний, рассуждений и задач</dc:title>
  <dc:creator>xcam</dc:creator>
  <cp:lastModifiedBy>xcam</cp:lastModifiedBy>
  <cp:revision>219</cp:revision>
  <dcterms:created xsi:type="dcterms:W3CDTF">2012-02-16T19:14:12Z</dcterms:created>
  <dcterms:modified xsi:type="dcterms:W3CDTF">2012-04-29T03:33:54Z</dcterms:modified>
</cp:coreProperties>
</file>