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4" r:id="rId4"/>
    <p:sldId id="288" r:id="rId5"/>
    <p:sldId id="289" r:id="rId6"/>
    <p:sldId id="285" r:id="rId7"/>
    <p:sldId id="286" r:id="rId8"/>
    <p:sldId id="290" r:id="rId9"/>
    <p:sldId id="291" r:id="rId10"/>
    <p:sldId id="29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5/6/2012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5/6/2012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5/6/2012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5/6/2012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5/6/2012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5/6/2012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5/6/2012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5/6/2012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5/6/2012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5/6/2012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5/6/2012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37650-78E7-4516-93AC-ABEE7EC8F477}" type="datetimeFigureOut">
              <a:rPr lang="en-US" smtClean="0"/>
              <a:pPr/>
              <a:t>5/6/2012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Искусственные нейронные сети.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13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Нейронная сеть </a:t>
            </a:r>
            <a:r>
              <a:rPr lang="ru-RU" dirty="0" err="1" smtClean="0"/>
              <a:t>Джордана</a:t>
            </a:r>
            <a:endParaRPr lang="en-US" dirty="0"/>
          </a:p>
        </p:txBody>
      </p:sp>
      <p:pic>
        <p:nvPicPr>
          <p:cNvPr id="24578" name="Picture 2" descr="http://upload.wikimedia.org/wikipedia/ru/thumb/6/68/ANN_Jordan.png/300px-ANN_Jorda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199" y="1676400"/>
            <a:ext cx="4375547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без учителя</a:t>
            </a:r>
            <a:endParaRPr lang="en-US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Самостоятельность</a:t>
            </a:r>
          </a:p>
          <a:p>
            <a:r>
              <a:rPr lang="ru-RU" dirty="0" smtClean="0"/>
              <a:t>Подстройка синапсов производится только на основании информации доступной в нейроне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Сигнальный метод обучения </a:t>
            </a:r>
            <a:r>
              <a:rPr lang="ru-RU" dirty="0" err="1" smtClean="0"/>
              <a:t>Хебба</a:t>
            </a:r>
            <a:endParaRPr lang="en-US" dirty="0"/>
          </a:p>
        </p:txBody>
      </p:sp>
      <p:pic>
        <p:nvPicPr>
          <p:cNvPr id="4" name="Содержимое 3" descr="http://www.codenet.ru/progr/alg/ai/img/image48.gif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7620000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3048000"/>
            <a:ext cx="762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/>
              <a:t>где </a:t>
            </a:r>
            <a:r>
              <a:rPr lang="en-US" sz="3000" dirty="0" err="1" smtClean="0"/>
              <a:t>y</a:t>
            </a:r>
            <a:r>
              <a:rPr lang="en-US" sz="3000" baseline="-25000" dirty="0" err="1" smtClean="0"/>
              <a:t>i</a:t>
            </a:r>
            <a:r>
              <a:rPr lang="ru-RU" sz="3000" baseline="30000" dirty="0" smtClean="0"/>
              <a:t>(</a:t>
            </a:r>
            <a:r>
              <a:rPr lang="en-US" sz="3000" baseline="30000" dirty="0" smtClean="0"/>
              <a:t>n</a:t>
            </a:r>
            <a:r>
              <a:rPr lang="ru-RU" sz="3000" baseline="30000" dirty="0" smtClean="0"/>
              <a:t>-1)</a:t>
            </a:r>
            <a:r>
              <a:rPr lang="ru-RU" sz="3000" dirty="0" smtClean="0"/>
              <a:t> – выходное значение нейрона </a:t>
            </a:r>
            <a:r>
              <a:rPr lang="en-US" sz="3000" dirty="0" err="1" smtClean="0"/>
              <a:t>i</a:t>
            </a:r>
            <a:r>
              <a:rPr lang="ru-RU" sz="3000" dirty="0" smtClean="0"/>
              <a:t> слоя (</a:t>
            </a:r>
            <a:r>
              <a:rPr lang="en-US" sz="3000" dirty="0" smtClean="0"/>
              <a:t>n</a:t>
            </a:r>
            <a:r>
              <a:rPr lang="ru-RU" sz="3000" dirty="0" smtClean="0"/>
              <a:t>-1), </a:t>
            </a:r>
            <a:r>
              <a:rPr lang="en-US" sz="3000" dirty="0" err="1" smtClean="0"/>
              <a:t>y</a:t>
            </a:r>
            <a:r>
              <a:rPr lang="en-US" sz="3000" baseline="-25000" dirty="0" err="1" smtClean="0"/>
              <a:t>j</a:t>
            </a:r>
            <a:r>
              <a:rPr lang="ru-RU" sz="3000" baseline="30000" dirty="0" smtClean="0"/>
              <a:t>(</a:t>
            </a:r>
            <a:r>
              <a:rPr lang="en-US" sz="3000" baseline="30000" dirty="0" smtClean="0"/>
              <a:t>n</a:t>
            </a:r>
            <a:r>
              <a:rPr lang="ru-RU" sz="3000" baseline="30000" dirty="0" smtClean="0"/>
              <a:t>)</a:t>
            </a:r>
            <a:r>
              <a:rPr lang="ru-RU" sz="3000" dirty="0" smtClean="0"/>
              <a:t> – выходное значение нейрона </a:t>
            </a:r>
            <a:r>
              <a:rPr lang="en-US" sz="3000" dirty="0" smtClean="0"/>
              <a:t>j</a:t>
            </a:r>
            <a:r>
              <a:rPr lang="ru-RU" sz="3000" dirty="0" smtClean="0"/>
              <a:t> слоя </a:t>
            </a:r>
            <a:r>
              <a:rPr lang="en-US" sz="3000" dirty="0" smtClean="0"/>
              <a:t>n</a:t>
            </a:r>
            <a:r>
              <a:rPr lang="ru-RU" sz="3000" dirty="0" smtClean="0"/>
              <a:t>; </a:t>
            </a:r>
            <a:r>
              <a:rPr lang="en-US" sz="3000" dirty="0" err="1" smtClean="0"/>
              <a:t>w</a:t>
            </a:r>
            <a:r>
              <a:rPr lang="en-US" sz="3000" baseline="-25000" dirty="0" err="1" smtClean="0"/>
              <a:t>ij</a:t>
            </a:r>
            <a:r>
              <a:rPr lang="ru-RU" sz="3000" dirty="0" smtClean="0"/>
              <a:t>(</a:t>
            </a:r>
            <a:r>
              <a:rPr lang="en-US" sz="3000" dirty="0" smtClean="0"/>
              <a:t>t</a:t>
            </a:r>
            <a:r>
              <a:rPr lang="ru-RU" sz="3000" dirty="0" smtClean="0"/>
              <a:t>) и </a:t>
            </a:r>
            <a:r>
              <a:rPr lang="en-US" sz="3000" dirty="0" err="1" smtClean="0"/>
              <a:t>w</a:t>
            </a:r>
            <a:r>
              <a:rPr lang="en-US" sz="3000" baseline="-25000" dirty="0" err="1" smtClean="0"/>
              <a:t>ij</a:t>
            </a:r>
            <a:r>
              <a:rPr lang="ru-RU" sz="3000" dirty="0" smtClean="0"/>
              <a:t>(</a:t>
            </a:r>
            <a:r>
              <a:rPr lang="en-US" sz="3000" dirty="0" smtClean="0"/>
              <a:t>t</a:t>
            </a:r>
            <a:r>
              <a:rPr lang="ru-RU" sz="3000" dirty="0" smtClean="0"/>
              <a:t>-1) – весовой коэффициент синапса, соединяющего эти нейроны, на итерациях </a:t>
            </a:r>
            <a:r>
              <a:rPr lang="en-US" sz="3000" dirty="0" smtClean="0"/>
              <a:t>t</a:t>
            </a:r>
            <a:r>
              <a:rPr lang="ru-RU" sz="3000" dirty="0" smtClean="0"/>
              <a:t> и </a:t>
            </a:r>
            <a:r>
              <a:rPr lang="en-US" sz="3000" dirty="0" smtClean="0"/>
              <a:t>t</a:t>
            </a:r>
            <a:r>
              <a:rPr lang="ru-RU" sz="3000" dirty="0" smtClean="0"/>
              <a:t>-1 соответственно; </a:t>
            </a:r>
            <a:r>
              <a:rPr lang="en-US" sz="3000" dirty="0" smtClean="0"/>
              <a:t>a</a:t>
            </a:r>
            <a:r>
              <a:rPr lang="ru-RU" sz="3000" dirty="0" smtClean="0"/>
              <a:t> – коэффициент скорости обучения.</a:t>
            </a:r>
            <a:endParaRPr lang="en-US"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</a:t>
            </a:r>
            <a:r>
              <a:rPr lang="ru-RU" dirty="0" smtClean="0"/>
              <a:t>ифференциальный </a:t>
            </a:r>
            <a:r>
              <a:rPr lang="ru-RU" dirty="0" smtClean="0"/>
              <a:t>метод обучения </a:t>
            </a:r>
            <a:r>
              <a:rPr lang="ru-RU" dirty="0" err="1" smtClean="0"/>
              <a:t>Хебба</a:t>
            </a:r>
            <a:endParaRPr lang="en-US" dirty="0"/>
          </a:p>
        </p:txBody>
      </p:sp>
      <p:pic>
        <p:nvPicPr>
          <p:cNvPr id="4" name="Рисунок 3" descr="http://www.codenet.ru/progr/alg/ai/img/image49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1752600"/>
            <a:ext cx="899159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3200400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/>
              <a:t>Здесь </a:t>
            </a:r>
            <a:r>
              <a:rPr lang="en-US" sz="3000" dirty="0" err="1" smtClean="0"/>
              <a:t>y</a:t>
            </a:r>
            <a:r>
              <a:rPr lang="en-US" sz="3000" baseline="-25000" dirty="0" err="1" smtClean="0"/>
              <a:t>i</a:t>
            </a:r>
            <a:r>
              <a:rPr lang="ru-RU" sz="3000" baseline="30000" dirty="0" smtClean="0"/>
              <a:t>(</a:t>
            </a:r>
            <a:r>
              <a:rPr lang="en-US" sz="3000" baseline="30000" dirty="0" smtClean="0"/>
              <a:t>n</a:t>
            </a:r>
            <a:r>
              <a:rPr lang="ru-RU" sz="3000" baseline="30000" dirty="0" smtClean="0"/>
              <a:t>-1)</a:t>
            </a:r>
            <a:r>
              <a:rPr lang="ru-RU" sz="3000" dirty="0" smtClean="0"/>
              <a:t>(</a:t>
            </a:r>
            <a:r>
              <a:rPr lang="en-US" sz="3000" dirty="0" smtClean="0"/>
              <a:t>t</a:t>
            </a:r>
            <a:r>
              <a:rPr lang="ru-RU" sz="3000" dirty="0" smtClean="0"/>
              <a:t>) и </a:t>
            </a:r>
            <a:r>
              <a:rPr lang="en-US" sz="3000" dirty="0" err="1" smtClean="0"/>
              <a:t>y</a:t>
            </a:r>
            <a:r>
              <a:rPr lang="en-US" sz="3000" baseline="-25000" dirty="0" err="1" smtClean="0"/>
              <a:t>i</a:t>
            </a:r>
            <a:r>
              <a:rPr lang="ru-RU" sz="3000" baseline="30000" dirty="0" smtClean="0"/>
              <a:t>(</a:t>
            </a:r>
            <a:r>
              <a:rPr lang="en-US" sz="3000" baseline="30000" dirty="0" smtClean="0"/>
              <a:t>n</a:t>
            </a:r>
            <a:r>
              <a:rPr lang="ru-RU" sz="3000" baseline="30000" dirty="0" smtClean="0"/>
              <a:t>-1)</a:t>
            </a:r>
            <a:r>
              <a:rPr lang="ru-RU" sz="3000" dirty="0" smtClean="0"/>
              <a:t>(</a:t>
            </a:r>
            <a:r>
              <a:rPr lang="en-US" sz="3000" dirty="0" smtClean="0"/>
              <a:t>t</a:t>
            </a:r>
            <a:r>
              <a:rPr lang="ru-RU" sz="3000" dirty="0" smtClean="0"/>
              <a:t>-1) – выходное значение нейрона </a:t>
            </a:r>
            <a:r>
              <a:rPr lang="en-US" sz="3000" dirty="0" err="1" smtClean="0"/>
              <a:t>i</a:t>
            </a:r>
            <a:r>
              <a:rPr lang="ru-RU" sz="3000" dirty="0" smtClean="0"/>
              <a:t> слоя </a:t>
            </a:r>
            <a:r>
              <a:rPr lang="en-US" sz="3000" dirty="0" smtClean="0"/>
              <a:t>n</a:t>
            </a:r>
            <a:r>
              <a:rPr lang="ru-RU" sz="3000" dirty="0" smtClean="0"/>
              <a:t>-1 соответственно на итерациях </a:t>
            </a:r>
            <a:r>
              <a:rPr lang="en-US" sz="3000" dirty="0" smtClean="0"/>
              <a:t>t</a:t>
            </a:r>
            <a:r>
              <a:rPr lang="ru-RU" sz="3000" dirty="0" smtClean="0"/>
              <a:t> и </a:t>
            </a:r>
            <a:r>
              <a:rPr lang="en-US" sz="3000" dirty="0" smtClean="0"/>
              <a:t>t</a:t>
            </a:r>
            <a:r>
              <a:rPr lang="ru-RU" sz="3000" dirty="0" smtClean="0"/>
              <a:t>-1; </a:t>
            </a:r>
            <a:r>
              <a:rPr lang="en-US" sz="3000" dirty="0" err="1" smtClean="0"/>
              <a:t>y</a:t>
            </a:r>
            <a:r>
              <a:rPr lang="en-US" sz="3000" baseline="-25000" dirty="0" err="1" smtClean="0"/>
              <a:t>j</a:t>
            </a:r>
            <a:r>
              <a:rPr lang="ru-RU" sz="3000" baseline="30000" dirty="0" smtClean="0"/>
              <a:t>(</a:t>
            </a:r>
            <a:r>
              <a:rPr lang="en-US" sz="3000" baseline="30000" dirty="0" smtClean="0"/>
              <a:t>n</a:t>
            </a:r>
            <a:r>
              <a:rPr lang="ru-RU" sz="3000" baseline="30000" dirty="0" smtClean="0"/>
              <a:t>)</a:t>
            </a:r>
            <a:r>
              <a:rPr lang="ru-RU" sz="3000" dirty="0" smtClean="0"/>
              <a:t>(</a:t>
            </a:r>
            <a:r>
              <a:rPr lang="en-US" sz="3000" dirty="0" smtClean="0"/>
              <a:t>t</a:t>
            </a:r>
            <a:r>
              <a:rPr lang="ru-RU" sz="3000" dirty="0" smtClean="0"/>
              <a:t>) и </a:t>
            </a:r>
            <a:r>
              <a:rPr lang="en-US" sz="3000" dirty="0" err="1" smtClean="0"/>
              <a:t>y</a:t>
            </a:r>
            <a:r>
              <a:rPr lang="en-US" sz="3000" baseline="-25000" dirty="0" err="1" smtClean="0"/>
              <a:t>j</a:t>
            </a:r>
            <a:r>
              <a:rPr lang="ru-RU" sz="3000" baseline="30000" dirty="0" smtClean="0"/>
              <a:t>(</a:t>
            </a:r>
            <a:r>
              <a:rPr lang="en-US" sz="3000" baseline="30000" dirty="0" smtClean="0"/>
              <a:t>n</a:t>
            </a:r>
            <a:r>
              <a:rPr lang="ru-RU" sz="3000" baseline="30000" dirty="0" smtClean="0"/>
              <a:t>)</a:t>
            </a:r>
            <a:r>
              <a:rPr lang="ru-RU" sz="3000" dirty="0" smtClean="0"/>
              <a:t>(</a:t>
            </a:r>
            <a:r>
              <a:rPr lang="en-US" sz="3000" dirty="0" smtClean="0"/>
              <a:t>t</a:t>
            </a:r>
            <a:r>
              <a:rPr lang="ru-RU" sz="3000" dirty="0" smtClean="0"/>
              <a:t>-1) – то же самое для нейрона </a:t>
            </a:r>
            <a:r>
              <a:rPr lang="en-US" sz="3000" dirty="0" smtClean="0"/>
              <a:t>j</a:t>
            </a:r>
            <a:r>
              <a:rPr lang="ru-RU" sz="3000" dirty="0" smtClean="0"/>
              <a:t> слоя </a:t>
            </a:r>
            <a:r>
              <a:rPr lang="en-US" sz="3000" dirty="0" smtClean="0"/>
              <a:t>n</a:t>
            </a:r>
            <a:endParaRPr lang="en-US"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На стадии инициализации всем весовым коэффициентам присваиваются небольшие случайные значения.</a:t>
            </a:r>
            <a:endParaRPr lang="en-US" dirty="0" smtClean="0"/>
          </a:p>
          <a:p>
            <a:r>
              <a:rPr lang="ru-RU" dirty="0" smtClean="0"/>
              <a:t>На входы сети подается входной образ, и сигналы возбуждения распространяются по </a:t>
            </a:r>
            <a:r>
              <a:rPr lang="ru-RU" dirty="0" smtClean="0"/>
              <a:t>всем</a:t>
            </a:r>
            <a:r>
              <a:rPr lang="ru-RU" dirty="0" smtClean="0"/>
              <a:t> </a:t>
            </a:r>
            <a:r>
              <a:rPr lang="ru-RU" dirty="0" smtClean="0"/>
              <a:t>слоям</a:t>
            </a:r>
            <a:endParaRPr lang="en-US" dirty="0" smtClean="0"/>
          </a:p>
          <a:p>
            <a:r>
              <a:rPr lang="ru-RU" dirty="0" smtClean="0"/>
              <a:t>по формуле (1) или (2) производится изменение весовых коэффициентов.</a:t>
            </a:r>
            <a:endParaRPr lang="en-US" dirty="0" smtClean="0"/>
          </a:p>
          <a:p>
            <a:r>
              <a:rPr lang="ru-RU" dirty="0" smtClean="0"/>
              <a:t>Цикл с шага 2, пока выходные значения сети не </a:t>
            </a:r>
            <a:r>
              <a:rPr lang="ru-RU" dirty="0" err="1" smtClean="0"/>
              <a:t>застабилизируются</a:t>
            </a:r>
            <a:r>
              <a:rPr lang="ru-RU" dirty="0" smtClean="0"/>
              <a:t> с заданной точностью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Конкурентное обучение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Победитель забирает все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Рекурентные</a:t>
            </a:r>
            <a:r>
              <a:rPr lang="ru-RU" dirty="0" smtClean="0"/>
              <a:t> нейронные сети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Однослойные сети с обратной связью</a:t>
            </a:r>
          </a:p>
          <a:p>
            <a:r>
              <a:rPr lang="ru-RU" dirty="0" smtClean="0"/>
              <a:t>Рекуррентные сети с единичной задержкой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Нейронная сеть </a:t>
            </a:r>
            <a:r>
              <a:rPr lang="ru-RU" dirty="0" err="1" smtClean="0"/>
              <a:t>Хопфилда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&amp;Fcy;&amp;acy;&amp;jcy;&amp;lcy;:Hopfield's n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447800"/>
            <a:ext cx="4038600" cy="46291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Нейронная сеть </a:t>
            </a:r>
            <a:r>
              <a:rPr lang="ru-RU" dirty="0" err="1" smtClean="0"/>
              <a:t>Коско</a:t>
            </a:r>
            <a:endParaRPr lang="en-US" dirty="0"/>
          </a:p>
        </p:txBody>
      </p:sp>
      <p:pic>
        <p:nvPicPr>
          <p:cNvPr id="23554" name="Picture 2" descr="http://upload.wikimedia.org/wikipedia/commons/thumb/3/36/DAP.png/300px-DA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371600"/>
            <a:ext cx="5029200" cy="4727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2776</TotalTime>
  <Words>227</Words>
  <Application>Microsoft Office PowerPoint</Application>
  <PresentationFormat>Экран (4:3)</PresentationFormat>
  <Paragraphs>22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Искусственные нейронные сети.</vt:lpstr>
      <vt:lpstr>Обучение без учителя</vt:lpstr>
      <vt:lpstr>Сигнальный метод обучения Хебба</vt:lpstr>
      <vt:lpstr>Дифференциальный метод обучения Хебба</vt:lpstr>
      <vt:lpstr>Алгоритм</vt:lpstr>
      <vt:lpstr>Конкурентное обучение</vt:lpstr>
      <vt:lpstr>Рекурентные нейронные сети</vt:lpstr>
      <vt:lpstr>Нейронная сеть Хопфилда</vt:lpstr>
      <vt:lpstr>Нейронная сеть Коско</vt:lpstr>
      <vt:lpstr>Нейронная сеть Джордана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Представление знаний, рассуждений и задач</dc:title>
  <dc:creator>xcam</dc:creator>
  <cp:lastModifiedBy>xcam</cp:lastModifiedBy>
  <cp:revision>234</cp:revision>
  <dcterms:created xsi:type="dcterms:W3CDTF">2012-02-16T19:14:12Z</dcterms:created>
  <dcterms:modified xsi:type="dcterms:W3CDTF">2012-05-06T01:42:27Z</dcterms:modified>
</cp:coreProperties>
</file>