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F831-85AD-4D9F-A16B-E7A3E2F6FC59}" type="datetimeFigureOut">
              <a:rPr lang="en-US" smtClean="0"/>
              <a:t>5/26/2012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124B-A2CF-431F-B680-EBC20EC5D2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Разработка экспертных систем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4956283" cy="50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решаемой задаче</a:t>
            </a:r>
          </a:p>
          <a:p>
            <a:r>
              <a:rPr lang="ru-RU" dirty="0" smtClean="0"/>
              <a:t>По связи с реальным временем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Интерпретация данных</a:t>
            </a:r>
          </a:p>
          <a:p>
            <a:r>
              <a:rPr lang="ru-RU" dirty="0" smtClean="0"/>
              <a:t>Диагностирование</a:t>
            </a:r>
          </a:p>
          <a:p>
            <a:r>
              <a:rPr lang="ru-RU" dirty="0" smtClean="0"/>
              <a:t>Мониторинг</a:t>
            </a:r>
          </a:p>
          <a:p>
            <a:r>
              <a:rPr lang="ru-RU" dirty="0" smtClean="0"/>
              <a:t>Проектирование</a:t>
            </a:r>
          </a:p>
          <a:p>
            <a:r>
              <a:rPr lang="ru-RU" dirty="0" smtClean="0"/>
              <a:t>Прогнозирование</a:t>
            </a:r>
          </a:p>
          <a:p>
            <a:r>
              <a:rPr lang="ru-RU" dirty="0" smtClean="0"/>
              <a:t>Сводное Планирование</a:t>
            </a:r>
          </a:p>
          <a:p>
            <a:r>
              <a:rPr lang="ru-RU" dirty="0" smtClean="0"/>
              <a:t>Обучение</a:t>
            </a:r>
          </a:p>
          <a:p>
            <a:r>
              <a:rPr lang="ru-RU" dirty="0" smtClean="0"/>
              <a:t>Управление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связи с реальным временем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Статические ЭС.</a:t>
            </a:r>
          </a:p>
          <a:p>
            <a:r>
              <a:rPr lang="ru-RU" dirty="0" err="1" smtClean="0"/>
              <a:t>Квазидинамические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Динамические ЭС.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Постоянство</a:t>
            </a:r>
          </a:p>
          <a:p>
            <a:r>
              <a:rPr lang="ru-RU" dirty="0" smtClean="0"/>
              <a:t>Лёгкость передачи</a:t>
            </a:r>
          </a:p>
          <a:p>
            <a:r>
              <a:rPr lang="ru-RU" dirty="0" smtClean="0"/>
              <a:t>Устойчивость и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результатов</a:t>
            </a:r>
          </a:p>
          <a:p>
            <a:r>
              <a:rPr lang="ru-RU" dirty="0" smtClean="0"/>
              <a:t>Стоимость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остановки развития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Передача экспертным системам «глубоких» знаний о предметной области является большой проблемой</a:t>
            </a:r>
            <a:r>
              <a:rPr lang="ru-RU" dirty="0" smtClean="0"/>
              <a:t>.</a:t>
            </a:r>
            <a:endParaRPr lang="en-US" dirty="0"/>
          </a:p>
          <a:p>
            <a:pPr lvl="0"/>
            <a:r>
              <a:rPr lang="ru-RU" dirty="0"/>
              <a:t>Экспертные системы неспособны предоставить осмысленные объяснения своих рассуждений, как это делает человек. </a:t>
            </a:r>
            <a:endParaRPr lang="en-US" dirty="0"/>
          </a:p>
          <a:p>
            <a:pPr lvl="0"/>
            <a:r>
              <a:rPr lang="ru-RU" dirty="0"/>
              <a:t>Отладка и тестирование любой компьютерной программы является достаточно трудоемким делом, но проверять экспертные системы особенно тяжело</a:t>
            </a:r>
            <a:r>
              <a:rPr lang="ru-RU" dirty="0" smtClean="0"/>
              <a:t>..</a:t>
            </a:r>
            <a:endParaRPr lang="en-US" dirty="0"/>
          </a:p>
          <a:p>
            <a:r>
              <a:rPr lang="ru-RU" dirty="0"/>
              <a:t>Н</a:t>
            </a:r>
            <a:r>
              <a:rPr lang="ru-RU" dirty="0" smtClean="0"/>
              <a:t>еспособны </a:t>
            </a:r>
            <a:r>
              <a:rPr lang="ru-RU" dirty="0"/>
              <a:t>к самообучению</a:t>
            </a:r>
            <a:r>
              <a:rPr lang="ru-RU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/>
              <a:t>экспертной системы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153400" cy="533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Эксперт</a:t>
            </a:r>
          </a:p>
          <a:p>
            <a:r>
              <a:rPr lang="ru-RU" dirty="0" smtClean="0"/>
              <a:t>Программист</a:t>
            </a:r>
          </a:p>
          <a:p>
            <a:r>
              <a:rPr lang="ru-RU" dirty="0" err="1" smtClean="0"/>
              <a:t>Инженер-когнитолог</a:t>
            </a:r>
            <a:endParaRPr lang="ru-RU" dirty="0" smtClean="0"/>
          </a:p>
          <a:p>
            <a:r>
              <a:rPr lang="ru-RU" dirty="0" smtClean="0"/>
              <a:t>Пользователь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Приобретение знаний</a:t>
            </a:r>
          </a:p>
          <a:p>
            <a:r>
              <a:rPr lang="ru-RU" dirty="0" smtClean="0"/>
              <a:t>Консультации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Коэффициент доверия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разработки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существуют эксперты в данной </a:t>
            </a:r>
            <a:r>
              <a:rPr lang="ru-RU" dirty="0" smtClean="0"/>
              <a:t>области;</a:t>
            </a:r>
            <a:endParaRPr lang="ru-RU" dirty="0"/>
          </a:p>
          <a:p>
            <a:r>
              <a:rPr lang="ru-RU" dirty="0" smtClean="0"/>
              <a:t>эксперты </a:t>
            </a:r>
            <a:r>
              <a:rPr lang="ru-RU" dirty="0"/>
              <a:t>сходятся в оценке предлагаемого </a:t>
            </a:r>
            <a:r>
              <a:rPr lang="ru-RU" dirty="0" smtClean="0"/>
              <a:t>решения;</a:t>
            </a:r>
            <a:endParaRPr lang="ru-RU" dirty="0"/>
          </a:p>
          <a:p>
            <a:r>
              <a:rPr lang="ru-RU" dirty="0" smtClean="0"/>
              <a:t>эксперты </a:t>
            </a:r>
            <a:r>
              <a:rPr lang="ru-RU" dirty="0"/>
              <a:t>способны </a:t>
            </a:r>
            <a:r>
              <a:rPr lang="ru-RU" dirty="0" err="1" smtClean="0"/>
              <a:t>вербализовать</a:t>
            </a:r>
            <a:r>
              <a:rPr lang="ru-RU" dirty="0" smtClean="0"/>
              <a:t> и </a:t>
            </a:r>
            <a:r>
              <a:rPr lang="ru-RU" dirty="0"/>
              <a:t>объяснить используемые ими </a:t>
            </a:r>
            <a:r>
              <a:rPr lang="ru-RU" dirty="0" smtClean="0"/>
              <a:t>методы</a:t>
            </a:r>
          </a:p>
          <a:p>
            <a:r>
              <a:rPr lang="ru-RU" dirty="0" smtClean="0"/>
              <a:t>решение </a:t>
            </a:r>
            <a:r>
              <a:rPr lang="ru-RU" dirty="0"/>
              <a:t>задачи требует только рассуждений, а не действий;</a:t>
            </a:r>
          </a:p>
          <a:p>
            <a:r>
              <a:rPr lang="ru-RU" dirty="0" smtClean="0"/>
              <a:t>задача </a:t>
            </a:r>
            <a:r>
              <a:rPr lang="ru-RU" dirty="0"/>
              <a:t>не должна быть слишком </a:t>
            </a:r>
            <a:r>
              <a:rPr lang="ru-RU" dirty="0" smtClean="0"/>
              <a:t>трудной;</a:t>
            </a:r>
            <a:endParaRPr lang="ru-RU" dirty="0"/>
          </a:p>
          <a:p>
            <a:r>
              <a:rPr lang="ru-RU" dirty="0" smtClean="0"/>
              <a:t>задача </a:t>
            </a:r>
            <a:r>
              <a:rPr lang="ru-RU" dirty="0"/>
              <a:t>хотя и не должна быть выражена в формальном виде, </a:t>
            </a:r>
            <a:r>
              <a:rPr lang="ru-RU" dirty="0" smtClean="0"/>
              <a:t>но все </a:t>
            </a:r>
            <a:r>
              <a:rPr lang="ru-RU" dirty="0"/>
              <a:t>же должна относиться к достаточно «понятной» и </a:t>
            </a:r>
            <a:r>
              <a:rPr lang="ru-RU" dirty="0" smtClean="0"/>
              <a:t>структурированной </a:t>
            </a:r>
            <a:r>
              <a:rPr lang="ru-RU" dirty="0"/>
              <a:t>области, т.е. должны быть выделены основные понятия, </a:t>
            </a:r>
            <a:r>
              <a:rPr lang="ru-RU" dirty="0" smtClean="0"/>
              <a:t>отношения и </a:t>
            </a:r>
            <a:r>
              <a:rPr lang="ru-RU" dirty="0"/>
              <a:t>известные (хотя бы эксперту) способы получения решения задачи;</a:t>
            </a:r>
          </a:p>
          <a:p>
            <a:r>
              <a:rPr lang="ru-RU" dirty="0" smtClean="0"/>
              <a:t>решение </a:t>
            </a:r>
            <a:r>
              <a:rPr lang="ru-RU" dirty="0"/>
              <a:t>задачи не должно в значительной степени </a:t>
            </a:r>
            <a:r>
              <a:rPr lang="ru-RU" dirty="0" smtClean="0"/>
              <a:t>использовать </a:t>
            </a:r>
            <a:r>
              <a:rPr lang="ru-RU" dirty="0"/>
              <a:t>«здравый смысл</a:t>
            </a:r>
            <a:r>
              <a:rPr lang="ru-RU" dirty="0" smtClean="0"/>
              <a:t>»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Оправданность разработки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решение задачи принесет значительный эффект, например </a:t>
            </a:r>
            <a:r>
              <a:rPr lang="ru-RU" dirty="0" smtClean="0"/>
              <a:t>экономический</a:t>
            </a:r>
            <a:r>
              <a:rPr lang="ru-RU" dirty="0"/>
              <a:t>;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человека-эксперта </a:t>
            </a:r>
            <a:r>
              <a:rPr lang="ru-RU" dirty="0" smtClean="0"/>
              <a:t>невозможно;</a:t>
            </a:r>
            <a:endParaRPr lang="ru-RU" dirty="0"/>
          </a:p>
          <a:p>
            <a:r>
              <a:rPr lang="ru-RU" dirty="0" smtClean="0"/>
              <a:t>при передаче </a:t>
            </a:r>
            <a:r>
              <a:rPr lang="ru-RU" dirty="0"/>
              <a:t>информации эксперту происходит недопустимая потеря </a:t>
            </a:r>
            <a:r>
              <a:rPr lang="ru-RU" dirty="0" smtClean="0"/>
              <a:t>времени или </a:t>
            </a:r>
            <a:r>
              <a:rPr lang="ru-RU" dirty="0"/>
              <a:t>информации;</a:t>
            </a:r>
          </a:p>
          <a:p>
            <a:r>
              <a:rPr lang="ru-RU" dirty="0" smtClean="0"/>
              <a:t>необходимость решать задачу </a:t>
            </a:r>
            <a:r>
              <a:rPr lang="ru-RU" dirty="0"/>
              <a:t>в окружении, враждебном для человека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методам ЭС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может быть естественным образом решена посредством манипуляции с символами (т.е. с помощью символических рассуждений), а не манипуляций с числами, как принято в математических методах и в традиционном программировании;</a:t>
            </a:r>
          </a:p>
          <a:p>
            <a:r>
              <a:rPr lang="ru-RU" dirty="0" smtClean="0"/>
              <a:t>должна иметь эвристическую, а не алгоритмическую природу</a:t>
            </a:r>
          </a:p>
          <a:p>
            <a:r>
              <a:rPr lang="ru-RU" dirty="0" smtClean="0"/>
              <a:t>должна быть достаточно сложна</a:t>
            </a:r>
          </a:p>
          <a:p>
            <a:r>
              <a:rPr lang="ru-RU" dirty="0" smtClean="0"/>
              <a:t>должна быть достаточно узкой, чтобы решаться методами ЭС, и практически значимой.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быстрого прототипа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Прототипы должны </a:t>
            </a:r>
            <a:r>
              <a:rPr lang="ru-RU" dirty="0" smtClean="0"/>
              <a:t>удовлетворять двум </a:t>
            </a:r>
            <a:r>
              <a:rPr lang="ru-RU" dirty="0"/>
              <a:t>противоречивым требованиям: с одной стороны, они должны </a:t>
            </a:r>
            <a:r>
              <a:rPr lang="ru-RU" dirty="0" smtClean="0"/>
              <a:t>решать </a:t>
            </a:r>
            <a:r>
              <a:rPr lang="ru-RU" dirty="0"/>
              <a:t>типичные задачи конкретного приложения, а с другой - время </a:t>
            </a:r>
            <a:r>
              <a:rPr lang="ru-RU" dirty="0" smtClean="0"/>
              <a:t>и трудоемкость </a:t>
            </a:r>
            <a:r>
              <a:rPr lang="ru-RU" dirty="0"/>
              <a:t>их разработки должны быть весьма незначительны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355</Words>
  <Application>Microsoft Office PowerPoint</Application>
  <PresentationFormat>Экран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Разработка экспертных систем</vt:lpstr>
      <vt:lpstr>Структура экспертной системы</vt:lpstr>
      <vt:lpstr>Разработчики</vt:lpstr>
      <vt:lpstr>Режимы работы</vt:lpstr>
      <vt:lpstr>Обучение</vt:lpstr>
      <vt:lpstr>Возможность разработки ЭС</vt:lpstr>
      <vt:lpstr>Оправданность разработки ЭС</vt:lpstr>
      <vt:lpstr>Соответствие методам ЭС</vt:lpstr>
      <vt:lpstr>Концепция быстрого прототипа</vt:lpstr>
      <vt:lpstr>Этапы разработки</vt:lpstr>
      <vt:lpstr>Классификация ЭС</vt:lpstr>
      <vt:lpstr>Решаемые задачи</vt:lpstr>
      <vt:lpstr>По связи с реальным временем</vt:lpstr>
      <vt:lpstr>Преимущества ЭС</vt:lpstr>
      <vt:lpstr>Причины остановки развития ЭС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экспертных систем</dc:title>
  <dc:creator>xcam</dc:creator>
  <cp:lastModifiedBy>xcam</cp:lastModifiedBy>
  <cp:revision>11</cp:revision>
  <dcterms:created xsi:type="dcterms:W3CDTF">2012-05-26T02:10:17Z</dcterms:created>
  <dcterms:modified xsi:type="dcterms:W3CDTF">2012-05-26T02:46:56Z</dcterms:modified>
</cp:coreProperties>
</file>