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58" r:id="rId7"/>
    <p:sldId id="276" r:id="rId8"/>
    <p:sldId id="277" r:id="rId9"/>
    <p:sldId id="278" r:id="rId10"/>
    <p:sldId id="259" r:id="rId11"/>
    <p:sldId id="279" r:id="rId12"/>
    <p:sldId id="280" r:id="rId13"/>
    <p:sldId id="260" r:id="rId14"/>
    <p:sldId id="281" r:id="rId15"/>
    <p:sldId id="282" r:id="rId16"/>
    <p:sldId id="283" r:id="rId17"/>
    <p:sldId id="284" r:id="rId18"/>
    <p:sldId id="285" r:id="rId19"/>
    <p:sldId id="261" r:id="rId20"/>
    <p:sldId id="286" r:id="rId21"/>
    <p:sldId id="287" r:id="rId22"/>
    <p:sldId id="262" r:id="rId23"/>
    <p:sldId id="263" r:id="rId24"/>
    <p:sldId id="264" r:id="rId25"/>
    <p:sldId id="288" r:id="rId26"/>
    <p:sldId id="289" r:id="rId27"/>
    <p:sldId id="290" r:id="rId28"/>
    <p:sldId id="291" r:id="rId29"/>
    <p:sldId id="292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7650-78E7-4516-93AC-ABEE7EC8F477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Представление знаний, рассуждений и задач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/>
              <a:t>2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характера среды</a:t>
            </a:r>
            <a:endParaRPr lang="en-US" dirty="0"/>
          </a:p>
        </p:txBody>
      </p:sp>
      <p:pic>
        <p:nvPicPr>
          <p:cNvPr id="4" name="Рисунок 3" descr="http://rriai.org.ru/illustr/ai1-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86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проблемной среды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Полностью наблюдаемая или частично </a:t>
            </a:r>
            <a:r>
              <a:rPr lang="ru-RU" dirty="0" smtClean="0"/>
              <a:t>наблюдаемая</a:t>
            </a:r>
          </a:p>
          <a:p>
            <a:r>
              <a:rPr lang="en-US" dirty="0" err="1" smtClean="0"/>
              <a:t>Детерминированная</a:t>
            </a:r>
            <a:r>
              <a:rPr lang="en-US" dirty="0" smtClean="0"/>
              <a:t> </a:t>
            </a:r>
            <a:r>
              <a:rPr lang="en-US" dirty="0" err="1" smtClean="0"/>
              <a:t>или</a:t>
            </a:r>
            <a:r>
              <a:rPr lang="en-US" dirty="0" smtClean="0"/>
              <a:t> </a:t>
            </a:r>
            <a:r>
              <a:rPr lang="en-US" dirty="0" err="1" smtClean="0"/>
              <a:t>стохастическая</a:t>
            </a:r>
            <a:endParaRPr lang="en-US" dirty="0" smtClean="0"/>
          </a:p>
          <a:p>
            <a:r>
              <a:rPr lang="ru-RU" dirty="0" smtClean="0"/>
              <a:t>Эпизодическая или последовательная</a:t>
            </a:r>
            <a:endParaRPr lang="en-US" dirty="0" smtClean="0"/>
          </a:p>
          <a:p>
            <a:r>
              <a:rPr lang="ru-RU" dirty="0" smtClean="0"/>
              <a:t>Статическая или динамическая</a:t>
            </a:r>
            <a:endParaRPr lang="en-US" dirty="0" smtClean="0"/>
          </a:p>
          <a:p>
            <a:r>
              <a:rPr lang="ru-RU" dirty="0" smtClean="0"/>
              <a:t>Дискретная или непрерывная</a:t>
            </a:r>
            <a:endParaRPr lang="en-US" dirty="0" smtClean="0"/>
          </a:p>
          <a:p>
            <a:r>
              <a:rPr lang="ru-RU" dirty="0" err="1" smtClean="0"/>
              <a:t>Одноагентная</a:t>
            </a:r>
            <a:r>
              <a:rPr lang="ru-RU" dirty="0" smtClean="0"/>
              <a:t> или </a:t>
            </a:r>
            <a:r>
              <a:rPr lang="ru-RU" dirty="0" err="1" smtClean="0"/>
              <a:t>мультиагентная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1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45819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агентов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Агент = Архитектура + Программа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 descr="http://rriai.org.ru/illustr/ai1-1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агентов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простые рефлексные агенты;</a:t>
            </a:r>
            <a:endParaRPr lang="en-US" dirty="0" smtClean="0"/>
          </a:p>
          <a:p>
            <a:r>
              <a:rPr lang="ru-RU" dirty="0" smtClean="0"/>
              <a:t>рефлексные </a:t>
            </a:r>
            <a:r>
              <a:rPr lang="ru-RU" dirty="0" smtClean="0"/>
              <a:t>агенты, основанные на модели;</a:t>
            </a:r>
            <a:endParaRPr lang="en-US" dirty="0" smtClean="0"/>
          </a:p>
          <a:p>
            <a:r>
              <a:rPr lang="ru-RU" dirty="0" smtClean="0"/>
              <a:t>агенты</a:t>
            </a:r>
            <a:r>
              <a:rPr lang="ru-RU" dirty="0" smtClean="0"/>
              <a:t>, действующие на основе цели;</a:t>
            </a:r>
            <a:endParaRPr lang="en-US" dirty="0" smtClean="0"/>
          </a:p>
          <a:p>
            <a:r>
              <a:rPr lang="ru-RU" dirty="0" smtClean="0"/>
              <a:t>агенты</a:t>
            </a:r>
            <a:r>
              <a:rPr lang="ru-RU" dirty="0" smtClean="0"/>
              <a:t>, действующие на основе полезности.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Простые рефлексные агенты      </a:t>
            </a:r>
            <a:endParaRPr lang="en-US" dirty="0"/>
          </a:p>
        </p:txBody>
      </p:sp>
      <p:pic>
        <p:nvPicPr>
          <p:cNvPr id="4" name="Содержимое 3" descr="http://rriai.org.ru/illustr/ai1-15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15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18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763000" cy="236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19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Рефлексные агенты, основанные на модели </a:t>
            </a:r>
            <a:endParaRPr lang="en-US" dirty="0"/>
          </a:p>
        </p:txBody>
      </p:sp>
      <p:pic>
        <p:nvPicPr>
          <p:cNvPr id="4" name="Содержимое 3" descr="http://rriai.org.ru/illustr/ai1-20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5438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Агенты и варианты среды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ru-RU" dirty="0" smtClean="0"/>
              <a:t>Агентом является все, что может рассматриваться как воспринимающее свою среду с помощью датчиков и воздействующее на эту среду с помощью исполнительных механизмов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2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8915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Агенты</a:t>
            </a:r>
            <a:r>
              <a:rPr lang="en-US" dirty="0" smtClean="0"/>
              <a:t>, </a:t>
            </a:r>
            <a:r>
              <a:rPr lang="en-US" dirty="0" err="1" smtClean="0"/>
              <a:t>основанные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цели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Содержимое 3" descr="http://rriai.org.ru/illustr/ai1-22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Агенты</a:t>
            </a:r>
            <a:r>
              <a:rPr lang="en-US" dirty="0" smtClean="0"/>
              <a:t>, </a:t>
            </a:r>
            <a:r>
              <a:rPr lang="en-US" dirty="0" err="1" smtClean="0"/>
              <a:t>основанные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полезности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Содержимое 3" descr="http://rriai.org.ru/illustr/ai1-23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Обучающиеся</a:t>
            </a:r>
            <a:r>
              <a:rPr lang="en-US" dirty="0" smtClean="0"/>
              <a:t> </a:t>
            </a:r>
            <a:r>
              <a:rPr lang="en-US" dirty="0" err="1" smtClean="0"/>
              <a:t>агенты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Содержимое 3" descr="http://rriai.org.ru/illustr/ai1-24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Резюме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Агентом </a:t>
            </a:r>
            <a:r>
              <a:rPr lang="ru-RU" dirty="0" smtClean="0"/>
              <a:t>является нечто воспринимающее и действующее в определенной среде. Функция агента определяет действие, предпринимаемое агентом в ответ на любую последовательность актов восприятия.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Резюме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Показатели производительности оценивают поведение агента в среде. Рациональный агент действует так, чтобы максимизировать ожидаемые значения показателей производительности, с учетом последовательности актов восприятия, полученной агентом к данному моменту.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Резюме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Спецификация проблемной среды включает определения показателей производительности, внешней среды, исполнительных механизмов и датчиков. Первым этапом проектирования агента всегда должно быть определение проблемной среды с наибольшей возможной полнотой.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Резюме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Варианты проблемной среды классифицируются по нескольким важным размерностям. Они могут быть полностью или частично наблюдаемыми, детерминированными или стохастическими, эпизодическими или последовательными, статическими или динамическими, дискретными или непрерывными, а также </a:t>
            </a:r>
            <a:r>
              <a:rPr lang="ru-RU" dirty="0" err="1" smtClean="0"/>
              <a:t>одноагентными</a:t>
            </a:r>
            <a:r>
              <a:rPr lang="ru-RU" dirty="0" smtClean="0"/>
              <a:t> или </a:t>
            </a:r>
            <a:r>
              <a:rPr lang="ru-RU" dirty="0" err="1" smtClean="0"/>
              <a:t>мультиагентными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Программа агента реализует функцию агента. Существует целый ряд основных проектов программ агента, соответствующих характеру явно воспринимаемой информации, которая используется в процессе принятия решения. Разные проекты характеризуются различной эффективностью, компактностью и гибкостью. Выбор наиболее подходящего проекта программы агента зависит от характера среды.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Простые </a:t>
            </a:r>
            <a:r>
              <a:rPr lang="ru-RU" dirty="0" smtClean="0"/>
              <a:t>рефлексные агенты отвечают непосредственно на акты восприятия, тогда как рефлексные агенты, основанные на модели, поддерживают внутреннее состояние, прослеживая те аспекты среды, которые не наблюдаются в текущем акте восприятия. Агенты, действующие на основе цели, организуют свои действия так, чтобы достигнуть своих целей, а агенты, действующие с учетом полезности, пытаются максимизировать свою собственную ожидаемую </a:t>
            </a:r>
            <a:r>
              <a:rPr lang="en-US" dirty="0" smtClean="0"/>
              <a:t>"</a:t>
            </a:r>
            <a:r>
              <a:rPr lang="en-US" dirty="0" err="1" smtClean="0"/>
              <a:t>удовлетворенность</a:t>
            </a:r>
            <a:r>
              <a:rPr lang="en-US" dirty="0" smtClean="0"/>
              <a:t>".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6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0009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Все</a:t>
            </a:r>
            <a:r>
              <a:rPr lang="en-US" dirty="0" smtClean="0"/>
              <a:t> </a:t>
            </a:r>
            <a:r>
              <a:rPr lang="en-US" dirty="0" err="1" smtClean="0"/>
              <a:t>агенты</a:t>
            </a:r>
            <a:r>
              <a:rPr lang="en-US" dirty="0" smtClean="0"/>
              <a:t> </a:t>
            </a:r>
            <a:r>
              <a:rPr lang="en-US" dirty="0" err="1" smtClean="0"/>
              <a:t>способны</a:t>
            </a:r>
            <a:r>
              <a:rPr lang="en-US" dirty="0" smtClean="0"/>
              <a:t> </a:t>
            </a:r>
            <a:r>
              <a:rPr lang="en-US" dirty="0" err="1" smtClean="0"/>
              <a:t>улучшать</a:t>
            </a:r>
            <a:r>
              <a:rPr lang="en-US" dirty="0" smtClean="0"/>
              <a:t> </a:t>
            </a:r>
            <a:r>
              <a:rPr lang="en-US" dirty="0" err="1" smtClean="0"/>
              <a:t>свою</a:t>
            </a:r>
            <a:r>
              <a:rPr lang="en-US" dirty="0" smtClean="0"/>
              <a:t> </a:t>
            </a:r>
            <a:r>
              <a:rPr lang="en-US" dirty="0" err="1" smtClean="0"/>
              <a:t>работу</a:t>
            </a:r>
            <a:r>
              <a:rPr lang="en-US" dirty="0" smtClean="0"/>
              <a:t> </a:t>
            </a:r>
            <a:r>
              <a:rPr lang="en-US" dirty="0" err="1" smtClean="0"/>
              <a:t>благодаря</a:t>
            </a:r>
            <a:r>
              <a:rPr lang="en-US" dirty="0" smtClean="0"/>
              <a:t> </a:t>
            </a:r>
            <a:r>
              <a:rPr lang="en-US" dirty="0" err="1" smtClean="0"/>
              <a:t>обучению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7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3058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8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Концепция рациональности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Рациональным агентом является такой агент, который выполняет правильные действия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</a:t>
            </a:r>
            <a:r>
              <a:rPr lang="ru-RU" dirty="0" smtClean="0"/>
              <a:t>рациональности действий агента зависит </a:t>
            </a:r>
            <a:r>
              <a:rPr lang="ru-RU" dirty="0" smtClean="0"/>
              <a:t>от факторов: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Показатели производительности, которые определяют критерии успеха.</a:t>
            </a:r>
            <a:endParaRPr lang="en-US" dirty="0" smtClean="0"/>
          </a:p>
          <a:p>
            <a:r>
              <a:rPr lang="ru-RU" dirty="0" smtClean="0"/>
              <a:t>Знания </a:t>
            </a:r>
            <a:r>
              <a:rPr lang="ru-RU" dirty="0" smtClean="0"/>
              <a:t>агента о среде, приобретенные ранее.</a:t>
            </a:r>
            <a:endParaRPr lang="en-US" dirty="0" smtClean="0"/>
          </a:p>
          <a:p>
            <a:r>
              <a:rPr lang="ru-RU" dirty="0" smtClean="0"/>
              <a:t>Действия</a:t>
            </a:r>
            <a:r>
              <a:rPr lang="ru-RU" dirty="0" smtClean="0"/>
              <a:t>, которые могут быть выполнены агентом.</a:t>
            </a:r>
            <a:endParaRPr lang="en-US" dirty="0" smtClean="0"/>
          </a:p>
          <a:p>
            <a:r>
              <a:rPr lang="ru-RU" dirty="0" smtClean="0"/>
              <a:t>Последовательность </a:t>
            </a:r>
            <a:r>
              <a:rPr lang="ru-RU" dirty="0" smtClean="0"/>
              <a:t>актов восприятия агента, которые произошли до настоящего времени.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Рациональный агент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Для каждой возможной последовательности актов восприятия рациональный агент должен выбрать действие, которое, как ожидается, максимизирует его показатели производительности, с учетом фактов, предоставленных данной последовательностью актов восприятия и всех встроенных знаний, которыми обладает агент.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Рациональность != совершенству</a:t>
            </a:r>
          </a:p>
          <a:p>
            <a:r>
              <a:rPr lang="ru-RU" dirty="0" smtClean="0"/>
              <a:t>Рациональный агент должен обучаться</a:t>
            </a:r>
          </a:p>
          <a:p>
            <a:r>
              <a:rPr lang="ru-RU" dirty="0" smtClean="0"/>
              <a:t>Рациональный агент должен быть автономным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462</Words>
  <Application>Microsoft Office PowerPoint</Application>
  <PresentationFormat>Экран (4:3)</PresentationFormat>
  <Paragraphs>50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Представление знаний, рассуждений и задач</vt:lpstr>
      <vt:lpstr>Агенты и варианты среды.</vt:lpstr>
      <vt:lpstr>Слайд 3</vt:lpstr>
      <vt:lpstr>Слайд 4</vt:lpstr>
      <vt:lpstr>Слайд 5</vt:lpstr>
      <vt:lpstr>Концепция рациональности</vt:lpstr>
      <vt:lpstr>Оценка рациональности действий агента зависит от факторов:</vt:lpstr>
      <vt:lpstr>Рациональный агент</vt:lpstr>
      <vt:lpstr>Слайд 9</vt:lpstr>
      <vt:lpstr>Определение характера среды</vt:lpstr>
      <vt:lpstr>Свойства проблемной среды</vt:lpstr>
      <vt:lpstr>Слайд 12</vt:lpstr>
      <vt:lpstr>Структура агентов</vt:lpstr>
      <vt:lpstr>Слайд 14</vt:lpstr>
      <vt:lpstr>Виды агентов</vt:lpstr>
      <vt:lpstr>Простые рефлексные агенты      </vt:lpstr>
      <vt:lpstr>Слайд 17</vt:lpstr>
      <vt:lpstr>Слайд 18</vt:lpstr>
      <vt:lpstr>Рефлексные агенты, основанные на модели </vt:lpstr>
      <vt:lpstr>Слайд 20</vt:lpstr>
      <vt:lpstr>Агенты, основанные на цели </vt:lpstr>
      <vt:lpstr>Агенты, основанные на полезности </vt:lpstr>
      <vt:lpstr>Обучающиеся агенты </vt:lpstr>
      <vt:lpstr>Резюме</vt:lpstr>
      <vt:lpstr>Резюме</vt:lpstr>
      <vt:lpstr>Резюме</vt:lpstr>
      <vt:lpstr>Резюме</vt:lpstr>
      <vt:lpstr>Резюме</vt:lpstr>
      <vt:lpstr>Резюме</vt:lpstr>
      <vt:lpstr>Резюме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знаний, рассуждений и задач</dc:title>
  <dc:creator>xcam</dc:creator>
  <cp:lastModifiedBy>xcam</cp:lastModifiedBy>
  <cp:revision>53</cp:revision>
  <dcterms:created xsi:type="dcterms:W3CDTF">2012-02-16T19:14:12Z</dcterms:created>
  <dcterms:modified xsi:type="dcterms:W3CDTF">2012-02-18T05:22:55Z</dcterms:modified>
</cp:coreProperties>
</file>