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7650-78E7-4516-93AC-ABEE7EC8F477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Представление знаний, рассуждений и задач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29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ru-RU" dirty="0" smtClean="0"/>
              <a:t>Поиск решений</a:t>
            </a:r>
            <a:endParaRPr lang="en-US" dirty="0"/>
          </a:p>
        </p:txBody>
      </p:sp>
      <p:pic>
        <p:nvPicPr>
          <p:cNvPr id="4" name="Содержимое 3" descr="http://rriai.org.ru/illustr/ai1-36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1958181"/>
            <a:ext cx="4591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rriai.org.ru/illustr/ai1-3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Узел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Parent</a:t>
            </a:r>
            <a:r>
              <a:rPr lang="ru-RU" dirty="0" smtClean="0"/>
              <a:t>-</a:t>
            </a:r>
            <a:r>
              <a:rPr lang="en-US" dirty="0" smtClean="0"/>
              <a:t>Node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Action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Path</a:t>
            </a:r>
            <a:r>
              <a:rPr lang="ru-RU" dirty="0" smtClean="0"/>
              <a:t>-</a:t>
            </a:r>
            <a:r>
              <a:rPr lang="en-US" dirty="0" smtClean="0"/>
              <a:t>Cost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Depth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Измерение</a:t>
            </a:r>
            <a:r>
              <a:rPr lang="en-US" dirty="0" smtClean="0"/>
              <a:t> </a:t>
            </a:r>
            <a:r>
              <a:rPr lang="en-US" dirty="0" err="1" smtClean="0"/>
              <a:t>производительности</a:t>
            </a:r>
            <a:r>
              <a:rPr lang="en-US" dirty="0" smtClean="0"/>
              <a:t> </a:t>
            </a:r>
            <a:r>
              <a:rPr lang="en-US" dirty="0" err="1" smtClean="0"/>
              <a:t>решения</a:t>
            </a:r>
            <a:r>
              <a:rPr lang="en-US" dirty="0" smtClean="0"/>
              <a:t> </a:t>
            </a:r>
            <a:r>
              <a:rPr lang="en-US" dirty="0" err="1" smtClean="0"/>
              <a:t>задачи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Полнота</a:t>
            </a:r>
            <a:endParaRPr lang="en-US" dirty="0" smtClean="0"/>
          </a:p>
          <a:p>
            <a:r>
              <a:rPr lang="ru-RU" dirty="0" smtClean="0"/>
              <a:t>Оптимальность</a:t>
            </a:r>
            <a:endParaRPr lang="en-US" dirty="0" smtClean="0"/>
          </a:p>
          <a:p>
            <a:r>
              <a:rPr lang="ru-RU" dirty="0" smtClean="0"/>
              <a:t>Временная сложность</a:t>
            </a:r>
            <a:endParaRPr lang="en-US" dirty="0" smtClean="0"/>
          </a:p>
          <a:p>
            <a:r>
              <a:rPr lang="ru-RU" dirty="0" smtClean="0"/>
              <a:t>Пространственная сложность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Стратегии </a:t>
            </a:r>
            <a:r>
              <a:rPr lang="ru-RU" dirty="0" err="1" smtClean="0"/>
              <a:t>неинформированного</a:t>
            </a:r>
            <a:r>
              <a:rPr lang="ru-RU" dirty="0" smtClean="0"/>
              <a:t> поиска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Поиск</a:t>
            </a:r>
            <a:r>
              <a:rPr lang="en-US" dirty="0" smtClean="0"/>
              <a:t> в </a:t>
            </a:r>
            <a:r>
              <a:rPr lang="en-US" dirty="0" err="1" smtClean="0"/>
              <a:t>ширину</a:t>
            </a:r>
            <a:endParaRPr lang="ru-RU" dirty="0" smtClean="0"/>
          </a:p>
          <a:p>
            <a:r>
              <a:rPr lang="ru-RU" dirty="0" smtClean="0"/>
              <a:t>Поиск по критерию стоимости</a:t>
            </a:r>
            <a:endParaRPr lang="en-US" dirty="0" smtClean="0"/>
          </a:p>
          <a:p>
            <a:r>
              <a:rPr lang="en-US" dirty="0" err="1" smtClean="0"/>
              <a:t>Поиск</a:t>
            </a:r>
            <a:r>
              <a:rPr lang="en-US" dirty="0" smtClean="0"/>
              <a:t> в </a:t>
            </a:r>
            <a:r>
              <a:rPr lang="en-US" dirty="0" err="1" smtClean="0"/>
              <a:t>глубину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err="1" smtClean="0"/>
              <a:t>Поиск</a:t>
            </a:r>
            <a:r>
              <a:rPr lang="en-US" dirty="0" smtClean="0"/>
              <a:t> с </a:t>
            </a:r>
            <a:r>
              <a:rPr lang="en-US" dirty="0" err="1" smtClean="0"/>
              <a:t>ограничением</a:t>
            </a:r>
            <a:r>
              <a:rPr lang="en-US" dirty="0" smtClean="0"/>
              <a:t> </a:t>
            </a:r>
            <a:r>
              <a:rPr lang="en-US" dirty="0" err="1" smtClean="0"/>
              <a:t>глубины</a:t>
            </a:r>
            <a:endParaRPr lang="en-US" dirty="0" smtClean="0"/>
          </a:p>
          <a:p>
            <a:r>
              <a:rPr lang="ru-RU" dirty="0" smtClean="0"/>
              <a:t>Поиск в глубину с итеративным углублением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Двунаправленный</a:t>
            </a:r>
            <a:r>
              <a:rPr lang="en-US" dirty="0" smtClean="0"/>
              <a:t> </a:t>
            </a:r>
            <a:r>
              <a:rPr lang="en-US" dirty="0" err="1" smtClean="0"/>
              <a:t>поиск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ширину</a:t>
            </a:r>
            <a:endParaRPr lang="en-US" dirty="0"/>
          </a:p>
        </p:txBody>
      </p:sp>
      <p:pic>
        <p:nvPicPr>
          <p:cNvPr id="4" name="Содержимое 3" descr="http://rriai.org.ru/illustr/ai1-4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38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rriai.org.ru/illustr/ai1-45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76800"/>
            <a:ext cx="79248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Требования ко времени и к объему памяти при поиске в ширину с коэффициентом ветвления </a:t>
            </a:r>
            <a:r>
              <a:rPr lang="en-US" sz="3200" dirty="0" smtClean="0"/>
              <a:t>b</a:t>
            </a:r>
            <a:r>
              <a:rPr lang="ru-RU" sz="3200" dirty="0" smtClean="0"/>
              <a:t>=10 для различных значений глубины решения </a:t>
            </a:r>
            <a:r>
              <a:rPr lang="en-US" sz="3200" dirty="0" smtClean="0"/>
              <a:t>d</a:t>
            </a:r>
            <a:endParaRPr lang="en-US" sz="3200" dirty="0"/>
          </a:p>
        </p:txBody>
      </p:sp>
      <p:pic>
        <p:nvPicPr>
          <p:cNvPr id="4" name="Содержимое 3" descr="http://rriai.org.ru/illustr/ai1-47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96430"/>
            <a:ext cx="8077200" cy="289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по критерию стоимости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0714" t="26286" r="47143" b="68571"/>
          <a:stretch>
            <a:fillRect/>
          </a:stretch>
        </p:blipFill>
        <p:spPr bwMode="auto">
          <a:xfrm>
            <a:off x="914400" y="1676400"/>
            <a:ext cx="259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Поиск</a:t>
            </a:r>
            <a:r>
              <a:rPr lang="en-US" dirty="0" smtClean="0"/>
              <a:t> в </a:t>
            </a:r>
            <a:r>
              <a:rPr lang="en-US" dirty="0" err="1" smtClean="0"/>
              <a:t>глубину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Содержимое 3" descr="http://rriai.org.ru/illustr/ai1-5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7924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Поиск</a:t>
            </a:r>
            <a:r>
              <a:rPr lang="en-US" dirty="0" smtClean="0"/>
              <a:t> с </a:t>
            </a:r>
            <a:r>
              <a:rPr lang="en-US" dirty="0" err="1" smtClean="0"/>
              <a:t>ограничением</a:t>
            </a:r>
            <a:r>
              <a:rPr lang="en-US" dirty="0" smtClean="0"/>
              <a:t> </a:t>
            </a:r>
            <a:r>
              <a:rPr lang="en-US" dirty="0" err="1" smtClean="0"/>
              <a:t>глубины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Предел глубины </a:t>
            </a:r>
            <a:r>
              <a:rPr lang="en-US" dirty="0" smtClean="0"/>
              <a:t>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26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382000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86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Поиск в глубину с итеративным углублением </a:t>
            </a:r>
            <a:endParaRPr lang="en-US" sz="2800" dirty="0"/>
          </a:p>
        </p:txBody>
      </p:sp>
      <p:pic>
        <p:nvPicPr>
          <p:cNvPr id="4" name="Содержимое 3" descr="http://rriai.org.ru/illustr/ai1-64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001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Двунаправленный</a:t>
            </a:r>
            <a:r>
              <a:rPr lang="en-US" dirty="0" smtClean="0"/>
              <a:t> </a:t>
            </a:r>
            <a:r>
              <a:rPr lang="en-US" dirty="0" err="1" smtClean="0"/>
              <a:t>поиск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Содержимое 3" descr="http://rriai.org.ru/illustr/ai1-68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Предотвращение</a:t>
            </a:r>
            <a:r>
              <a:rPr lang="en-US" dirty="0" smtClean="0"/>
              <a:t> </a:t>
            </a:r>
            <a:r>
              <a:rPr lang="en-US" dirty="0" err="1" smtClean="0"/>
              <a:t>формирования</a:t>
            </a:r>
            <a:r>
              <a:rPr lang="en-US" dirty="0" smtClean="0"/>
              <a:t> </a:t>
            </a:r>
            <a:r>
              <a:rPr lang="en-US" dirty="0" err="1" smtClean="0"/>
              <a:t>повторяющихся</a:t>
            </a:r>
            <a:r>
              <a:rPr lang="en-US" dirty="0" smtClean="0"/>
              <a:t> </a:t>
            </a:r>
            <a:r>
              <a:rPr lang="en-US" dirty="0" err="1" smtClean="0"/>
              <a:t>состояний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Содержимое 3" descr="http://rriai.org.ru/illustr/ai1-8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77724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86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7724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– множество состояний мира</a:t>
            </a:r>
          </a:p>
          <a:p>
            <a:r>
              <a:rPr lang="ru-RU" dirty="0" smtClean="0"/>
              <a:t>Задача агента - определить, какая последовательность действий приведет его в целевое состояние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25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Начальное состояние, в котором агент приступает к работе</a:t>
            </a:r>
          </a:p>
          <a:p>
            <a:r>
              <a:rPr lang="ru-RU" dirty="0" smtClean="0"/>
              <a:t>Описание возможных действий, доступных агенту</a:t>
            </a:r>
          </a:p>
          <a:p>
            <a:r>
              <a:rPr lang="ru-RU" dirty="0" smtClean="0"/>
              <a:t>Проверка цели</a:t>
            </a:r>
          </a:p>
          <a:p>
            <a:r>
              <a:rPr lang="ru-RU" dirty="0" smtClean="0"/>
              <a:t>Функция стоимости пути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Формулировка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Абстрагирование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задач. Мир пылесоса.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Состояния. Агент находится в одном из двух местонахождений, в каждом из которых может присутствовать или не присутствовать мусор. Поэтому существует возможных состояний мира.</a:t>
            </a:r>
            <a:endParaRPr lang="en-US" dirty="0" smtClean="0"/>
          </a:p>
          <a:p>
            <a:r>
              <a:rPr lang="ru-RU" dirty="0" smtClean="0"/>
              <a:t>Начальное состояние. В качестве начального состояния может быть назначено любое состояние.</a:t>
            </a:r>
            <a:endParaRPr lang="en-US" dirty="0" smtClean="0"/>
          </a:p>
          <a:p>
            <a:r>
              <a:rPr lang="ru-RU" dirty="0" smtClean="0"/>
              <a:t>Функция определения преемника. Эта функция вырабатывает допустимые состояния, которые являются следствием попыток выполнения трех действий (</a:t>
            </a:r>
            <a:r>
              <a:rPr lang="en-US" dirty="0" smtClean="0"/>
              <a:t>Left</a:t>
            </a:r>
            <a:r>
              <a:rPr lang="ru-RU" dirty="0" smtClean="0"/>
              <a:t>, </a:t>
            </a:r>
            <a:r>
              <a:rPr lang="en-US" dirty="0" smtClean="0"/>
              <a:t>Right</a:t>
            </a:r>
            <a:r>
              <a:rPr lang="ru-RU" dirty="0" smtClean="0"/>
              <a:t> и </a:t>
            </a:r>
            <a:r>
              <a:rPr lang="en-US" dirty="0" smtClean="0"/>
              <a:t>Suck</a:t>
            </a:r>
            <a:r>
              <a:rPr lang="ru-RU" dirty="0" smtClean="0"/>
              <a:t>). </a:t>
            </a:r>
          </a:p>
          <a:p>
            <a:r>
              <a:rPr lang="en-US" dirty="0" err="1" smtClean="0"/>
              <a:t>Проверка</a:t>
            </a:r>
            <a:r>
              <a:rPr lang="en-US" dirty="0" smtClean="0"/>
              <a:t> </a:t>
            </a:r>
            <a:r>
              <a:rPr lang="en-US" dirty="0" err="1" smtClean="0"/>
              <a:t>цели</a:t>
            </a:r>
            <a:r>
              <a:rPr lang="en-US" dirty="0" smtClean="0"/>
              <a:t>. </a:t>
            </a:r>
            <a:r>
              <a:rPr lang="ru-RU" dirty="0" smtClean="0"/>
              <a:t>Эта проверка сводится к определению того, являются ли чистыми все квадраты.</a:t>
            </a:r>
            <a:endParaRPr lang="en-US" dirty="0" smtClean="0"/>
          </a:p>
          <a:p>
            <a:r>
              <a:rPr lang="ru-RU" dirty="0" smtClean="0"/>
              <a:t>Стоимость пути. Стоимость каждого этапа равна 1, поэтому стоимость пути представляет собой количество этапов в этом пути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28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8763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задач. Игра в 8.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300" dirty="0" smtClean="0"/>
              <a:t>Состояния. Описание состояния определяет местонахождение каждой из этих восьми фишек и пустого участка на одном из девяти квадратов.</a:t>
            </a:r>
            <a:endParaRPr lang="en-US" sz="2300" dirty="0" smtClean="0"/>
          </a:p>
          <a:p>
            <a:r>
              <a:rPr lang="ru-RU" sz="2300" dirty="0" smtClean="0"/>
              <a:t>Начальное состояние. В качестве начального может быть определено любое состояние. </a:t>
            </a:r>
          </a:p>
          <a:p>
            <a:r>
              <a:rPr lang="ru-RU" sz="2300" dirty="0" smtClean="0"/>
              <a:t>Функция определения преемника. Эта функция формирует допустимые состояния, которые являются результатом попыток осуществления указанных четырех действий (теоретически возможных ходов </a:t>
            </a:r>
            <a:r>
              <a:rPr lang="en-US" sz="2300" dirty="0" smtClean="0"/>
              <a:t>Left</a:t>
            </a:r>
            <a:r>
              <a:rPr lang="ru-RU" sz="2300" dirty="0" smtClean="0"/>
              <a:t>, </a:t>
            </a:r>
            <a:r>
              <a:rPr lang="en-US" sz="2300" dirty="0" smtClean="0"/>
              <a:t>Right</a:t>
            </a:r>
            <a:r>
              <a:rPr lang="ru-RU" sz="2300" dirty="0" smtClean="0"/>
              <a:t>, </a:t>
            </a:r>
            <a:r>
              <a:rPr lang="en-US" sz="2300" dirty="0" smtClean="0"/>
              <a:t>Up</a:t>
            </a:r>
            <a:r>
              <a:rPr lang="ru-RU" sz="2300" dirty="0" smtClean="0"/>
              <a:t> или </a:t>
            </a:r>
            <a:r>
              <a:rPr lang="en-US" sz="2300" dirty="0" smtClean="0"/>
              <a:t>Down</a:t>
            </a:r>
            <a:r>
              <a:rPr lang="ru-RU" sz="2300" dirty="0" smtClean="0"/>
              <a:t>).</a:t>
            </a:r>
            <a:endParaRPr lang="en-US" sz="2300" dirty="0" smtClean="0"/>
          </a:p>
          <a:p>
            <a:r>
              <a:rPr lang="ru-RU" sz="2300" dirty="0" smtClean="0"/>
              <a:t>Проверка цели. Она позволяет определить, соответствует ли данное состояние целевой конфигурации</a:t>
            </a:r>
            <a:endParaRPr lang="en-US" sz="2300" dirty="0" smtClean="0"/>
          </a:p>
          <a:p>
            <a:r>
              <a:rPr lang="ru-RU" sz="2300" dirty="0" smtClean="0"/>
              <a:t>Стоимость пути. Каждый этап имеет стоимость 1, поэтому стоимость пути равна количеству этапов в пути.</a:t>
            </a:r>
            <a:endParaRPr lang="en-US" sz="23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360</Words>
  <Application>Microsoft Office PowerPoint</Application>
  <PresentationFormat>Экран (4:3)</PresentationFormat>
  <Paragraphs>51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Представление знаний, рассуждений и задач</vt:lpstr>
      <vt:lpstr>Слайд 2</vt:lpstr>
      <vt:lpstr>Слайд 3</vt:lpstr>
      <vt:lpstr>Слайд 4</vt:lpstr>
      <vt:lpstr>Определение задачи</vt:lpstr>
      <vt:lpstr>Формулировка задачи</vt:lpstr>
      <vt:lpstr>Примеры задач. Мир пылесоса.</vt:lpstr>
      <vt:lpstr>Слайд 8</vt:lpstr>
      <vt:lpstr>Примеры задач. Игра в 8.</vt:lpstr>
      <vt:lpstr>Слайд 10</vt:lpstr>
      <vt:lpstr>Поиск решений</vt:lpstr>
      <vt:lpstr>Узел</vt:lpstr>
      <vt:lpstr>Измерение производительности решения задачи </vt:lpstr>
      <vt:lpstr>Стратегии неинформированного поиска</vt:lpstr>
      <vt:lpstr>Поиск в ширину</vt:lpstr>
      <vt:lpstr>Требования ко времени и к объему памяти при поиске в ширину с коэффициентом ветвления b=10 для различных значений глубины решения d</vt:lpstr>
      <vt:lpstr>Поиск по критерию стоимости</vt:lpstr>
      <vt:lpstr>Поиск в глубину </vt:lpstr>
      <vt:lpstr>Поиск с ограничением глубины </vt:lpstr>
      <vt:lpstr>Поиск в глубину с итеративным углублением </vt:lpstr>
      <vt:lpstr>Двунаправленный поиск  </vt:lpstr>
      <vt:lpstr>Предотвращение формирования повторяющихся состояний 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знаний, рассуждений и задач</dc:title>
  <dc:creator>xcam</dc:creator>
  <cp:lastModifiedBy>xcam</cp:lastModifiedBy>
  <cp:revision>77</cp:revision>
  <dcterms:created xsi:type="dcterms:W3CDTF">2012-02-16T19:14:12Z</dcterms:created>
  <dcterms:modified xsi:type="dcterms:W3CDTF">2012-03-11T21:57:33Z</dcterms:modified>
</cp:coreProperties>
</file>