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ig.ma/" TargetMode="External"/><Relationship Id="rId2" Type="http://schemas.openxmlformats.org/officeDocument/2006/relationships/hyperlink" Target="http://thedatahu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ndic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представления знаний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7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7015163" cy="595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получение актуальных структурированных данных из внешних источников,</a:t>
            </a:r>
            <a:endParaRPr lang="en-US" dirty="0" smtClean="0"/>
          </a:p>
          <a:p>
            <a:pPr lvl="0"/>
            <a:r>
              <a:rPr lang="ru-RU" dirty="0" smtClean="0"/>
              <a:t>публикация собственных массивов данных во всемирной паутине для использования сторонними организациями,</a:t>
            </a:r>
            <a:endParaRPr lang="en-US" dirty="0" smtClean="0"/>
          </a:p>
          <a:p>
            <a:pPr lvl="0"/>
            <a:r>
              <a:rPr lang="ru-RU" dirty="0" smtClean="0"/>
              <a:t>повышение </a:t>
            </a:r>
            <a:r>
              <a:rPr lang="ru-RU" dirty="0" err="1" smtClean="0"/>
              <a:t>релеватности</a:t>
            </a:r>
            <a:r>
              <a:rPr lang="ru-RU" dirty="0" smtClean="0"/>
              <a:t> поисковой выдачи,</a:t>
            </a:r>
            <a:endParaRPr lang="en-US" dirty="0" smtClean="0"/>
          </a:p>
          <a:p>
            <a:pPr lvl="0"/>
            <a:r>
              <a:rPr lang="ru-RU" dirty="0" smtClean="0"/>
              <a:t>улучшение структуры публикуемых данных,</a:t>
            </a:r>
            <a:endParaRPr lang="en-US" dirty="0" smtClean="0"/>
          </a:p>
          <a:p>
            <a:pPr lvl="0"/>
            <a:r>
              <a:rPr lang="ru-RU" dirty="0" smtClean="0"/>
              <a:t>поддержка задач компьютерной лингвистики,</a:t>
            </a:r>
            <a:endParaRPr lang="en-US" dirty="0" smtClean="0"/>
          </a:p>
          <a:p>
            <a:r>
              <a:rPr lang="en-US" dirty="0" err="1" smtClean="0"/>
              <a:t>автоматический</a:t>
            </a:r>
            <a:r>
              <a:rPr lang="en-US" dirty="0" smtClean="0"/>
              <a:t> </a:t>
            </a:r>
            <a:r>
              <a:rPr lang="en-US" dirty="0" err="1" smtClean="0"/>
              <a:t>сбор</a:t>
            </a:r>
            <a:r>
              <a:rPr lang="en-US" dirty="0" smtClean="0"/>
              <a:t> </a:t>
            </a:r>
            <a:r>
              <a:rPr lang="en-US" dirty="0" err="1" smtClean="0"/>
              <a:t>статистики</a:t>
            </a:r>
            <a:r>
              <a:rPr lang="en-US" dirty="0" smtClean="0"/>
              <a:t> и </a:t>
            </a:r>
            <a:r>
              <a:rPr lang="en-US" dirty="0" err="1" smtClean="0"/>
              <a:t>анализ</a:t>
            </a:r>
            <a:r>
              <a:rPr lang="en-US" dirty="0" smtClean="0"/>
              <a:t> </a:t>
            </a:r>
            <a:r>
              <a:rPr lang="en-US" dirty="0" err="1" smtClean="0"/>
              <a:t>данных</a:t>
            </a:r>
            <a:r>
              <a:rPr lang="en-US" dirty="0" smtClean="0"/>
              <a:t>, </a:t>
            </a:r>
            <a:r>
              <a:rPr lang="en-US" dirty="0" err="1" smtClean="0"/>
              <a:t>удовлетворяющих</a:t>
            </a:r>
            <a:r>
              <a:rPr lang="en-US" dirty="0" smtClean="0"/>
              <a:t> </a:t>
            </a:r>
            <a:r>
              <a:rPr lang="en-US" dirty="0" err="1" smtClean="0"/>
              <a:t>определенным</a:t>
            </a:r>
            <a:r>
              <a:rPr lang="en-US" dirty="0" smtClean="0"/>
              <a:t> </a:t>
            </a:r>
            <a:r>
              <a:rPr lang="en-US" dirty="0" err="1" smtClean="0"/>
              <a:t>критериям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открытыми связанными </a:t>
            </a:r>
            <a:r>
              <a:rPr lang="ru-RU" dirty="0" smtClean="0"/>
              <a:t>данными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CKAN </a:t>
            </a:r>
            <a:r>
              <a:rPr lang="en-US" dirty="0" smtClean="0"/>
              <a:t>Project </a:t>
            </a:r>
            <a:r>
              <a:rPr lang="ru-RU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thedatahub.org</a:t>
            </a:r>
            <a:r>
              <a:rPr lang="ru-RU" dirty="0" smtClean="0"/>
              <a:t>)</a:t>
            </a:r>
          </a:p>
          <a:p>
            <a:r>
              <a:rPr lang="en-US" dirty="0" smtClean="0"/>
              <a:t>RDF-</a:t>
            </a:r>
            <a:r>
              <a:rPr lang="en-US" dirty="0" err="1" smtClean="0"/>
              <a:t>поисковик</a:t>
            </a:r>
            <a:r>
              <a:rPr lang="ru-RU" dirty="0" smtClean="0"/>
              <a:t>и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</a:t>
            </a:r>
            <a:r>
              <a:rPr lang="ru-RU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sig</a:t>
            </a:r>
            <a:r>
              <a:rPr lang="ru-RU" dirty="0" smtClean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ma</a:t>
            </a:r>
            <a:r>
              <a:rPr lang="ru-RU" dirty="0" smtClean="0"/>
              <a:t>, </a:t>
            </a:r>
            <a:r>
              <a:rPr lang="ru-RU" dirty="0" smtClean="0">
                <a:hlinkClick r:id="rId4"/>
              </a:rPr>
              <a:t>http</a:t>
            </a:r>
            <a:r>
              <a:rPr lang="ru-RU" dirty="0" smtClean="0">
                <a:hlinkClick r:id="rId4"/>
              </a:rPr>
              <a:t>://</a:t>
            </a:r>
            <a:r>
              <a:rPr lang="ru-RU" dirty="0" smtClean="0">
                <a:hlinkClick r:id="rId4"/>
              </a:rPr>
              <a:t>sindice.com</a:t>
            </a:r>
            <a:r>
              <a:rPr lang="ru-RU" dirty="0" smtClean="0"/>
              <a:t>, </a:t>
            </a:r>
            <a:r>
              <a:rPr lang="en-US" dirty="0" smtClean="0"/>
              <a:t>http</a:t>
            </a:r>
            <a:r>
              <a:rPr lang="en-US" dirty="0" smtClean="0"/>
              <a:t>://swoogle.umbc.edu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</a:t>
            </a:r>
            <a:r>
              <a:rPr lang="ru-RU" dirty="0" smtClean="0"/>
              <a:t>Запросы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200" y="1295399"/>
          <a:ext cx="8305799" cy="51532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31399"/>
                <a:gridCol w="3274400"/>
              </a:tblGrid>
              <a:tr h="247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Запрос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Значение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4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* WHERE {?s ?p ?o} LIMIT 1000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показать тысячу произвольных триплетов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6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DISTINCT ?p WHERE {?s ?p ?o} LIMIT 1000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показать не более тысячи свойств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89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DISTINCT ?p WHERE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?s ?p ?o 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?p a </a:t>
                      </a:r>
                      <a:r>
                        <a:rPr lang="en-US" sz="1600" dirty="0" err="1"/>
                        <a:t>rdf:Property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} LIMIT 1000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чуть более узкий запрос - показывает свойства, явно помеченные в онтологии как таковые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44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?p (COUNT ?p as ?</a:t>
                      </a:r>
                      <a:r>
                        <a:rPr lang="en-US" sz="1600" dirty="0" err="1"/>
                        <a:t>countPredicate</a:t>
                      </a:r>
                      <a:r>
                        <a:rPr lang="en-US" sz="1600" dirty="0"/>
                        <a:t>) WHERE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?s ?p ?o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GROUP BY ?p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ORDER BY DESC (?</a:t>
                      </a:r>
                      <a:r>
                        <a:rPr lang="en-US" sz="1600" dirty="0" err="1"/>
                        <a:t>countPredicate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LIMIT 100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вывести сто классов объектов (модифицируется с использованием GROUP BY)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89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?o WHERE 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?s ?p ?o.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?o a </a:t>
                      </a:r>
                      <a:r>
                        <a:rPr lang="en-US" sz="1600" dirty="0" err="1"/>
                        <a:t>rdf:Class</a:t>
                      </a:r>
                      <a:endParaRPr lang="en-US" sz="16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} LIMIT 100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вывести сто классов объектов (модифицируется с использованием GROUP BY)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Сетевые модели или семантические сети</a:t>
            </a:r>
          </a:p>
        </p:txBody>
      </p:sp>
      <p:sp>
        <p:nvSpPr>
          <p:cNvPr id="5" name="Овал 4"/>
          <p:cNvSpPr/>
          <p:nvPr/>
        </p:nvSpPr>
        <p:spPr>
          <a:xfrm>
            <a:off x="3200400" y="1600200"/>
            <a:ext cx="2743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Mamets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886200" y="2667000"/>
            <a:ext cx="1371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85800" y="3962400"/>
            <a:ext cx="2438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FemalePersons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181600" y="3886200"/>
            <a:ext cx="2133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alePersons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3000" y="5486400"/>
            <a:ext cx="1524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u-RU" dirty="0" smtClean="0">
                <a:solidFill>
                  <a:schemeClr val="tx1"/>
                </a:solidFill>
              </a:rPr>
              <a:t>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410200" y="5562600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John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6" idx="0"/>
            <a:endCxn id="5" idx="4"/>
          </p:cNvCxnSpPr>
          <p:nvPr/>
        </p:nvCxnSpPr>
        <p:spPr>
          <a:xfrm rot="5400000" flipH="1" flipV="1">
            <a:off x="43815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236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SubsetOf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SubsetOf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SubsetOf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MemberOf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MemberOf</a:t>
            </a:r>
            <a:endParaRPr lang="en-US" dirty="0"/>
          </a:p>
        </p:txBody>
      </p:sp>
      <p:cxnSp>
        <p:nvCxnSpPr>
          <p:cNvPr id="19" name="Прямая со стрелкой 18"/>
          <p:cNvCxnSpPr>
            <a:stCxn id="7" idx="0"/>
            <a:endCxn id="6" idx="3"/>
          </p:cNvCxnSpPr>
          <p:nvPr/>
        </p:nvCxnSpPr>
        <p:spPr>
          <a:xfrm rot="5400000" flipH="1" flipV="1">
            <a:off x="2608496" y="2483830"/>
            <a:ext cx="775074" cy="218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  <a:endCxn id="6" idx="5"/>
          </p:cNvCxnSpPr>
          <p:nvPr/>
        </p:nvCxnSpPr>
        <p:spPr>
          <a:xfrm rot="16200000" flipV="1">
            <a:off x="4881423" y="3362837"/>
            <a:ext cx="788148" cy="43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7" idx="4"/>
          </p:cNvCxnSpPr>
          <p:nvPr/>
        </p:nvCxnSpPr>
        <p:spPr>
          <a:xfrm rot="5400000" flipH="1" flipV="1">
            <a:off x="1447800" y="5029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0"/>
            <a:endCxn id="8" idx="4"/>
          </p:cNvCxnSpPr>
          <p:nvPr/>
        </p:nvCxnSpPr>
        <p:spPr>
          <a:xfrm rot="5400000" flipH="1" flipV="1">
            <a:off x="5715000" y="5029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6" idx="6"/>
          </p:cNvCxnSpPr>
          <p:nvPr/>
        </p:nvCxnSpPr>
        <p:spPr>
          <a:xfrm>
            <a:off x="5257800" y="2971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29400" y="2667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2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2514600"/>
            <a:ext cx="68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Legs</a:t>
            </a:r>
            <a:endParaRPr lang="en-US" dirty="0"/>
          </a:p>
        </p:txBody>
      </p:sp>
      <p:cxnSp>
        <p:nvCxnSpPr>
          <p:cNvPr id="46" name="Shape 45"/>
          <p:cNvCxnSpPr>
            <a:stCxn id="6" idx="2"/>
            <a:endCxn id="7" idx="1"/>
          </p:cNvCxnSpPr>
          <p:nvPr/>
        </p:nvCxnSpPr>
        <p:spPr>
          <a:xfrm rot="10800000" flipV="1">
            <a:off x="1042896" y="2971800"/>
            <a:ext cx="2843304" cy="10798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2819400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HasMother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7600" y="5421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SisterOf</a:t>
            </a:r>
            <a:endParaRPr lang="en-US" dirty="0"/>
          </a:p>
        </p:txBody>
      </p:sp>
      <p:cxnSp>
        <p:nvCxnSpPr>
          <p:cNvPr id="53" name="Прямая со стрелкой 52"/>
          <p:cNvCxnSpPr>
            <a:stCxn id="9" idx="6"/>
            <a:endCxn id="10" idx="2"/>
          </p:cNvCxnSpPr>
          <p:nvPr/>
        </p:nvCxnSpPr>
        <p:spPr>
          <a:xfrm>
            <a:off x="2667000" y="5791200"/>
            <a:ext cx="2743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6"/>
            <a:endCxn id="57" idx="1"/>
          </p:cNvCxnSpPr>
          <p:nvPr/>
        </p:nvCxnSpPr>
        <p:spPr>
          <a:xfrm>
            <a:off x="7086600" y="5829300"/>
            <a:ext cx="1447800" cy="25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34400" y="5562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7162800" y="5410200"/>
            <a:ext cx="68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3886200" y="2667000"/>
            <a:ext cx="1371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Fly 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57200" y="5715000"/>
            <a:ext cx="1371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Shankar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62200" y="5638800"/>
            <a:ext cx="1752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York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0"/>
            <a:endCxn id="29" idx="4"/>
          </p:cNvCxnSpPr>
          <p:nvPr/>
        </p:nvCxnSpPr>
        <p:spPr>
          <a:xfrm rot="5400000" flipH="1" flipV="1">
            <a:off x="4343400" y="2438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MemberOf</a:t>
            </a:r>
            <a:endParaRPr lang="en-US" dirty="0"/>
          </a:p>
        </p:txBody>
      </p:sp>
      <p:sp>
        <p:nvSpPr>
          <p:cNvPr id="29" name="Овал 28"/>
          <p:cNvSpPr/>
          <p:nvPr/>
        </p:nvSpPr>
        <p:spPr>
          <a:xfrm>
            <a:off x="3657600" y="1600200"/>
            <a:ext cx="1828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FlyEvents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4724400" y="5638800"/>
            <a:ext cx="1752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Delhi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91400" y="5638800"/>
            <a:ext cx="1752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Yesterday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5" idx="2"/>
            <a:endCxn id="6" idx="0"/>
          </p:cNvCxnSpPr>
          <p:nvPr/>
        </p:nvCxnSpPr>
        <p:spPr>
          <a:xfrm rot="10800000" flipV="1">
            <a:off x="1143000" y="2971800"/>
            <a:ext cx="27432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5" idx="3"/>
            <a:endCxn id="7" idx="0"/>
          </p:cNvCxnSpPr>
          <p:nvPr/>
        </p:nvCxnSpPr>
        <p:spPr>
          <a:xfrm rot="5400000">
            <a:off x="2437046" y="3988780"/>
            <a:ext cx="2451474" cy="84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4"/>
            <a:endCxn id="33" idx="0"/>
          </p:cNvCxnSpPr>
          <p:nvPr/>
        </p:nvCxnSpPr>
        <p:spPr>
          <a:xfrm rot="16200000" flipH="1">
            <a:off x="3905250" y="3943350"/>
            <a:ext cx="23622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5"/>
            <a:endCxn id="34" idx="1"/>
          </p:cNvCxnSpPr>
          <p:nvPr/>
        </p:nvCxnSpPr>
        <p:spPr>
          <a:xfrm rot="16200000" flipH="1">
            <a:off x="5082124" y="3162135"/>
            <a:ext cx="2540748" cy="259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68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670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495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628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Процедурное вложение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Процедурное вложение — это метод, с помощью которого при выполнении запроса, касающегося некоторого отношения (а иногда и при вводе в базу знаний некоторого утверждения), осуществляется вызов специальной процедуры (предназначенной лишь для обработки этого отношения), а не общего алгоритма логического вывода.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семантических </a:t>
            </a:r>
            <a:r>
              <a:rPr lang="ru-RU" dirty="0" smtClean="0"/>
              <a:t>сетей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Количество </a:t>
            </a:r>
            <a:r>
              <a:rPr lang="ru-RU" dirty="0" smtClean="0"/>
              <a:t>типов </a:t>
            </a:r>
            <a:r>
              <a:rPr lang="ru-RU" dirty="0" smtClean="0"/>
              <a:t>отношений:</a:t>
            </a:r>
          </a:p>
          <a:p>
            <a:pPr lvl="1"/>
            <a:r>
              <a:rPr lang="ru-RU" dirty="0" smtClean="0"/>
              <a:t>Однородные</a:t>
            </a:r>
          </a:p>
          <a:p>
            <a:pPr lvl="1"/>
            <a:r>
              <a:rPr lang="ru-RU" dirty="0" smtClean="0"/>
              <a:t>Неоднородные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арности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Бинарные</a:t>
            </a:r>
          </a:p>
          <a:p>
            <a:r>
              <a:rPr lang="en-US" dirty="0" smtClean="0"/>
              <a:t>N-</a:t>
            </a:r>
            <a:r>
              <a:rPr lang="ru-RU" dirty="0" err="1" smtClean="0"/>
              <a:t>арные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Тима</a:t>
            </a:r>
            <a:r>
              <a:rPr lang="en-US" dirty="0" smtClean="0"/>
              <a:t> </a:t>
            </a:r>
            <a:r>
              <a:rPr lang="en-US" dirty="0" err="1" smtClean="0"/>
              <a:t>Бернерс-Ли</a:t>
            </a:r>
            <a:endParaRPr lang="en-US" dirty="0" smtClean="0"/>
          </a:p>
          <a:p>
            <a:r>
              <a:rPr lang="ru-RU" dirty="0" smtClean="0"/>
              <a:t>Повсеместное использование унифицированных идентификаторов ресурсов (URI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Использование семантических сетей и онтологий.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Онтоло́гия</a:t>
            </a:r>
            <a:r>
              <a:rPr lang="ru-RU" dirty="0" smtClean="0"/>
              <a:t> (в информатике) — это попытка всеобъемлющей и детальной формализации некоторой области знаний с помощью концептуальной схемы</a:t>
            </a:r>
            <a:r>
              <a:rPr lang="ru-RU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Практическая </a:t>
            </a:r>
            <a:r>
              <a:rPr lang="ru-RU" dirty="0" err="1" smtClean="0"/>
              <a:t>нереализуемость</a:t>
            </a:r>
            <a:endParaRPr lang="ru-RU" dirty="0" smtClean="0"/>
          </a:p>
          <a:p>
            <a:r>
              <a:rPr lang="ru-RU" dirty="0" smtClean="0"/>
              <a:t>Дублирование </a:t>
            </a:r>
            <a:r>
              <a:rPr lang="ru-RU" dirty="0" smtClean="0"/>
              <a:t>информации</a:t>
            </a:r>
          </a:p>
          <a:p>
            <a:r>
              <a:rPr lang="ru-RU" dirty="0" smtClean="0"/>
              <a:t>Невозможность получения коммерческой выгоды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361</Words>
  <Application>Microsoft Office PowerPoint</Application>
  <PresentationFormat>Экран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Модели представления знаний</vt:lpstr>
      <vt:lpstr>Сетевые модели или семантические сети</vt:lpstr>
      <vt:lpstr>Слайд 3</vt:lpstr>
      <vt:lpstr>Процедурное вложение</vt:lpstr>
      <vt:lpstr>Классификация семантических сетей</vt:lpstr>
      <vt:lpstr>Классификация по арности</vt:lpstr>
      <vt:lpstr>Semantic Web</vt:lpstr>
      <vt:lpstr>Слайд 8</vt:lpstr>
      <vt:lpstr>Критика</vt:lpstr>
      <vt:lpstr>Слайд 10</vt:lpstr>
      <vt:lpstr>Использование</vt:lpstr>
      <vt:lpstr>Работа с открытыми связанными данными</vt:lpstr>
      <vt:lpstr>SPARQL Запросы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144</cp:revision>
  <dcterms:created xsi:type="dcterms:W3CDTF">2012-02-16T19:14:12Z</dcterms:created>
  <dcterms:modified xsi:type="dcterms:W3CDTF">2012-03-24T03:47:13Z</dcterms:modified>
</cp:coreProperties>
</file>