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3/31/2012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3/31/2012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3/31/2012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3/31/2012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3/31/2012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3/31/2012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3/31/2012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3/31/2012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3/31/2012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3/31/2012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3/31/2012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37650-78E7-4516-93AC-ABEE7EC8F477}" type="datetimeFigureOut">
              <a:rPr lang="en-US" smtClean="0"/>
              <a:pPr/>
              <a:t>3/31/2012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Нечеткая логика и программные средства для работы с нечеткими знаниями.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371600"/>
          </a:xfrm>
        </p:spPr>
        <p:txBody>
          <a:bodyPr/>
          <a:lstStyle/>
          <a:p>
            <a:r>
              <a:rPr lang="ru-RU" dirty="0" smtClean="0"/>
              <a:t>Лекция </a:t>
            </a:r>
            <a:r>
              <a:rPr lang="en-US" dirty="0" smtClean="0"/>
              <a:t>8</a:t>
            </a:r>
            <a:r>
              <a:rPr lang="ru-RU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err="1" smtClean="0"/>
              <a:t>Терм-множеством</a:t>
            </a:r>
            <a:r>
              <a:rPr lang="ru-RU" i="1" dirty="0" smtClean="0"/>
              <a:t> называется множество всех возможных </a:t>
            </a:r>
            <a:r>
              <a:rPr lang="ru-RU" i="1" dirty="0" smtClean="0"/>
              <a:t>значе</a:t>
            </a:r>
            <a:r>
              <a:rPr lang="ru-RU" dirty="0" smtClean="0"/>
              <a:t>ний </a:t>
            </a:r>
            <a:r>
              <a:rPr lang="ru-RU" dirty="0" smtClean="0"/>
              <a:t>лингвистической переменной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smtClean="0"/>
              <a:t>Термом </a:t>
            </a:r>
            <a:r>
              <a:rPr lang="ru-RU" dirty="0" smtClean="0"/>
              <a:t>называется любой элемент терм-множества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принадлежности нечеткой логики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треугольная (</a:t>
            </a:r>
            <a:r>
              <a:rPr lang="en-US" dirty="0" err="1" smtClean="0"/>
              <a:t>trimf</a:t>
            </a:r>
            <a:r>
              <a:rPr lang="en-US" dirty="0" smtClean="0"/>
              <a:t>);</a:t>
            </a:r>
          </a:p>
          <a:p>
            <a:r>
              <a:rPr lang="ru-RU" dirty="0" smtClean="0"/>
              <a:t>трапецеидальная </a:t>
            </a:r>
            <a:r>
              <a:rPr lang="ru-RU" dirty="0" smtClean="0"/>
              <a:t>(</a:t>
            </a:r>
            <a:r>
              <a:rPr lang="en-US" dirty="0" err="1" smtClean="0"/>
              <a:t>trapmf</a:t>
            </a:r>
            <a:r>
              <a:rPr lang="en-US" dirty="0" smtClean="0"/>
              <a:t>);</a:t>
            </a:r>
          </a:p>
          <a:p>
            <a:r>
              <a:rPr lang="ru-RU" dirty="0" smtClean="0"/>
              <a:t>гауссова </a:t>
            </a:r>
            <a:r>
              <a:rPr lang="ru-RU" dirty="0" smtClean="0"/>
              <a:t>(</a:t>
            </a:r>
            <a:r>
              <a:rPr lang="en-US" dirty="0" err="1" smtClean="0"/>
              <a:t>gaussmf</a:t>
            </a:r>
            <a:r>
              <a:rPr lang="en-US" dirty="0" smtClean="0"/>
              <a:t>);</a:t>
            </a:r>
          </a:p>
          <a:p>
            <a:r>
              <a:rPr lang="ru-RU" dirty="0" smtClean="0"/>
              <a:t>двойная </a:t>
            </a:r>
            <a:r>
              <a:rPr lang="ru-RU" dirty="0" smtClean="0"/>
              <a:t>гауссова (</a:t>
            </a:r>
            <a:r>
              <a:rPr lang="en-US" dirty="0" smtClean="0"/>
              <a:t>gauss2mf);</a:t>
            </a:r>
          </a:p>
          <a:p>
            <a:r>
              <a:rPr lang="ru-RU" dirty="0" smtClean="0"/>
              <a:t>обобщенная </a:t>
            </a:r>
            <a:r>
              <a:rPr lang="ru-RU" dirty="0" err="1" smtClean="0"/>
              <a:t>колоколообразная</a:t>
            </a:r>
            <a:r>
              <a:rPr lang="ru-RU" dirty="0" smtClean="0"/>
              <a:t> (</a:t>
            </a:r>
            <a:r>
              <a:rPr lang="en-US" dirty="0" err="1" smtClean="0"/>
              <a:t>gbellmf</a:t>
            </a:r>
            <a:r>
              <a:rPr lang="en-US" dirty="0" smtClean="0"/>
              <a:t>);</a:t>
            </a:r>
          </a:p>
          <a:p>
            <a:r>
              <a:rPr lang="ru-RU" dirty="0" err="1" smtClean="0"/>
              <a:t>сигмоидальная</a:t>
            </a:r>
            <a:r>
              <a:rPr lang="ru-RU" dirty="0" smtClean="0"/>
              <a:t> </a:t>
            </a:r>
            <a:r>
              <a:rPr lang="ru-RU" dirty="0" smtClean="0"/>
              <a:t>(</a:t>
            </a:r>
            <a:r>
              <a:rPr lang="en-US" dirty="0" err="1" smtClean="0"/>
              <a:t>sigmf</a:t>
            </a:r>
            <a:r>
              <a:rPr lang="en-US" dirty="0" smtClean="0"/>
              <a:t>);</a:t>
            </a:r>
          </a:p>
          <a:p>
            <a:r>
              <a:rPr lang="ru-RU" dirty="0" smtClean="0"/>
              <a:t>двойная </a:t>
            </a:r>
            <a:r>
              <a:rPr lang="ru-RU" dirty="0" err="1" smtClean="0"/>
              <a:t>сигмоидальная</a:t>
            </a:r>
            <a:r>
              <a:rPr lang="ru-RU" dirty="0" smtClean="0"/>
              <a:t> (</a:t>
            </a:r>
            <a:r>
              <a:rPr lang="en-US" dirty="0" err="1" smtClean="0"/>
              <a:t>dsigmf</a:t>
            </a:r>
            <a:r>
              <a:rPr lang="en-US" dirty="0" smtClean="0"/>
              <a:t>);</a:t>
            </a:r>
          </a:p>
          <a:p>
            <a:r>
              <a:rPr lang="ru-RU" dirty="0" smtClean="0"/>
              <a:t>произведение </a:t>
            </a:r>
            <a:r>
              <a:rPr lang="ru-RU" dirty="0" smtClean="0"/>
              <a:t>двух </a:t>
            </a:r>
            <a:r>
              <a:rPr lang="ru-RU" dirty="0" err="1" smtClean="0"/>
              <a:t>сигмоидальных</a:t>
            </a:r>
            <a:r>
              <a:rPr lang="ru-RU" dirty="0" smtClean="0"/>
              <a:t> функций (</a:t>
            </a:r>
            <a:r>
              <a:rPr lang="ru-RU" dirty="0" err="1" smtClean="0"/>
              <a:t>psigmf</a:t>
            </a:r>
            <a:r>
              <a:rPr lang="ru-RU" dirty="0" smtClean="0"/>
              <a:t>);</a:t>
            </a:r>
          </a:p>
          <a:p>
            <a:r>
              <a:rPr lang="en-US" i="1" dirty="0" smtClean="0"/>
              <a:t>Z-</a:t>
            </a:r>
            <a:r>
              <a:rPr lang="ru-RU" i="1" dirty="0" smtClean="0"/>
              <a:t>функция;</a:t>
            </a:r>
          </a:p>
          <a:p>
            <a:r>
              <a:rPr lang="en-US" i="1" dirty="0" smtClean="0"/>
              <a:t>S-</a:t>
            </a:r>
            <a:r>
              <a:rPr lang="ru-RU" i="1" dirty="0" smtClean="0"/>
              <a:t>функция;</a:t>
            </a:r>
          </a:p>
          <a:p>
            <a:r>
              <a:rPr lang="en-US" i="1" dirty="0" smtClean="0"/>
              <a:t>Pi-</a:t>
            </a:r>
            <a:r>
              <a:rPr lang="ru-RU" i="1" dirty="0" smtClean="0"/>
              <a:t>функция.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399" y="6455"/>
            <a:ext cx="7851501" cy="6851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Операции над нечеткими </a:t>
            </a:r>
            <a:r>
              <a:rPr lang="ru-RU" dirty="0" smtClean="0"/>
              <a:t>множествами.</a:t>
            </a:r>
            <a:br>
              <a:rPr lang="ru-RU" dirty="0" smtClean="0"/>
            </a:br>
            <a:r>
              <a:rPr lang="ru-RU" dirty="0" smtClean="0"/>
              <a:t> Логическая сумма множеств </a:t>
            </a:r>
            <a:r>
              <a:rPr lang="ru-RU" i="1" dirty="0" smtClean="0"/>
              <a:t>А</a:t>
            </a:r>
            <a:r>
              <a:rPr lang="en-US" dirty="0" smtClean="0"/>
              <a:t>U</a:t>
            </a:r>
            <a:r>
              <a:rPr lang="ru-RU" i="1" dirty="0" smtClean="0"/>
              <a:t>В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133600"/>
            <a:ext cx="7516636" cy="8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371600"/>
            <a:ext cx="3965045" cy="2520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886200"/>
            <a:ext cx="7537206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Логическое произведение </a:t>
            </a:r>
            <a:r>
              <a:rPr lang="ru-RU" i="1" dirty="0" smtClean="0"/>
              <a:t>А</a:t>
            </a:r>
            <a:r>
              <a:rPr lang="en-US" i="1" dirty="0" smtClean="0"/>
              <a:t>∩</a:t>
            </a:r>
            <a:r>
              <a:rPr lang="ru-RU" i="1" dirty="0" smtClean="0"/>
              <a:t>В</a:t>
            </a:r>
            <a:r>
              <a:rPr lang="ru-RU" i="1" dirty="0" smtClean="0"/>
              <a:t>: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524000"/>
            <a:ext cx="7620000" cy="1085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1" y="2895600"/>
            <a:ext cx="5029200" cy="179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Отрицание </a:t>
            </a:r>
            <a:r>
              <a:rPr lang="ru-RU" dirty="0" smtClean="0"/>
              <a:t>множества </a:t>
            </a:r>
            <a:r>
              <a:rPr lang="en-US" i="1" dirty="0" smtClean="0"/>
              <a:t>Ā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600200"/>
            <a:ext cx="5529263" cy="1084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Равенство множеств </a:t>
            </a:r>
            <a:r>
              <a:rPr lang="ru-RU" i="1" dirty="0" smtClean="0"/>
              <a:t>А и В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нечеткие множества </a:t>
            </a:r>
            <a:r>
              <a:rPr lang="ru-RU" i="1" dirty="0" smtClean="0"/>
              <a:t>А(</a:t>
            </a:r>
            <a:r>
              <a:rPr lang="ru-RU" i="1" dirty="0" err="1" smtClean="0"/>
              <a:t>х</a:t>
            </a:r>
            <a:r>
              <a:rPr lang="ru-RU" i="1" dirty="0" smtClean="0"/>
              <a:t>) и В(</a:t>
            </a:r>
            <a:r>
              <a:rPr lang="ru-RU" i="1" dirty="0" err="1" smtClean="0"/>
              <a:t>х</a:t>
            </a:r>
            <a:r>
              <a:rPr lang="ru-RU" i="1" dirty="0" smtClean="0"/>
              <a:t>) </a:t>
            </a:r>
            <a:r>
              <a:rPr lang="ru-RU" i="1" dirty="0" smtClean="0"/>
              <a:t>рав</a:t>
            </a:r>
            <a:r>
              <a:rPr lang="ru-RU" dirty="0" smtClean="0"/>
              <a:t>ны </a:t>
            </a:r>
            <a:r>
              <a:rPr lang="ru-RU" dirty="0" smtClean="0"/>
              <a:t>между собой, когда для всех элементов </a:t>
            </a:r>
            <a:r>
              <a:rPr lang="ru-RU" i="1" dirty="0" smtClean="0"/>
              <a:t>X обоих множеств </a:t>
            </a:r>
            <a:r>
              <a:rPr lang="ru-RU" i="1" dirty="0" smtClean="0"/>
              <a:t>выполня</a:t>
            </a:r>
            <a:r>
              <a:rPr lang="ru-RU" dirty="0" smtClean="0"/>
              <a:t>ется </a:t>
            </a:r>
            <a:r>
              <a:rPr lang="ru-RU" dirty="0" smtClean="0"/>
              <a:t>условие </a:t>
            </a:r>
            <a:r>
              <a:rPr lang="el-GR" sz="4400" dirty="0" smtClean="0"/>
              <a:t>μ</a:t>
            </a:r>
            <a:r>
              <a:rPr lang="ru-RU" sz="2400" i="1" dirty="0" smtClean="0"/>
              <a:t>А</a:t>
            </a:r>
            <a:r>
              <a:rPr lang="ru-RU" sz="4400" i="1" dirty="0" smtClean="0"/>
              <a:t>(</a:t>
            </a:r>
            <a:r>
              <a:rPr lang="en-US" sz="4400" i="1" dirty="0" smtClean="0"/>
              <a:t>x</a:t>
            </a:r>
            <a:r>
              <a:rPr lang="en-US" i="1" dirty="0" smtClean="0"/>
              <a:t>i</a:t>
            </a:r>
            <a:r>
              <a:rPr lang="en-US" sz="4400" i="1" dirty="0" smtClean="0"/>
              <a:t>)= </a:t>
            </a:r>
            <a:r>
              <a:rPr lang="el-GR" sz="4400" i="1" dirty="0" smtClean="0"/>
              <a:t>μ</a:t>
            </a:r>
            <a:r>
              <a:rPr lang="en-US" sz="2800" i="1" dirty="0" smtClean="0"/>
              <a:t>B</a:t>
            </a:r>
            <a:r>
              <a:rPr lang="en-US" sz="4400" i="1" dirty="0" smtClean="0"/>
              <a:t>(</a:t>
            </a:r>
            <a:r>
              <a:rPr lang="en-US" sz="4400" i="1" dirty="0" smtClean="0"/>
              <a:t>x</a:t>
            </a:r>
            <a:r>
              <a:rPr lang="en-US" i="1" dirty="0" smtClean="0"/>
              <a:t>i</a:t>
            </a:r>
            <a:r>
              <a:rPr lang="en-US" sz="4400" i="1" dirty="0" smtClean="0"/>
              <a:t>).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Алгебраическое произведение двух множеств </a:t>
            </a:r>
            <a:r>
              <a:rPr lang="ru-RU" i="1" dirty="0" smtClean="0"/>
              <a:t>А·В: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905000"/>
            <a:ext cx="4038600" cy="950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Понятие нечеткого множества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&lt;</a:t>
            </a:r>
            <a:r>
              <a:rPr lang="ru-RU" i="1" dirty="0" err="1" smtClean="0"/>
              <a:t>x</a:t>
            </a:r>
            <a:r>
              <a:rPr lang="ru-RU" i="1" dirty="0" smtClean="0"/>
              <a:t>, </a:t>
            </a:r>
            <a:r>
              <a:rPr lang="ru-RU" i="1" dirty="0" err="1" smtClean="0"/>
              <a:t>μ</a:t>
            </a:r>
            <a:r>
              <a:rPr lang="ru-RU" sz="1800" i="1" dirty="0" err="1" smtClean="0"/>
              <a:t>A</a:t>
            </a:r>
            <a:r>
              <a:rPr lang="ru-RU" sz="2800" i="1" dirty="0" smtClean="0"/>
              <a:t>(</a:t>
            </a:r>
            <a:r>
              <a:rPr lang="ru-RU" i="1" dirty="0" err="1" smtClean="0"/>
              <a:t>x</a:t>
            </a:r>
            <a:r>
              <a:rPr lang="ru-RU" i="1" dirty="0" smtClean="0"/>
              <a:t>)&gt;, где </a:t>
            </a:r>
            <a:r>
              <a:rPr lang="ru-RU" i="1" dirty="0" err="1" smtClean="0"/>
              <a:t>х</a:t>
            </a:r>
            <a:r>
              <a:rPr lang="ru-RU" i="1" dirty="0" smtClean="0"/>
              <a:t> является </a:t>
            </a:r>
            <a:r>
              <a:rPr lang="ru-RU" i="1" dirty="0" smtClean="0"/>
              <a:t>эле</a:t>
            </a:r>
            <a:r>
              <a:rPr lang="ru-RU" dirty="0" smtClean="0"/>
              <a:t>ментом </a:t>
            </a:r>
            <a:r>
              <a:rPr lang="ru-RU" dirty="0" smtClean="0"/>
              <a:t>некоторого универсального множества или </a:t>
            </a:r>
            <a:r>
              <a:rPr lang="ru-RU" i="1" dirty="0" smtClean="0"/>
              <a:t>универсума E, </a:t>
            </a:r>
            <a:r>
              <a:rPr lang="ru-RU" i="1" dirty="0" err="1" smtClean="0"/>
              <a:t>a</a:t>
            </a:r>
            <a:r>
              <a:rPr lang="ru-RU" i="1" dirty="0" smtClean="0"/>
              <a:t> </a:t>
            </a:r>
            <a:r>
              <a:rPr lang="ru-RU" i="1" dirty="0" err="1" smtClean="0"/>
              <a:t>μ</a:t>
            </a:r>
            <a:r>
              <a:rPr lang="ru-RU" sz="1800" i="1" dirty="0" err="1" smtClean="0"/>
              <a:t>A</a:t>
            </a:r>
            <a:r>
              <a:rPr lang="ru-RU" i="1" dirty="0" smtClean="0"/>
              <a:t>(</a:t>
            </a:r>
            <a:r>
              <a:rPr lang="ru-RU" i="1" dirty="0" err="1" smtClean="0"/>
              <a:t>x</a:t>
            </a:r>
            <a:r>
              <a:rPr lang="ru-RU" i="1" dirty="0" smtClean="0"/>
              <a:t>)</a:t>
            </a:r>
            <a:r>
              <a:rPr lang="en-US" i="1" dirty="0" smtClean="0"/>
              <a:t> </a:t>
            </a:r>
            <a:r>
              <a:rPr lang="ru-RU" dirty="0" smtClean="0"/>
              <a:t>- </a:t>
            </a:r>
            <a:r>
              <a:rPr lang="ru-RU" i="1" dirty="0" smtClean="0"/>
              <a:t>функция принадлежности (или степень принадлежности</a:t>
            </a:r>
            <a:r>
              <a:rPr lang="ru-RU" i="1" dirty="0" smtClean="0"/>
              <a:t>)</a:t>
            </a:r>
            <a:endParaRPr lang="en-US" i="1" dirty="0" smtClean="0"/>
          </a:p>
          <a:p>
            <a:r>
              <a:rPr lang="ru-RU" i="1" dirty="0" err="1" smtClean="0"/>
              <a:t>μ</a:t>
            </a:r>
            <a:r>
              <a:rPr lang="ru-RU" sz="1800" i="1" dirty="0" err="1" smtClean="0"/>
              <a:t>A</a:t>
            </a:r>
            <a:r>
              <a:rPr lang="en-US" i="1" dirty="0" smtClean="0"/>
              <a:t>(x</a:t>
            </a:r>
            <a:r>
              <a:rPr lang="en-US" i="1" dirty="0" smtClean="0"/>
              <a:t>): </a:t>
            </a:r>
            <a:r>
              <a:rPr lang="en-US" i="1" dirty="0" smtClean="0"/>
              <a:t>E →[0</a:t>
            </a:r>
            <a:r>
              <a:rPr lang="en-US" i="1" dirty="0" smtClean="0"/>
              <a:t>, 1].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Операция концентрации </a:t>
            </a:r>
            <a:r>
              <a:rPr lang="en-US" dirty="0" smtClean="0"/>
              <a:t>CON(</a:t>
            </a:r>
            <a:r>
              <a:rPr lang="en-US" i="1" dirty="0" smtClean="0"/>
              <a:t>A</a:t>
            </a:r>
            <a:r>
              <a:rPr lang="en-US" i="1" dirty="0" smtClean="0"/>
              <a:t>)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2057400"/>
            <a:ext cx="3775281" cy="886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Операция растяжения </a:t>
            </a:r>
            <a:r>
              <a:rPr lang="en-US" dirty="0" smtClean="0"/>
              <a:t>DIL(</a:t>
            </a:r>
            <a:r>
              <a:rPr lang="ru-RU" i="1" dirty="0" smtClean="0"/>
              <a:t>А</a:t>
            </a:r>
            <a:r>
              <a:rPr lang="ru-RU" i="1" dirty="0" smtClean="0"/>
              <a:t>)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057400"/>
            <a:ext cx="4980215" cy="1210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Алгебраическая сумма двух нечетких множеств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1905000"/>
            <a:ext cx="1166191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819400"/>
            <a:ext cx="8596313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Ограниченная сумма двух нечетких множеств </a:t>
            </a:r>
            <a:r>
              <a:rPr lang="ru-RU" i="1" dirty="0" smtClean="0"/>
              <a:t>A|+|B: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2600"/>
            <a:ext cx="1180980" cy="605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667000"/>
            <a:ext cx="62230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Ограниченная разница двух нечетких множеств </a:t>
            </a:r>
            <a:r>
              <a:rPr lang="ru-RU" i="1" dirty="0" smtClean="0"/>
              <a:t>A|–|B: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752600"/>
            <a:ext cx="1447800" cy="77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819400"/>
            <a:ext cx="7728242" cy="107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Ограниченное произведение двух нечетких множеств </a:t>
            </a:r>
            <a:r>
              <a:rPr lang="ru-RU" i="1" dirty="0" smtClean="0"/>
              <a:t>A|×|B: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048000"/>
            <a:ext cx="8382000" cy="963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 r="5486"/>
          <a:stretch>
            <a:fillRect/>
          </a:stretch>
        </p:blipFill>
        <p:spPr bwMode="auto">
          <a:xfrm>
            <a:off x="685800" y="1676400"/>
            <a:ext cx="1021788" cy="926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Нормализация множества </a:t>
            </a:r>
            <a:r>
              <a:rPr lang="en-US" dirty="0" smtClean="0"/>
              <a:t>NORM(</a:t>
            </a:r>
            <a:r>
              <a:rPr lang="en-US" i="1" dirty="0" smtClean="0"/>
              <a:t>A):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209800"/>
            <a:ext cx="5256591" cy="1724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</a:t>
            </a:r>
            <a:r>
              <a:rPr lang="ru-RU" dirty="0" smtClean="0"/>
              <a:t>ножество </a:t>
            </a:r>
            <a:r>
              <a:rPr lang="ru-RU" i="1" dirty="0" smtClean="0"/>
              <a:t>А считается </a:t>
            </a:r>
            <a:r>
              <a:rPr lang="ru-RU" i="1" dirty="0" smtClean="0"/>
              <a:t>подмножеством </a:t>
            </a:r>
            <a:r>
              <a:rPr lang="ru-RU" dirty="0" smtClean="0"/>
              <a:t>множества </a:t>
            </a:r>
            <a:r>
              <a:rPr lang="ru-RU" i="1" dirty="0" smtClean="0"/>
              <a:t>В, т.е. </a:t>
            </a:r>
            <a:r>
              <a:rPr lang="ru-RU" i="1" dirty="0" smtClean="0"/>
              <a:t>А</a:t>
            </a:r>
            <a:r>
              <a:rPr lang="ru-RU" sz="2400" dirty="0" smtClean="0"/>
              <a:t>С</a:t>
            </a:r>
            <a:r>
              <a:rPr lang="ru-RU" i="1" dirty="0" smtClean="0"/>
              <a:t>В</a:t>
            </a:r>
            <a:r>
              <a:rPr lang="ru-RU" i="1" dirty="0" smtClean="0"/>
              <a:t>, когда для всех элементов выполняется </a:t>
            </a:r>
            <a:r>
              <a:rPr lang="ru-RU" i="1" dirty="0" smtClean="0"/>
              <a:t>неравен</a:t>
            </a:r>
            <a:r>
              <a:rPr lang="ru-RU" dirty="0" smtClean="0"/>
              <a:t>ство</a:t>
            </a:r>
            <a:endParaRPr lang="en-U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276600"/>
            <a:ext cx="288387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Свойства операций, определенных на нечетких множествах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752600"/>
            <a:ext cx="9067800" cy="1389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76400"/>
            <a:ext cx="3880105" cy="1010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895600"/>
            <a:ext cx="373625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Частные случаи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smtClean="0"/>
              <a:t>пустое </a:t>
            </a:r>
            <a:r>
              <a:rPr lang="ru-RU" i="1" dirty="0" smtClean="0"/>
              <a:t>нечеткое множество</a:t>
            </a:r>
          </a:p>
          <a:p>
            <a:r>
              <a:rPr lang="ru-RU" i="1" dirty="0" smtClean="0"/>
              <a:t>универсум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smtClean="0"/>
              <a:t>Е - {х1, х2, х3, х4, х5</a:t>
            </a:r>
            <a:r>
              <a:rPr lang="ru-RU" i="1" dirty="0" smtClean="0"/>
              <a:t>};</a:t>
            </a:r>
          </a:p>
          <a:p>
            <a:r>
              <a:rPr lang="ru-RU" i="1" dirty="0" smtClean="0"/>
              <a:t>А - нечеткое множество, для которого </a:t>
            </a:r>
            <a:r>
              <a:rPr lang="ru-RU" i="1" dirty="0" err="1" smtClean="0"/>
              <a:t>μ</a:t>
            </a:r>
            <a:r>
              <a:rPr lang="ru-RU" sz="1800" i="1" dirty="0" err="1" smtClean="0"/>
              <a:t>A</a:t>
            </a:r>
            <a:r>
              <a:rPr lang="ru-RU" i="1" dirty="0" smtClean="0"/>
              <a:t>(x1) = 0,3; </a:t>
            </a:r>
            <a:r>
              <a:rPr lang="ru-RU" i="1" dirty="0" err="1" smtClean="0"/>
              <a:t>μ</a:t>
            </a:r>
            <a:r>
              <a:rPr lang="ru-RU" sz="1800" i="1" dirty="0" err="1" smtClean="0"/>
              <a:t>A</a:t>
            </a:r>
            <a:r>
              <a:rPr lang="ru-RU" i="1" dirty="0" smtClean="0"/>
              <a:t>(x2</a:t>
            </a:r>
            <a:r>
              <a:rPr lang="ru-RU" i="1" dirty="0" smtClean="0"/>
              <a:t>) = 0; </a:t>
            </a:r>
            <a:r>
              <a:rPr lang="ru-RU" i="1" dirty="0" err="1" smtClean="0"/>
              <a:t>μ</a:t>
            </a:r>
            <a:r>
              <a:rPr lang="ru-RU" sz="1800" i="1" dirty="0" err="1" smtClean="0"/>
              <a:t>A</a:t>
            </a:r>
            <a:r>
              <a:rPr lang="ru-RU" i="1" dirty="0" smtClean="0"/>
              <a:t>(x3</a:t>
            </a:r>
            <a:r>
              <a:rPr lang="ru-RU" i="1" dirty="0" smtClean="0"/>
              <a:t>) = </a:t>
            </a:r>
            <a:r>
              <a:rPr lang="ru-RU" i="1" dirty="0" smtClean="0"/>
              <a:t>1; </a:t>
            </a:r>
            <a:r>
              <a:rPr lang="ru-RU" i="1" dirty="0" err="1" smtClean="0"/>
              <a:t>μ</a:t>
            </a:r>
            <a:r>
              <a:rPr lang="ru-RU" sz="1800" i="1" dirty="0" err="1" smtClean="0"/>
              <a:t>A</a:t>
            </a:r>
            <a:r>
              <a:rPr lang="en-US" i="1" dirty="0" smtClean="0"/>
              <a:t>(x4</a:t>
            </a:r>
            <a:r>
              <a:rPr lang="en-US" i="1" dirty="0" smtClean="0"/>
              <a:t>) = 0,5; </a:t>
            </a:r>
            <a:r>
              <a:rPr lang="ru-RU" i="1" dirty="0" err="1" smtClean="0"/>
              <a:t>μ</a:t>
            </a:r>
            <a:r>
              <a:rPr lang="ru-RU" sz="1800" i="1" dirty="0" err="1" smtClean="0"/>
              <a:t>A</a:t>
            </a:r>
            <a:r>
              <a:rPr lang="en-US" i="1" dirty="0" smtClean="0"/>
              <a:t>(x1</a:t>
            </a:r>
            <a:r>
              <a:rPr lang="en-US" i="1" dirty="0" smtClean="0"/>
              <a:t>) = 0,9</a:t>
            </a:r>
            <a:r>
              <a:rPr lang="en-US" i="1" dirty="0" smtClean="0"/>
              <a:t>.</a:t>
            </a:r>
            <a:endParaRPr lang="ru-RU" i="1" dirty="0" smtClean="0"/>
          </a:p>
          <a:p>
            <a:r>
              <a:rPr lang="ru-RU" i="1" dirty="0" smtClean="0"/>
              <a:t>А = 0,3/x1 + 0/х2 + 1/x3 + 0,5/x4 + </a:t>
            </a:r>
            <a:r>
              <a:rPr lang="ru-RU" i="1" dirty="0" smtClean="0"/>
              <a:t>0,9/х5</a:t>
            </a:r>
          </a:p>
          <a:p>
            <a:r>
              <a:rPr lang="ru-RU" i="1" dirty="0" smtClean="0"/>
              <a:t>А =</a:t>
            </a:r>
            <a:endParaRPr lang="en-US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752600" y="4419600"/>
          <a:ext cx="6096000" cy="1010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x2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smtClean="0"/>
                        <a:t>x3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x4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x5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/>
                        <a:t>0,3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baseline="0" smtClean="0"/>
                        <a:t>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baseline="0" dirty="0" smtClean="0"/>
                        <a:t>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0,5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0,9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smtClean="0"/>
              <a:t>Е= {0, 1, 2,.., 10</a:t>
            </a:r>
            <a:r>
              <a:rPr lang="ru-RU" i="1" dirty="0" smtClean="0"/>
              <a:t>}.</a:t>
            </a:r>
          </a:p>
          <a:p>
            <a:r>
              <a:rPr lang="ru-RU" dirty="0" smtClean="0"/>
              <a:t>«несколько» = 0,5/3 + 0,8/4 + 1/5 + 1/6 + 0,8/7 + 0,5/8.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447800"/>
            <a:ext cx="6324600" cy="4018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smtClean="0"/>
              <a:t>Е - {0, 1, 2, </a:t>
            </a:r>
            <a:r>
              <a:rPr lang="ru-RU" i="1" dirty="0" smtClean="0"/>
              <a:t>3, ..., </a:t>
            </a:r>
            <a:r>
              <a:rPr lang="ru-RU" i="1" dirty="0" err="1" smtClean="0"/>
              <a:t>п</a:t>
            </a:r>
            <a:r>
              <a:rPr lang="ru-RU" i="1" dirty="0" smtClean="0"/>
              <a:t>, ...}.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smtClean="0"/>
              <a:t>Е - {1, 2, 3, ..., 100</a:t>
            </a:r>
            <a:r>
              <a:rPr lang="ru-RU" i="1" dirty="0" smtClean="0"/>
              <a:t>}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743200"/>
            <a:ext cx="8763000" cy="2708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smtClean="0"/>
              <a:t>Нечеткие </a:t>
            </a:r>
            <a:r>
              <a:rPr lang="ru-RU" i="1" dirty="0" smtClean="0"/>
              <a:t>числа</a:t>
            </a:r>
            <a:r>
              <a:rPr lang="ru-RU" dirty="0" smtClean="0"/>
              <a:t> - нечеткие переменные, определенные на </a:t>
            </a:r>
            <a:r>
              <a:rPr lang="ru-RU" dirty="0" smtClean="0"/>
              <a:t>числовой оси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smtClean="0"/>
              <a:t>Лингвистической переменной </a:t>
            </a:r>
            <a:r>
              <a:rPr lang="ru-RU" dirty="0" smtClean="0"/>
              <a:t>называется переменная, </a:t>
            </a:r>
            <a:r>
              <a:rPr lang="ru-RU" dirty="0" smtClean="0"/>
              <a:t>значениями которой </a:t>
            </a:r>
            <a:r>
              <a:rPr lang="ru-RU" dirty="0" smtClean="0"/>
              <a:t>могут быть слова или словосочетания некоторого </a:t>
            </a:r>
            <a:r>
              <a:rPr lang="ru-RU" dirty="0" smtClean="0"/>
              <a:t>естественного или </a:t>
            </a:r>
            <a:r>
              <a:rPr lang="ru-RU" dirty="0" smtClean="0"/>
              <a:t>искусственного языка.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</TotalTime>
  <Words>403</Words>
  <Application>Microsoft Office PowerPoint</Application>
  <PresentationFormat>Экран (4:3)</PresentationFormat>
  <Paragraphs>63</Paragraphs>
  <Slides>29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0" baseType="lpstr">
      <vt:lpstr>Тема Office</vt:lpstr>
      <vt:lpstr>Нечеткая логика и программные средства для работы с нечеткими знаниями.</vt:lpstr>
      <vt:lpstr>Понятие нечеткого множества</vt:lpstr>
      <vt:lpstr>Частные случаи</vt:lpstr>
      <vt:lpstr>Пример</vt:lpstr>
      <vt:lpstr>Слайд 5</vt:lpstr>
      <vt:lpstr>Слайд 6</vt:lpstr>
      <vt:lpstr>Слайд 7</vt:lpstr>
      <vt:lpstr>Определения</vt:lpstr>
      <vt:lpstr>Определения</vt:lpstr>
      <vt:lpstr>Определения</vt:lpstr>
      <vt:lpstr>Определения</vt:lpstr>
      <vt:lpstr>Функции принадлежности нечеткой логики</vt:lpstr>
      <vt:lpstr>Слайд 13</vt:lpstr>
      <vt:lpstr>Операции над нечеткими множествами.  Логическая сумма множеств АUВ</vt:lpstr>
      <vt:lpstr>Пример</vt:lpstr>
      <vt:lpstr>Логическое произведение А∩В:</vt:lpstr>
      <vt:lpstr>Отрицание множества Ā</vt:lpstr>
      <vt:lpstr>Равенство множеств А и В</vt:lpstr>
      <vt:lpstr>Алгебраическое произведение двух множеств А·В:</vt:lpstr>
      <vt:lpstr>Операция концентрации CON(A)</vt:lpstr>
      <vt:lpstr>Операция растяжения DIL(А)</vt:lpstr>
      <vt:lpstr>Алгебраическая сумма двух нечетких множеств</vt:lpstr>
      <vt:lpstr>Ограниченная сумма двух нечетких множеств A|+|B:</vt:lpstr>
      <vt:lpstr>Ограниченная разница двух нечетких множеств A|–|B:</vt:lpstr>
      <vt:lpstr>Ограниченное произведение двух нечетких множеств A|×|B:</vt:lpstr>
      <vt:lpstr>Нормализация множества NORM(A):</vt:lpstr>
      <vt:lpstr>Слайд 27</vt:lpstr>
      <vt:lpstr>Свойства операций, определенных на нечетких множествах</vt:lpstr>
      <vt:lpstr>Слайд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Представление знаний, рассуждений и задач</dc:title>
  <dc:creator>xcam</dc:creator>
  <cp:lastModifiedBy>xcam</cp:lastModifiedBy>
  <cp:revision>157</cp:revision>
  <dcterms:created xsi:type="dcterms:W3CDTF">2012-02-16T19:14:12Z</dcterms:created>
  <dcterms:modified xsi:type="dcterms:W3CDTF">2012-03-31T00:14:46Z</dcterms:modified>
</cp:coreProperties>
</file>