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7650-78E7-4516-93AC-ABEE7EC8F477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Нечеткая логика и программные средства для работы с нечеткими знаниями.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9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</a:t>
            </a:r>
            <a:r>
              <a:rPr lang="ru-RU" i="1" dirty="0" smtClean="0"/>
              <a:t>X = Y = (–∞, ∞), т.е. множество всех </a:t>
            </a:r>
            <a:r>
              <a:rPr lang="ru-RU" i="1" dirty="0" smtClean="0"/>
              <a:t>действи</a:t>
            </a:r>
            <a:r>
              <a:rPr lang="ru-RU" dirty="0" smtClean="0"/>
              <a:t>тельных </a:t>
            </a:r>
            <a:r>
              <a:rPr lang="ru-RU" dirty="0" smtClean="0"/>
              <a:t>чисел. Отношение </a:t>
            </a:r>
            <a:r>
              <a:rPr lang="ru-RU" i="1" dirty="0" err="1" smtClean="0"/>
              <a:t>х</a:t>
            </a:r>
            <a:r>
              <a:rPr lang="ru-RU" i="1" dirty="0" smtClean="0"/>
              <a:t> &gt;&gt; у (</a:t>
            </a:r>
            <a:r>
              <a:rPr lang="ru-RU" i="1" dirty="0" err="1" smtClean="0"/>
              <a:t>х</a:t>
            </a:r>
            <a:r>
              <a:rPr lang="ru-RU" i="1" dirty="0" smtClean="0"/>
              <a:t> много больше у) </a:t>
            </a:r>
            <a:r>
              <a:rPr lang="ru-RU" dirty="0" smtClean="0"/>
              <a:t>можно задать </a:t>
            </a:r>
            <a:r>
              <a:rPr lang="ru-RU" dirty="0" smtClean="0"/>
              <a:t>следующей </a:t>
            </a:r>
            <a:r>
              <a:rPr lang="ru-RU" dirty="0" smtClean="0"/>
              <a:t>функцией принадлежности</a:t>
            </a:r>
            <a:r>
              <a:rPr lang="ru-RU" dirty="0" smtClean="0"/>
              <a:t>:</a:t>
            </a:r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886200"/>
            <a:ext cx="647271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Объединение двух </a:t>
            </a:r>
            <a:r>
              <a:rPr lang="ru-RU" dirty="0" smtClean="0"/>
              <a:t>отношений </a:t>
            </a:r>
            <a:r>
              <a:rPr lang="en-US" i="1" dirty="0" smtClean="0"/>
              <a:t>R1</a:t>
            </a:r>
            <a:r>
              <a:rPr lang="en-US" dirty="0" smtClean="0"/>
              <a:t>U</a:t>
            </a:r>
            <a:r>
              <a:rPr lang="en-US" i="1" dirty="0" smtClean="0"/>
              <a:t>R2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8369046" cy="69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Пересечение двух отношений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en-US" i="1" dirty="0" smtClean="0"/>
              <a:t>R1∩R2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953" y="2362200"/>
            <a:ext cx="8810047" cy="78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Алгебраическое произведение двух </a:t>
            </a:r>
            <a:r>
              <a:rPr lang="ru-RU" dirty="0" smtClean="0"/>
              <a:t>отношений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r>
              <a:rPr lang="en-US" i="1" dirty="0" smtClean="0"/>
              <a:t>R1×R2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7209054" cy="115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Алгебраическая сумма двух </a:t>
            </a:r>
            <a:r>
              <a:rPr lang="ru-RU" dirty="0" smtClean="0"/>
              <a:t>отношений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838200"/>
            <a:ext cx="134710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0318" y="1981200"/>
            <a:ext cx="9164318" cy="103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Дополнение отношения.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86000"/>
            <a:ext cx="4930451" cy="89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Обычное отношение, ближайшее к нечеткому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785237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Композиция (свертка) двух нечетких отношений</a:t>
            </a:r>
            <a:endParaRPr lang="en-US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05000"/>
            <a:ext cx="8769305" cy="69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5600871" cy="131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743200"/>
            <a:ext cx="589100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724400"/>
            <a:ext cx="582629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068" y="1905000"/>
            <a:ext cx="8951932" cy="400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Меры нечеткости нечетких множеств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измерени</a:t>
            </a:r>
            <a:r>
              <a:rPr lang="ru-RU" dirty="0" smtClean="0"/>
              <a:t>е</a:t>
            </a:r>
            <a:r>
              <a:rPr lang="ru-RU" dirty="0" smtClean="0"/>
              <a:t> </a:t>
            </a:r>
            <a:r>
              <a:rPr lang="ru-RU" dirty="0" smtClean="0"/>
              <a:t>уровня различия </a:t>
            </a:r>
            <a:r>
              <a:rPr lang="ru-RU" dirty="0" smtClean="0"/>
              <a:t>между множеством </a:t>
            </a:r>
            <a:r>
              <a:rPr lang="ru-RU" i="1" dirty="0" smtClean="0"/>
              <a:t>А и его отрицанием </a:t>
            </a:r>
            <a:r>
              <a:rPr lang="en-US" i="1" dirty="0" smtClean="0"/>
              <a:t>Ā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Нечеткие выводы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нечеткая импликация: «если </a:t>
            </a:r>
            <a:r>
              <a:rPr lang="ru-RU" i="1" dirty="0" err="1" smtClean="0"/>
              <a:t>х</a:t>
            </a:r>
            <a:r>
              <a:rPr lang="ru-RU" i="1" dirty="0" smtClean="0"/>
              <a:t> это А, то у это </a:t>
            </a:r>
            <a:r>
              <a:rPr lang="ru-RU" i="1" dirty="0" smtClean="0"/>
              <a:t>В», </a:t>
            </a:r>
            <a:r>
              <a:rPr lang="ru-RU" dirty="0" smtClean="0"/>
              <a:t>где </a:t>
            </a:r>
            <a:r>
              <a:rPr lang="ru-RU" i="1" dirty="0" smtClean="0"/>
              <a:t>А </a:t>
            </a:r>
            <a:r>
              <a:rPr lang="ru-RU" dirty="0" smtClean="0"/>
              <a:t>и В - лингвистические значения, идентифицированные </a:t>
            </a:r>
            <a:r>
              <a:rPr lang="ru-RU" dirty="0" smtClean="0"/>
              <a:t>нечетким способом </a:t>
            </a:r>
            <a:r>
              <a:rPr lang="ru-RU" dirty="0" smtClean="0"/>
              <a:t>через соответствующие функции принадлежности для </a:t>
            </a:r>
            <a:r>
              <a:rPr lang="ru-RU" dirty="0" smtClean="0"/>
              <a:t>переменных </a:t>
            </a:r>
            <a:r>
              <a:rPr lang="ru-RU" dirty="0" err="1" smtClean="0"/>
              <a:t>х</a:t>
            </a:r>
            <a:r>
              <a:rPr lang="ru-RU" dirty="0" smtClean="0"/>
              <a:t> и у.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Интерпретации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386" y="1752600"/>
            <a:ext cx="8639614" cy="208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886200"/>
            <a:ext cx="3581400" cy="1234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4534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Системы нечеткого вывода </a:t>
            </a:r>
            <a:r>
              <a:rPr lang="ru-RU" dirty="0" err="1" smtClean="0"/>
              <a:t>Мамдани</a:t>
            </a:r>
            <a:r>
              <a:rPr lang="ru-RU" dirty="0" smtClean="0"/>
              <a:t> - Заде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 smtClean="0"/>
              <a:t>Фуззификатор</a:t>
            </a:r>
            <a:r>
              <a:rPr lang="ru-RU" i="1" dirty="0" smtClean="0"/>
              <a:t> – </a:t>
            </a:r>
            <a:r>
              <a:rPr lang="ru-RU" dirty="0" smtClean="0"/>
              <a:t>преобразователь множества </a:t>
            </a:r>
            <a:r>
              <a:rPr lang="ru-RU" dirty="0" smtClean="0"/>
              <a:t>входных данных </a:t>
            </a:r>
            <a:r>
              <a:rPr lang="ru-RU" dirty="0" smtClean="0"/>
              <a:t>в нечеткое множество</a:t>
            </a:r>
          </a:p>
          <a:p>
            <a:r>
              <a:rPr lang="ru-RU" i="1" dirty="0" err="1" smtClean="0"/>
              <a:t>Дефуззификатор</a:t>
            </a:r>
            <a:r>
              <a:rPr lang="ru-RU" i="1" dirty="0" smtClean="0"/>
              <a:t> – </a:t>
            </a:r>
            <a:r>
              <a:rPr lang="ru-RU" dirty="0" smtClean="0"/>
              <a:t>преобразователь нечетких </a:t>
            </a:r>
            <a:r>
              <a:rPr lang="ru-RU" dirty="0" smtClean="0"/>
              <a:t>множеств в конкретное значение выходной переменной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Обобщенная функциональная структура системы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8915400" cy="510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Организация вывода в нечеткой системе</a:t>
            </a:r>
            <a:br>
              <a:rPr lang="ru-RU" dirty="0" smtClean="0"/>
            </a:br>
            <a:r>
              <a:rPr lang="ru-RU" dirty="0" smtClean="0"/>
              <a:t>при наличии </a:t>
            </a:r>
            <a:r>
              <a:rPr lang="ru-RU" i="1" dirty="0" smtClean="0"/>
              <a:t>М правил вывода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05836"/>
            <a:ext cx="8868032" cy="476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153400" cy="5504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Иллюстрация примера системы вывода </a:t>
            </a:r>
            <a:r>
              <a:rPr lang="ru-RU" dirty="0" err="1" smtClean="0"/>
              <a:t>Мамдани</a:t>
            </a:r>
            <a:r>
              <a:rPr lang="ru-RU" dirty="0" smtClean="0"/>
              <a:t> - Заде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Дефуззификация</a:t>
            </a:r>
            <a:r>
              <a:rPr lang="ru-RU" dirty="0" smtClean="0"/>
              <a:t> </a:t>
            </a:r>
            <a:r>
              <a:rPr lang="ru-RU" dirty="0" smtClean="0"/>
              <a:t>относительно центра области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2590800" cy="1910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886200"/>
            <a:ext cx="298243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Дефуззификация</a:t>
            </a:r>
            <a:r>
              <a:rPr lang="ru-RU" dirty="0" smtClean="0"/>
              <a:t> </a:t>
            </a:r>
            <a:r>
              <a:rPr lang="ru-RU" dirty="0" smtClean="0"/>
              <a:t>относительно среднего центра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057400"/>
            <a:ext cx="3143250" cy="1801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Дефуззификация</a:t>
            </a:r>
            <a:r>
              <a:rPr lang="ru-RU" dirty="0" smtClean="0"/>
              <a:t> </a:t>
            </a:r>
            <a:r>
              <a:rPr lang="ru-RU" dirty="0" smtClean="0"/>
              <a:t>относительно среднего </a:t>
            </a:r>
            <a:r>
              <a:rPr lang="ru-RU" dirty="0" smtClean="0"/>
              <a:t>максимума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33600"/>
            <a:ext cx="3354917" cy="125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Мера Р. </a:t>
            </a:r>
            <a:r>
              <a:rPr lang="ru-RU" dirty="0" err="1" smtClean="0"/>
              <a:t>Егера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676400"/>
            <a:ext cx="430143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3657600"/>
            <a:ext cx="7562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где </a:t>
            </a:r>
            <a:r>
              <a:rPr lang="en-US" sz="3200" dirty="0" smtClean="0"/>
              <a:t>D</a:t>
            </a:r>
            <a:r>
              <a:rPr lang="ru-RU" sz="3200" i="1" dirty="0" err="1" smtClean="0"/>
              <a:t>p</a:t>
            </a:r>
            <a:r>
              <a:rPr lang="en-US" sz="3200" i="1" dirty="0" smtClean="0"/>
              <a:t>(</a:t>
            </a:r>
            <a:r>
              <a:rPr lang="ru-RU" sz="3200" i="1" dirty="0" smtClean="0"/>
              <a:t>A</a:t>
            </a:r>
            <a:r>
              <a:rPr lang="en-US" sz="3200" i="1" dirty="0" smtClean="0"/>
              <a:t>,</a:t>
            </a:r>
            <a:r>
              <a:rPr lang="ru-RU" sz="3200" i="1" dirty="0" smtClean="0"/>
              <a:t> </a:t>
            </a:r>
            <a:r>
              <a:rPr lang="en-US" sz="3200" i="1" dirty="0" smtClean="0"/>
              <a:t>Ā)</a:t>
            </a:r>
            <a:r>
              <a:rPr lang="ru-RU" sz="3200" i="1" dirty="0" smtClean="0"/>
              <a:t> </a:t>
            </a:r>
            <a:r>
              <a:rPr lang="ru-RU" sz="3200" i="1" dirty="0" smtClean="0"/>
              <a:t>- мера расстояния между множествами А и </a:t>
            </a:r>
            <a:r>
              <a:rPr lang="en-US" sz="3200" i="1" dirty="0" smtClean="0"/>
              <a:t>Ā</a:t>
            </a:r>
            <a:r>
              <a:rPr lang="ru-RU" sz="3200" i="1" dirty="0" smtClean="0"/>
              <a:t> </a:t>
            </a:r>
            <a:r>
              <a:rPr lang="ru-RU" sz="3200" i="1" dirty="0" smtClean="0"/>
              <a:t>, </a:t>
            </a:r>
            <a:r>
              <a:rPr lang="ru-RU" sz="3200" i="1" dirty="0" smtClean="0"/>
              <a:t>содержа</a:t>
            </a:r>
            <a:r>
              <a:rPr lang="ru-RU" sz="3200" dirty="0" smtClean="0"/>
              <a:t>щими </a:t>
            </a:r>
            <a:r>
              <a:rPr lang="en-US" sz="3200" i="1" dirty="0" err="1" smtClean="0"/>
              <a:t>n</a:t>
            </a:r>
            <a:r>
              <a:rPr lang="ru-RU" sz="3200" i="1" dirty="0" smtClean="0"/>
              <a:t> </a:t>
            </a:r>
            <a:r>
              <a:rPr lang="ru-RU" sz="3200" i="1" dirty="0" smtClean="0"/>
              <a:t>элементов</a:t>
            </a:r>
            <a:endParaRPr 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79449"/>
            <a:ext cx="8763000" cy="567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вывода </a:t>
            </a:r>
            <a:r>
              <a:rPr lang="ru-RU" dirty="0" err="1" smtClean="0"/>
              <a:t>Такаги</a:t>
            </a:r>
            <a:r>
              <a:rPr lang="ru-RU" dirty="0" smtClean="0"/>
              <a:t> - </a:t>
            </a:r>
            <a:r>
              <a:rPr lang="ru-RU" dirty="0" err="1" smtClean="0"/>
              <a:t>Сугено</a:t>
            </a:r>
            <a:r>
              <a:rPr lang="ru-RU" dirty="0" smtClean="0"/>
              <a:t> - </a:t>
            </a:r>
            <a:r>
              <a:rPr lang="ru-RU" dirty="0" err="1" smtClean="0"/>
              <a:t>Канга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Метрика Хемминга </a:t>
            </a:r>
            <a:r>
              <a:rPr lang="en-US" dirty="0" smtClean="0"/>
              <a:t>(p=1)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3111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Метрика Евклида (</a:t>
            </a:r>
            <a:r>
              <a:rPr lang="en-US" dirty="0" smtClean="0"/>
              <a:t>p=2)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406667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5761204" cy="128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FUZ1 </a:t>
            </a:r>
            <a:r>
              <a:rPr lang="en-US" dirty="0" smtClean="0"/>
              <a:t>(</a:t>
            </a:r>
            <a:r>
              <a:rPr lang="en-US" i="1" dirty="0" smtClean="0"/>
              <a:t>A) = 1 - 1/7 *(0.8+0+0.6+1+0.6+0+0.8)=0.457</a:t>
            </a:r>
          </a:p>
          <a:p>
            <a:r>
              <a:rPr lang="en-US" dirty="0" smtClean="0"/>
              <a:t>FUZ2 (</a:t>
            </a:r>
            <a:r>
              <a:rPr lang="en-US" i="1" dirty="0" smtClean="0"/>
              <a:t>A) = 1 - 1/7 *(</a:t>
            </a:r>
            <a:r>
              <a:rPr lang="en-US" i="1" dirty="0" smtClean="0"/>
              <a:t>0.64+0+0.36+1+0.36+0+0.64)=0.347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Нечеткость и вероятность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 теории вероятности событие </a:t>
            </a:r>
            <a:r>
              <a:rPr lang="ru-RU" i="1" dirty="0" err="1" smtClean="0"/>
              <a:t>e</a:t>
            </a:r>
            <a:r>
              <a:rPr lang="en-US" dirty="0" smtClean="0"/>
              <a:t> </a:t>
            </a:r>
            <a:r>
              <a:rPr lang="en-US" dirty="0" smtClean="0"/>
              <a:t>∈</a:t>
            </a:r>
            <a:r>
              <a:rPr lang="ru-RU" i="1" dirty="0" smtClean="0"/>
              <a:t>E </a:t>
            </a:r>
            <a:r>
              <a:rPr lang="ru-RU" i="1" dirty="0" smtClean="0"/>
              <a:t>либо происходит, либо нет, </a:t>
            </a:r>
            <a:r>
              <a:rPr lang="ru-RU" i="1" dirty="0" smtClean="0"/>
              <a:t>а</a:t>
            </a:r>
            <a:r>
              <a:rPr lang="en-US" i="1" dirty="0" smtClean="0"/>
              <a:t> </a:t>
            </a:r>
            <a:r>
              <a:rPr lang="ru-RU" dirty="0" smtClean="0"/>
              <a:t>вероятность </a:t>
            </a:r>
            <a:r>
              <a:rPr lang="ru-RU" i="1" dirty="0" err="1" smtClean="0"/>
              <a:t>р</a:t>
            </a:r>
            <a:r>
              <a:rPr lang="ru-RU" i="1" dirty="0" smtClean="0"/>
              <a:t>(</a:t>
            </a:r>
            <a:r>
              <a:rPr lang="ru-RU" i="1" dirty="0" err="1" smtClean="0"/>
              <a:t>e</a:t>
            </a:r>
            <a:r>
              <a:rPr lang="ru-RU" i="1" dirty="0" smtClean="0"/>
              <a:t>) представляет меру того, что оно с</a:t>
            </a:r>
            <a:r>
              <a:rPr lang="ru-RU" i="1" dirty="0" smtClean="0"/>
              <a:t>остоится </a:t>
            </a:r>
            <a:r>
              <a:rPr lang="ru-RU" i="1" dirty="0" smtClean="0"/>
              <a:t>или что </a:t>
            </a:r>
            <a:r>
              <a:rPr lang="ru-RU" i="1" dirty="0" smtClean="0"/>
              <a:t>слу</a:t>
            </a:r>
            <a:r>
              <a:rPr lang="ru-RU" dirty="0" smtClean="0"/>
              <a:t>чайная </a:t>
            </a:r>
            <a:r>
              <a:rPr lang="ru-RU" dirty="0" smtClean="0"/>
              <a:t>переменная </a:t>
            </a:r>
            <a:r>
              <a:rPr lang="ru-RU" i="1" dirty="0" err="1" smtClean="0"/>
              <a:t>х</a:t>
            </a:r>
            <a:r>
              <a:rPr lang="ru-RU" i="1" dirty="0" smtClean="0"/>
              <a:t> примет значение </a:t>
            </a:r>
            <a:r>
              <a:rPr lang="ru-RU" i="1" dirty="0" err="1" smtClean="0"/>
              <a:t>e</a:t>
            </a:r>
            <a:r>
              <a:rPr lang="ru-RU" i="1" dirty="0" smtClean="0"/>
              <a:t>.</a:t>
            </a:r>
          </a:p>
          <a:p>
            <a:r>
              <a:rPr lang="ru-RU" dirty="0" smtClean="0"/>
              <a:t>Понятие нечеткости оценивается совершенно </a:t>
            </a:r>
            <a:r>
              <a:rPr lang="ru-RU" dirty="0" smtClean="0"/>
              <a:t>по-другому</a:t>
            </a:r>
            <a:r>
              <a:rPr lang="ru-RU" dirty="0" smtClean="0"/>
              <a:t>. Оно </a:t>
            </a:r>
            <a:r>
              <a:rPr lang="ru-RU" dirty="0" smtClean="0"/>
              <a:t>измеряется </a:t>
            </a:r>
            <a:r>
              <a:rPr lang="ru-RU" dirty="0" smtClean="0"/>
              <a:t>степенью, с которой событие </a:t>
            </a:r>
            <a:r>
              <a:rPr lang="ru-RU" i="1" dirty="0" err="1" smtClean="0"/>
              <a:t>х</a:t>
            </a:r>
            <a:r>
              <a:rPr lang="ru-RU" i="1" dirty="0" smtClean="0"/>
              <a:t> = </a:t>
            </a:r>
            <a:r>
              <a:rPr lang="ru-RU" i="1" dirty="0" err="1" smtClean="0"/>
              <a:t>e</a:t>
            </a:r>
            <a:r>
              <a:rPr lang="ru-RU" i="1" dirty="0" smtClean="0"/>
              <a:t> (например, только что </a:t>
            </a:r>
            <a:r>
              <a:rPr lang="ru-RU" i="1" dirty="0" smtClean="0"/>
              <a:t>происшедшее</a:t>
            </a:r>
            <a:r>
              <a:rPr lang="ru-RU" dirty="0" smtClean="0"/>
              <a:t>) принадлежит к некоторому множеству событий </a:t>
            </a:r>
            <a:r>
              <a:rPr lang="ru-RU" i="1" dirty="0" smtClean="0"/>
              <a:t>А.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Нечеткие отношения и операции над ними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Е = </a:t>
            </a:r>
            <a:r>
              <a:rPr lang="ru-RU" i="1" dirty="0" smtClean="0"/>
              <a:t>Е1×Е2</a:t>
            </a:r>
            <a:r>
              <a:rPr lang="ru-RU" i="1" dirty="0" smtClean="0"/>
              <a:t>×</a:t>
            </a:r>
            <a:r>
              <a:rPr lang="ru-RU" i="1" dirty="0" smtClean="0"/>
              <a:t> </a:t>
            </a:r>
            <a:r>
              <a:rPr lang="ru-RU" i="1" dirty="0" smtClean="0"/>
              <a:t>... ×</a:t>
            </a:r>
            <a:r>
              <a:rPr lang="ru-RU" i="1" dirty="0" err="1" smtClean="0"/>
              <a:t>Еn</a:t>
            </a:r>
            <a:r>
              <a:rPr lang="ru-RU" i="1" dirty="0" smtClean="0"/>
              <a:t> </a:t>
            </a:r>
            <a:r>
              <a:rPr lang="ru-RU" i="1" dirty="0" smtClean="0"/>
              <a:t>- прямое произведение </a:t>
            </a:r>
            <a:r>
              <a:rPr lang="ru-RU" i="1" dirty="0" smtClean="0"/>
              <a:t>универсальных </a:t>
            </a:r>
            <a:r>
              <a:rPr lang="ru-RU" dirty="0" smtClean="0"/>
              <a:t>множеств</a:t>
            </a:r>
            <a:endParaRPr lang="ru-RU" dirty="0" smtClean="0"/>
          </a:p>
          <a:p>
            <a:r>
              <a:rPr lang="ru-RU" dirty="0" smtClean="0"/>
              <a:t>Нечеткое </a:t>
            </a:r>
            <a:r>
              <a:rPr lang="ru-RU" i="1" dirty="0" err="1" smtClean="0"/>
              <a:t>n-арное</a:t>
            </a:r>
            <a:r>
              <a:rPr lang="ru-RU" i="1" dirty="0" smtClean="0"/>
              <a:t> отношение </a:t>
            </a:r>
            <a:r>
              <a:rPr lang="ru-RU" i="1" dirty="0" smtClean="0"/>
              <a:t>определяется </a:t>
            </a:r>
            <a:r>
              <a:rPr lang="ru-RU" i="1" dirty="0" smtClean="0"/>
              <a:t>как нечеткое </a:t>
            </a:r>
            <a:r>
              <a:rPr lang="ru-RU" i="1" dirty="0" smtClean="0"/>
              <a:t>под</a:t>
            </a:r>
            <a:r>
              <a:rPr lang="ru-RU" dirty="0" smtClean="0"/>
              <a:t>множество </a:t>
            </a:r>
            <a:r>
              <a:rPr lang="ru-RU" i="1" dirty="0" smtClean="0"/>
              <a:t>R на Е, принимающее свои значения на отрезке [0, 1].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363</Words>
  <Application>Microsoft Office PowerPoint</Application>
  <PresentationFormat>Экран (4:3)</PresentationFormat>
  <Paragraphs>40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Нечеткая логика и программные средства для работы с нечеткими знаниями.</vt:lpstr>
      <vt:lpstr>Меры нечеткости нечетких множеств</vt:lpstr>
      <vt:lpstr>Мера Р. Егера</vt:lpstr>
      <vt:lpstr>Метрика Хемминга (p=1)</vt:lpstr>
      <vt:lpstr>Метрика Евклида (p=2)</vt:lpstr>
      <vt:lpstr>Пример</vt:lpstr>
      <vt:lpstr>Слайд 7</vt:lpstr>
      <vt:lpstr>Нечеткость и вероятность</vt:lpstr>
      <vt:lpstr>Нечеткие отношения и операции над ними</vt:lpstr>
      <vt:lpstr>Пример</vt:lpstr>
      <vt:lpstr>Объединение двух отношений R1UR2</vt:lpstr>
      <vt:lpstr>Пересечение двух отношений. R1∩R2</vt:lpstr>
      <vt:lpstr>Алгебраическое произведение двух отношений. R1×R2</vt:lpstr>
      <vt:lpstr>Алгебраическая сумма двух отношений. </vt:lpstr>
      <vt:lpstr>Дополнение отношения.</vt:lpstr>
      <vt:lpstr>Обычное отношение, ближайшее к нечеткому</vt:lpstr>
      <vt:lpstr>Композиция (свертка) двух нечетких отношений</vt:lpstr>
      <vt:lpstr>Пример</vt:lpstr>
      <vt:lpstr>Слайд 19</vt:lpstr>
      <vt:lpstr>Нечеткие выводы</vt:lpstr>
      <vt:lpstr>Интерпретации</vt:lpstr>
      <vt:lpstr>Слайд 22</vt:lpstr>
      <vt:lpstr>Системы нечеткого вывода Мамдани - Заде</vt:lpstr>
      <vt:lpstr>Обобщенная функциональная структура системы</vt:lpstr>
      <vt:lpstr>Организация вывода в нечеткой системе при наличии М правил вывода</vt:lpstr>
      <vt:lpstr>Иллюстрация примера системы вывода Мамдани - Заде</vt:lpstr>
      <vt:lpstr>Дефуззификация относительно центра области</vt:lpstr>
      <vt:lpstr>Дефуззификация относительно среднего центра</vt:lpstr>
      <vt:lpstr>Дефуззификация относительно среднего максимума</vt:lpstr>
      <vt:lpstr>Модель вывода Такаги - Сугено - Канга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знаний, рассуждений и задач</dc:title>
  <dc:creator>xcam</dc:creator>
  <cp:lastModifiedBy>xcam</cp:lastModifiedBy>
  <cp:revision>173</cp:revision>
  <dcterms:created xsi:type="dcterms:W3CDTF">2012-02-16T19:14:12Z</dcterms:created>
  <dcterms:modified xsi:type="dcterms:W3CDTF">2012-04-06T23:59:14Z</dcterms:modified>
</cp:coreProperties>
</file>