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75" r:id="rId10"/>
    <p:sldId id="262" r:id="rId11"/>
    <p:sldId id="276" r:id="rId12"/>
    <p:sldId id="263" r:id="rId13"/>
    <p:sldId id="277" r:id="rId14"/>
    <p:sldId id="264" r:id="rId15"/>
    <p:sldId id="278" r:id="rId16"/>
    <p:sldId id="265" r:id="rId17"/>
    <p:sldId id="279" r:id="rId18"/>
    <p:sldId id="266" r:id="rId19"/>
    <p:sldId id="280" r:id="rId20"/>
    <p:sldId id="267" r:id="rId21"/>
    <p:sldId id="282" r:id="rId22"/>
    <p:sldId id="283" r:id="rId23"/>
    <p:sldId id="268" r:id="rId24"/>
    <p:sldId id="269" r:id="rId25"/>
    <p:sldId id="281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A71F-8721-45AA-A157-06944E6E6987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8525-997F-4768-848F-1BE810ADCC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276373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Коллективная разработка программных продуктов. Экстремальное программирование.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создается парами программистов</a:t>
            </a:r>
          </a:p>
          <a:p>
            <a:r>
              <a:rPr lang="ru-RU" dirty="0" smtClean="0"/>
              <a:t>Пары необходимо менять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Универсальность разработчиков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Выравнивание команды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Сплочение команды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Скорость разработки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Повышение дисциплины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Разработчики одиночки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Скорость разработки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Необходим грамотный менеджер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Непрерывная интеграция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Интеграция кода выполняется несколько раз в день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Непрерывная интеграция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Независимая сборка и прогон тестов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Повышение ответственности разработчика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Всегда есть </a:t>
            </a:r>
            <a:r>
              <a:rPr lang="ru-RU" dirty="0" err="1" smtClean="0">
                <a:solidFill>
                  <a:srgbClr val="00B050"/>
                </a:solidFill>
              </a:rPr>
              <a:t>демо</a:t>
            </a:r>
            <a:r>
              <a:rPr lang="ru-RU" dirty="0" smtClean="0">
                <a:solidFill>
                  <a:srgbClr val="00B050"/>
                </a:solidFill>
              </a:rPr>
              <a:t> стенд с последними изменениями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Меньшая стоимость ошибки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Накладные расходы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методика улучшения кода, без изменения его функциональности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Улучшение качества кода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Ускорение разработки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Постоянный </a:t>
            </a:r>
            <a:r>
              <a:rPr lang="en-US" dirty="0" smtClean="0">
                <a:solidFill>
                  <a:srgbClr val="00B050"/>
                </a:solidFill>
              </a:rPr>
              <a:t>code review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Выравнивание команды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Квалификация программистов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Временные издержки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Частые небольшие релизы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раньше мы выпустим первую рабочую версию продукта, тем раньше заказчик начнет получать за счет нее дополнительную прибыль.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Частые небольшие релизы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Заказчик в </a:t>
            </a:r>
            <a:r>
              <a:rPr lang="ru-RU" dirty="0" smtClean="0">
                <a:solidFill>
                  <a:srgbClr val="00B050"/>
                </a:solidFill>
              </a:rPr>
              <a:t>курсе последних изменений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Постоянный </a:t>
            </a:r>
            <a:r>
              <a:rPr lang="en-US" dirty="0" smtClean="0">
                <a:solidFill>
                  <a:srgbClr val="00B050"/>
                </a:solidFill>
              </a:rPr>
              <a:t>feedback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Изменение ТЗ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Необходимость в дополнительном персонале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Заказчик выступает в роли бета тестера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 дизайна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наиболее простого дизайна который решает текущую задачу.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 дизайна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Экономия времени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Невозможность расширения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Экстрема́льное</a:t>
            </a:r>
            <a:r>
              <a:rPr lang="ru-RU" dirty="0" smtClean="0"/>
              <a:t> </a:t>
            </a:r>
            <a:r>
              <a:rPr lang="ru-RU" dirty="0" err="1" smtClean="0"/>
              <a:t>программи́рование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Экстрема́льное</a:t>
            </a:r>
            <a:r>
              <a:rPr lang="ru-RU" dirty="0" smtClean="0"/>
              <a:t> </a:t>
            </a:r>
            <a:r>
              <a:rPr lang="ru-RU" dirty="0" err="1" smtClean="0"/>
              <a:t>программи́рование</a:t>
            </a:r>
            <a:r>
              <a:rPr lang="ru-RU" dirty="0" smtClean="0"/>
              <a:t> (англ. </a:t>
            </a:r>
            <a:r>
              <a:rPr lang="ru-RU" dirty="0" err="1" smtClean="0"/>
              <a:t>Extreme</a:t>
            </a:r>
            <a:r>
              <a:rPr lang="ru-RU" dirty="0" smtClean="0"/>
              <a:t> </a:t>
            </a:r>
            <a:r>
              <a:rPr lang="ru-RU" dirty="0" err="1" smtClean="0"/>
              <a:t>Programming</a:t>
            </a:r>
            <a:r>
              <a:rPr lang="ru-RU" dirty="0" smtClean="0"/>
              <a:t>, XP) — одна из гибких методологий разработки программного обеспечения. Авторы методологии — Кент Бек, Уорд </a:t>
            </a:r>
            <a:r>
              <a:rPr lang="ru-RU" dirty="0" err="1" smtClean="0"/>
              <a:t>Каннингем</a:t>
            </a:r>
            <a:r>
              <a:rPr lang="ru-RU" dirty="0" smtClean="0"/>
              <a:t>, Мартин </a:t>
            </a:r>
            <a:r>
              <a:rPr lang="ru-RU" dirty="0" err="1" smtClean="0"/>
              <a:t>Фаулер</a:t>
            </a:r>
            <a:r>
              <a:rPr lang="ru-RU" dirty="0" smtClean="0"/>
              <a:t> и другие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Метафора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Метафора системы дает команде представление о том, каким образом система работает в настоящее время, в каких местах добавляются новые компоненты и какую форму они должны принять.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Метафора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Облегчение понимания системы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Сложность подбора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Стандарты кодирования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Стандарты кодирования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Единый стиль – более легкое сопровождение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Возможны конфликты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Коллективное владение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программист в коллективе XP должен иметь доступ к коду любой части системы и вносить изменения в любой код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Коллективное владение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Выравнивание команды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Программист может переоценить свой уровень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Перекидывание ответственности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I-Environ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227" y="0"/>
            <a:ext cx="60135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25200" cy="719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Jira_2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51" y="188640"/>
            <a:ext cx="8794557" cy="6525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Короткий цикл обратной связи (</a:t>
            </a:r>
            <a:r>
              <a:rPr lang="en-US" dirty="0" smtClean="0"/>
              <a:t>Fine scale feedback) </a:t>
            </a:r>
          </a:p>
          <a:p>
            <a:pPr lvl="1"/>
            <a:r>
              <a:rPr lang="ru-RU" sz="2700" dirty="0"/>
              <a:t>Разработка через тестирование </a:t>
            </a:r>
            <a:r>
              <a:rPr lang="ru-RU" dirty="0" smtClean="0"/>
              <a:t>(</a:t>
            </a:r>
            <a:r>
              <a:rPr lang="en-US" dirty="0" smtClean="0"/>
              <a:t>Test driven development)</a:t>
            </a:r>
          </a:p>
          <a:p>
            <a:pPr lvl="1"/>
            <a:r>
              <a:rPr lang="ru-RU" dirty="0" smtClean="0"/>
              <a:t>Игра в планирование (</a:t>
            </a:r>
            <a:r>
              <a:rPr lang="en-US" dirty="0" smtClean="0"/>
              <a:t>Planning game)</a:t>
            </a:r>
          </a:p>
          <a:p>
            <a:pPr lvl="1"/>
            <a:r>
              <a:rPr lang="ru-RU" dirty="0" smtClean="0"/>
              <a:t>Заказчик всегда рядом (</a:t>
            </a:r>
            <a:r>
              <a:rPr lang="en-US" dirty="0" smtClean="0"/>
              <a:t>Whole team, Onsite customer)</a:t>
            </a:r>
          </a:p>
          <a:p>
            <a:pPr lvl="1"/>
            <a:r>
              <a:rPr lang="ru-RU" dirty="0" smtClean="0"/>
              <a:t>Парное программирование (</a:t>
            </a:r>
            <a:r>
              <a:rPr lang="en-US" dirty="0" smtClean="0"/>
              <a:t>Pair programming)</a:t>
            </a:r>
          </a:p>
          <a:p>
            <a:r>
              <a:rPr lang="ru-RU" dirty="0" smtClean="0"/>
              <a:t>Непрерывный, а не пакетный процесс </a:t>
            </a:r>
          </a:p>
          <a:p>
            <a:pPr lvl="1"/>
            <a:r>
              <a:rPr lang="ru-RU" dirty="0" smtClean="0"/>
              <a:t>Непрерывная интеграция (</a:t>
            </a:r>
            <a:r>
              <a:rPr lang="en-US" dirty="0" smtClean="0"/>
              <a:t>Continuous Integration)</a:t>
            </a:r>
          </a:p>
          <a:p>
            <a:pPr lvl="1"/>
            <a:r>
              <a:rPr lang="ru-RU" dirty="0" err="1" smtClean="0"/>
              <a:t>Рефакторинг</a:t>
            </a:r>
            <a:r>
              <a:rPr lang="ru-RU" dirty="0" smtClean="0"/>
              <a:t> (</a:t>
            </a:r>
            <a:r>
              <a:rPr lang="en-US" dirty="0" smtClean="0"/>
              <a:t>Design Improvement, </a:t>
            </a:r>
            <a:r>
              <a:rPr lang="en-US" dirty="0" err="1" smtClean="0"/>
              <a:t>Refactor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Частые небольшие релизы (</a:t>
            </a:r>
            <a:r>
              <a:rPr lang="en-US" dirty="0" smtClean="0"/>
              <a:t>Small Releases)</a:t>
            </a:r>
          </a:p>
          <a:p>
            <a:r>
              <a:rPr lang="ru-RU" dirty="0" smtClean="0"/>
              <a:t>Понимание, разделяемое всеми </a:t>
            </a:r>
          </a:p>
          <a:p>
            <a:pPr lvl="1"/>
            <a:r>
              <a:rPr lang="ru-RU" dirty="0" smtClean="0"/>
              <a:t>Простота (</a:t>
            </a:r>
            <a:r>
              <a:rPr lang="en-US" dirty="0" smtClean="0"/>
              <a:t>Simple design)</a:t>
            </a:r>
          </a:p>
          <a:p>
            <a:pPr lvl="1"/>
            <a:r>
              <a:rPr lang="ru-RU" dirty="0" smtClean="0"/>
              <a:t>Метафора системы (</a:t>
            </a:r>
            <a:r>
              <a:rPr lang="en-US" dirty="0" smtClean="0"/>
              <a:t>System metaphor)</a:t>
            </a:r>
          </a:p>
          <a:p>
            <a:pPr lvl="1"/>
            <a:r>
              <a:rPr lang="ru-RU" dirty="0" smtClean="0"/>
              <a:t>Коллективное владение кодом (</a:t>
            </a:r>
            <a:r>
              <a:rPr lang="en-US" dirty="0" smtClean="0"/>
              <a:t>Collective code ownership) </a:t>
            </a:r>
            <a:r>
              <a:rPr lang="ru-RU" dirty="0" smtClean="0"/>
              <a:t>или выбранными шаблонами проектирования (</a:t>
            </a:r>
            <a:r>
              <a:rPr lang="en-US" dirty="0" smtClean="0"/>
              <a:t>Collective patterns ownership)</a:t>
            </a:r>
          </a:p>
          <a:p>
            <a:pPr lvl="1"/>
            <a:r>
              <a:rPr lang="ru-RU" dirty="0" smtClean="0"/>
              <a:t>Стандарт кодирования (</a:t>
            </a:r>
            <a:r>
              <a:rPr lang="en-US" dirty="0" smtClean="0"/>
              <a:t>Coding standard or Coding conventions)</a:t>
            </a:r>
          </a:p>
          <a:p>
            <a:r>
              <a:rPr lang="ru-RU" dirty="0" smtClean="0"/>
              <a:t>Социальная защищенность программиста (</a:t>
            </a:r>
            <a:r>
              <a:rPr lang="en-US" dirty="0" smtClean="0"/>
              <a:t>Programmer welfare): </a:t>
            </a:r>
          </a:p>
          <a:p>
            <a:pPr lvl="1"/>
            <a:r>
              <a:rPr lang="en-US" dirty="0" smtClean="0"/>
              <a:t>40-</a:t>
            </a:r>
            <a:r>
              <a:rPr lang="ru-RU" dirty="0" smtClean="0"/>
              <a:t>часовая рабочая неделя (</a:t>
            </a:r>
            <a:r>
              <a:rPr lang="en-US" dirty="0" smtClean="0"/>
              <a:t>Sustainable pace, Forty hour week)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модулей (</a:t>
            </a:r>
            <a:r>
              <a:rPr lang="en-US" dirty="0" smtClean="0"/>
              <a:t>unit testing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Приемочное тестирование (</a:t>
            </a:r>
            <a:r>
              <a:rPr lang="en-US" dirty="0" smtClean="0"/>
              <a:t>acceptance testing</a:t>
            </a:r>
            <a:r>
              <a:rPr lang="ru-RU" dirty="0" smtClean="0"/>
              <a:t>)</a:t>
            </a:r>
          </a:p>
          <a:p>
            <a:r>
              <a:rPr lang="en-US" dirty="0" smtClean="0"/>
              <a:t>TDD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B050"/>
                </a:solidFill>
              </a:rPr>
              <a:t>Регресивное</a:t>
            </a:r>
            <a:r>
              <a:rPr lang="ru-RU" dirty="0" smtClean="0">
                <a:solidFill>
                  <a:srgbClr val="00B050"/>
                </a:solidFill>
              </a:rPr>
              <a:t> тестирование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Легче локализовать ошибку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Тесты – своеобразная спецификация ПО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Гарантия работы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Временные затраты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Квалификация программистов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Ложное чувство уверенности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в планирование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цель – быстрое создание плана </a:t>
            </a:r>
            <a:r>
              <a:rPr lang="ru-RU" dirty="0" smtClean="0"/>
              <a:t>работ</a:t>
            </a:r>
            <a:endParaRPr lang="en-US" dirty="0" smtClean="0"/>
          </a:p>
          <a:p>
            <a:r>
              <a:rPr lang="ru-RU" dirty="0" smtClean="0"/>
              <a:t>З</a:t>
            </a:r>
            <a:r>
              <a:rPr lang="ru-RU" dirty="0" smtClean="0"/>
              <a:t>аказчик </a:t>
            </a:r>
            <a:r>
              <a:rPr lang="ru-RU" dirty="0" smtClean="0"/>
              <a:t>отвечает за принятие </a:t>
            </a:r>
            <a:r>
              <a:rPr lang="ru-RU" dirty="0" err="1" smtClean="0"/>
              <a:t>бизнес-решений</a:t>
            </a:r>
            <a:r>
              <a:rPr lang="ru-RU" dirty="0" smtClean="0"/>
              <a:t>, а команда разработчиков отвечает за принятие технических решений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в планирование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Планирование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Хорошая осведомленность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Разделение ответственности между заказчиком и разработчиком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Объективные сроки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Заказчик понимает за что платит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Ясное направление развития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Дополнительные издержки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Сложно привлечь заказчика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На начальных этапах оценка часто отличается от реальности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Программисты реализуют только те функции, которые необходимы для возможностей, выбранных на данной итерации заказчиком.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Заказчик всегда рядом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«Заказчик» в XP — это не тот, кто оплачивает счета, а тот, кто на самом деле использует систему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Заказчик всегда рядом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Проверка результата на реальном пользователе, постоянный </a:t>
            </a:r>
            <a:r>
              <a:rPr lang="en-US" dirty="0" smtClean="0">
                <a:solidFill>
                  <a:srgbClr val="00B050"/>
                </a:solidFill>
              </a:rPr>
              <a:t>feedback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Помощь в расстановке приоритетов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Устранение лишних посредников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Часто заказчик не знает что хочет – постоянные изменения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Квалификация заказчика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519</Words>
  <Application>Microsoft Office PowerPoint</Application>
  <PresentationFormat>Экран (4:3)</PresentationFormat>
  <Paragraphs>112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Коллективная разработка программных продуктов. Экстремальное программирование.</vt:lpstr>
      <vt:lpstr>Экстрема́льное программи́рование</vt:lpstr>
      <vt:lpstr>Основные приемы</vt:lpstr>
      <vt:lpstr>Тестирование</vt:lpstr>
      <vt:lpstr>Тестирование</vt:lpstr>
      <vt:lpstr>Игра в планирование</vt:lpstr>
      <vt:lpstr>Игра в планирование</vt:lpstr>
      <vt:lpstr>Заказчик всегда рядом</vt:lpstr>
      <vt:lpstr>Заказчик всегда рядом</vt:lpstr>
      <vt:lpstr>Парное программирование</vt:lpstr>
      <vt:lpstr>Парное программирование</vt:lpstr>
      <vt:lpstr>Непрерывная интеграция</vt:lpstr>
      <vt:lpstr>Непрерывная интеграция</vt:lpstr>
      <vt:lpstr>Рефакторинг</vt:lpstr>
      <vt:lpstr>Рефакторинг</vt:lpstr>
      <vt:lpstr>Частые небольшие релизы</vt:lpstr>
      <vt:lpstr>Частые небольшие релизы</vt:lpstr>
      <vt:lpstr>Простота дизайна</vt:lpstr>
      <vt:lpstr>Простота дизайна</vt:lpstr>
      <vt:lpstr>Метафора системы</vt:lpstr>
      <vt:lpstr>Метафора системы</vt:lpstr>
      <vt:lpstr>Стандарты кодирования</vt:lpstr>
      <vt:lpstr>Стандарты кодирования</vt:lpstr>
      <vt:lpstr>Коллективное владение</vt:lpstr>
      <vt:lpstr>Коллективное владение</vt:lpstr>
      <vt:lpstr>Слайд 26</vt:lpstr>
      <vt:lpstr>Слайд 27</vt:lpstr>
      <vt:lpstr>Слайд 28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Коллективная разработка программных продуктов. Экстремальное программирование.</dc:title>
  <dc:creator>akuznetsov</dc:creator>
  <cp:lastModifiedBy>akuznetsov</cp:lastModifiedBy>
  <cp:revision>18</cp:revision>
  <dcterms:created xsi:type="dcterms:W3CDTF">2011-11-10T06:51:31Z</dcterms:created>
  <dcterms:modified xsi:type="dcterms:W3CDTF">2011-11-10T11:22:29Z</dcterms:modified>
</cp:coreProperties>
</file>