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09BA3-E0B4-4F80-9E73-D42FD3C7B133}" type="datetimeFigureOut">
              <a:rPr lang="en-US" smtClean="0"/>
              <a:pPr/>
              <a:t>9/22/2012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31575-3C60-41B0-A167-9F7C606B3F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Анализ и проектирование при структурном подходе к программированию.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пошаговой детализации. Этап 1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Программа</a:t>
            </a:r>
          </a:p>
          <a:p>
            <a:pPr lvl="1">
              <a:buNone/>
            </a:pPr>
            <a:r>
              <a:rPr lang="ru-RU" dirty="0" smtClean="0"/>
              <a:t>Ввести данные</a:t>
            </a:r>
          </a:p>
          <a:p>
            <a:pPr lvl="1">
              <a:buNone/>
            </a:pPr>
            <a:r>
              <a:rPr lang="ru-RU" dirty="0" smtClean="0"/>
              <a:t>Найти максимум введенных данных</a:t>
            </a:r>
          </a:p>
          <a:p>
            <a:pPr lvl="1">
              <a:buNone/>
            </a:pPr>
            <a:r>
              <a:rPr lang="ru-RU" dirty="0" smtClean="0"/>
              <a:t>Вывести результат</a:t>
            </a:r>
          </a:p>
          <a:p>
            <a:pPr>
              <a:buNone/>
            </a:pPr>
            <a:r>
              <a:rPr lang="ru-RU" dirty="0" smtClean="0"/>
              <a:t>Конец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Детализация 1.1</a:t>
            </a:r>
            <a:br>
              <a:rPr lang="ru-RU" dirty="0" smtClean="0"/>
            </a:br>
            <a:r>
              <a:rPr lang="ru-RU" dirty="0" smtClean="0"/>
              <a:t>Детализируем ввод данных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Ввести данные:</a:t>
            </a:r>
          </a:p>
          <a:p>
            <a:r>
              <a:rPr lang="ru-RU" dirty="0" smtClean="0"/>
              <a:t>определить количество чисел</a:t>
            </a:r>
          </a:p>
          <a:p>
            <a:r>
              <a:rPr lang="ru-RU" dirty="0" err="1" smtClean="0"/>
              <a:t>цикл-пока</a:t>
            </a:r>
            <a:r>
              <a:rPr lang="ru-RU" dirty="0" smtClean="0"/>
              <a:t>: не все элементы введены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ru-RU" sz="2800" dirty="0" smtClean="0"/>
              <a:t>прочитать и запомнить значение элемента</a:t>
            </a:r>
          </a:p>
          <a:p>
            <a:r>
              <a:rPr lang="ru-RU" dirty="0" smtClean="0"/>
              <a:t>все-цикл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 smtClean="0"/>
              <a:t>Детализация 1.2</a:t>
            </a:r>
            <a:br>
              <a:rPr lang="ru-RU" sz="3600" dirty="0" smtClean="0"/>
            </a:br>
            <a:r>
              <a:rPr lang="ru-RU" sz="3600" dirty="0" smtClean="0"/>
              <a:t>Детализируем отыскание максимума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Найти максимум:</a:t>
            </a:r>
          </a:p>
          <a:p>
            <a:r>
              <a:rPr lang="ru-RU" dirty="0" smtClean="0"/>
              <a:t>Выбрать в качестве максимума первый элемент данных</a:t>
            </a:r>
          </a:p>
          <a:p>
            <a:r>
              <a:rPr lang="ru-RU" dirty="0" smtClean="0"/>
              <a:t>Сравнить все значения с максимумом, заменяя текущий максимум на очередное значение, если оно не превысило его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Детализация 1.3</a:t>
            </a:r>
            <a:br>
              <a:rPr lang="ru-RU" dirty="0" smtClean="0"/>
            </a:br>
            <a:r>
              <a:rPr lang="ru-RU" dirty="0" smtClean="0"/>
              <a:t>Вывод результата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err="1" smtClean="0"/>
              <a:t>Цикл-пока</a:t>
            </a:r>
            <a:r>
              <a:rPr lang="ru-RU" dirty="0" smtClean="0"/>
              <a:t> не все элементы выведены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вывести значение элемента</a:t>
            </a:r>
          </a:p>
          <a:p>
            <a:pPr>
              <a:buNone/>
            </a:pPr>
            <a:r>
              <a:rPr lang="ru-RU" dirty="0" smtClean="0"/>
              <a:t>Все-цикл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пошаговой детализации. Этап 2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Включает в себя 3 детализированные выше части.</a:t>
            </a:r>
          </a:p>
          <a:p>
            <a:r>
              <a:rPr lang="ru-RU" dirty="0" smtClean="0"/>
              <a:t>Необходимо продолжить детализацию части 1.2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600" dirty="0" smtClean="0"/>
              <a:t>Детализация 2.1</a:t>
            </a:r>
            <a:br>
              <a:rPr lang="ru-RU" sz="3600" dirty="0" smtClean="0"/>
            </a:br>
            <a:r>
              <a:rPr lang="ru-RU" sz="3600" dirty="0" smtClean="0"/>
              <a:t> Детализируем отыскание максимума</a:t>
            </a:r>
            <a:endParaRPr lang="en-US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Найти максимум:</a:t>
            </a:r>
          </a:p>
          <a:p>
            <a:pPr lvl="1">
              <a:buNone/>
            </a:pPr>
            <a:r>
              <a:rPr lang="ru-RU" dirty="0" smtClean="0"/>
              <a:t>Выбрать в качестве максимума первый элемент данных</a:t>
            </a:r>
          </a:p>
          <a:p>
            <a:pPr lvl="1">
              <a:buNone/>
            </a:pPr>
            <a:r>
              <a:rPr lang="ru-RU" dirty="0" err="1" smtClean="0"/>
              <a:t>Цикл-пока</a:t>
            </a:r>
            <a:r>
              <a:rPr lang="ru-RU" dirty="0" smtClean="0"/>
              <a:t> не все элементы проверены</a:t>
            </a:r>
          </a:p>
          <a:p>
            <a:pPr lvl="2">
              <a:buNone/>
            </a:pPr>
            <a:r>
              <a:rPr lang="ru-RU" dirty="0" smtClean="0"/>
              <a:t>Сравнить текущее значение с максимумом</a:t>
            </a:r>
          </a:p>
          <a:p>
            <a:pPr lvl="2">
              <a:buNone/>
            </a:pPr>
            <a:r>
              <a:rPr lang="ru-RU" dirty="0" smtClean="0"/>
              <a:t>Если текущее значение больше максимума</a:t>
            </a:r>
          </a:p>
          <a:p>
            <a:pPr lvl="3">
              <a:buNone/>
            </a:pPr>
            <a:r>
              <a:rPr lang="ru-RU" dirty="0" smtClean="0"/>
              <a:t>Максимум = текущее значение</a:t>
            </a:r>
          </a:p>
          <a:p>
            <a:pPr lvl="2">
              <a:buNone/>
            </a:pPr>
            <a:r>
              <a:rPr lang="ru-RU" dirty="0" err="1" smtClean="0"/>
              <a:t>Конец-если</a:t>
            </a:r>
            <a:endParaRPr lang="ru-RU" dirty="0" smtClean="0"/>
          </a:p>
          <a:p>
            <a:pPr lvl="1">
              <a:buNone/>
            </a:pPr>
            <a:r>
              <a:rPr lang="ru-RU" dirty="0" smtClean="0"/>
              <a:t>Конец-цикл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Структурные </a:t>
            </a:r>
            <a:r>
              <a:rPr lang="ru-RU" sz="3600" dirty="0" smtClean="0"/>
              <a:t>карты </a:t>
            </a:r>
            <a:r>
              <a:rPr lang="ru-RU" sz="3600" dirty="0" err="1" smtClean="0"/>
              <a:t>Константайна</a:t>
            </a:r>
            <a:endParaRPr lang="ru-RU" sz="3600" dirty="0" smtClean="0"/>
          </a:p>
        </p:txBody>
      </p:sp>
      <p:pic>
        <p:nvPicPr>
          <p:cNvPr id="1026" name="Рисунок 8"/>
          <p:cNvPicPr>
            <a:picLocks noChangeAspect="1" noChangeArrowheads="1"/>
          </p:cNvPicPr>
          <p:nvPr/>
        </p:nvPicPr>
        <p:blipFill>
          <a:blip r:embed="rId2" cstate="print">
            <a:lum bright="-18000" contrast="48000"/>
          </a:blip>
          <a:srcRect/>
          <a:stretch>
            <a:fillRect/>
          </a:stretch>
        </p:blipFill>
        <p:spPr bwMode="auto">
          <a:xfrm>
            <a:off x="381000" y="1600200"/>
            <a:ext cx="819647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Обозначения типа вызова</a:t>
            </a:r>
          </a:p>
        </p:txBody>
      </p:sp>
      <p:pic>
        <p:nvPicPr>
          <p:cNvPr id="2050" name="Рисунок 9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304800" y="1600200"/>
            <a:ext cx="848298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Обозначения особых условий вызова</a:t>
            </a:r>
          </a:p>
        </p:txBody>
      </p:sp>
      <p:pic>
        <p:nvPicPr>
          <p:cNvPr id="3074" name="Рисунок 11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381000" y="1447800"/>
            <a:ext cx="788921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1295400" y="0"/>
            <a:ext cx="6493372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Стили проектирования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Эволюционное </a:t>
            </a:r>
          </a:p>
          <a:p>
            <a:pPr lvl="1"/>
            <a:r>
              <a:rPr lang="ru-RU" dirty="0" smtClean="0"/>
              <a:t>Не задумываются о расширяемости</a:t>
            </a:r>
          </a:p>
          <a:p>
            <a:r>
              <a:rPr lang="ru-RU" dirty="0" smtClean="0"/>
              <a:t>Предварительное проектирование</a:t>
            </a:r>
          </a:p>
          <a:p>
            <a:pPr lvl="1"/>
            <a:r>
              <a:rPr lang="ru-RU" dirty="0" smtClean="0"/>
              <a:t>Когда возникает необходимость внести изменения в проект – проектировщик уже переключился на другой.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Методика Джексона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lum bright="-20000" contrast="46000"/>
          </a:blip>
          <a:srcRect/>
          <a:stretch>
            <a:fillRect/>
          </a:stretch>
        </p:blipFill>
        <p:spPr bwMode="auto">
          <a:xfrm>
            <a:off x="1219200" y="1524000"/>
            <a:ext cx="6400800" cy="510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lum bright="-10000" contrast="40000"/>
          </a:blip>
          <a:srcRect/>
          <a:stretch>
            <a:fillRect/>
          </a:stretch>
        </p:blipFill>
        <p:spPr bwMode="auto">
          <a:xfrm>
            <a:off x="1371600" y="228600"/>
            <a:ext cx="5715000" cy="64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Структурная схема разрабатываемого ПО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ru-RU" dirty="0" smtClean="0"/>
              <a:t>Структурной называют схему, отражающую состав и взаимодействие по управлению частей разрабатываемого ПО.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76600" y="3124200"/>
            <a:ext cx="2667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Диспетчер программного комплекса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6600" y="4800600"/>
            <a:ext cx="2667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 нахождения корней уравнения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248400" y="4800600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 нахождения определенного интеграла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4800" y="4800600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Программа решения систем уравнений</a:t>
            </a:r>
            <a:endParaRPr lang="en-US" dirty="0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609600" y="58674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Структурная схема программного комплекса для решения математических задач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4" name="Прямая соединительная линия 13"/>
          <p:cNvCxnSpPr>
            <a:stCxn id="4" idx="2"/>
            <a:endCxn id="5" idx="0"/>
          </p:cNvCxnSpPr>
          <p:nvPr/>
        </p:nvCxnSpPr>
        <p:spPr>
          <a:xfrm rot="5400000">
            <a:off x="4191000" y="438150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4" idx="2"/>
            <a:endCxn id="7" idx="0"/>
          </p:cNvCxnSpPr>
          <p:nvPr/>
        </p:nvCxnSpPr>
        <p:spPr>
          <a:xfrm rot="5400000">
            <a:off x="2686050" y="2876550"/>
            <a:ext cx="838200" cy="3009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>
            <a:stCxn id="4" idx="2"/>
            <a:endCxn id="6" idx="0"/>
          </p:cNvCxnSpPr>
          <p:nvPr/>
        </p:nvCxnSpPr>
        <p:spPr>
          <a:xfrm rot="16200000" flipH="1">
            <a:off x="5657850" y="2914650"/>
            <a:ext cx="838200" cy="2933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Функциональная схема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Функциональная схема – это схема взаимодействия компонентов ПО с описанием информационных потоков, состава данных в потоках и указанием используемых файлов и устройств.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Обозначения элементов функциональных схем</a:t>
            </a:r>
            <a:endParaRPr lang="en-US" sz="32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57200" y="914400"/>
          <a:ext cx="8382000" cy="5622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1524000"/>
                <a:gridCol w="5105400"/>
              </a:tblGrid>
              <a:tr h="703943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 блока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Обозначение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Назначение блока</a:t>
                      </a:r>
                      <a:endParaRPr lang="en-US" dirty="0"/>
                    </a:p>
                  </a:txBody>
                  <a:tcPr/>
                </a:tc>
              </a:tr>
              <a:tr h="703943">
                <a:tc>
                  <a:txBody>
                    <a:bodyPr/>
                    <a:lstStyle/>
                    <a:p>
                      <a:r>
                        <a:rPr lang="ru-RU" dirty="0" smtClean="0"/>
                        <a:t>Сохраненные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обозначения</a:t>
                      </a:r>
                      <a:r>
                        <a:rPr lang="ru-RU" baseline="0" dirty="0" smtClean="0"/>
                        <a:t> данных, которые должны быть сохранены без уточнения типа устройства</a:t>
                      </a:r>
                      <a:endParaRPr lang="en-US" dirty="0"/>
                    </a:p>
                  </a:txBody>
                  <a:tcPr/>
                </a:tc>
              </a:tr>
              <a:tr h="703943">
                <a:tc>
                  <a:txBody>
                    <a:bodyPr/>
                    <a:lstStyle/>
                    <a:p>
                      <a:r>
                        <a:rPr lang="ru-RU" dirty="0" smtClean="0"/>
                        <a:t>Оперативное запоминающее</a:t>
                      </a:r>
                      <a:r>
                        <a:rPr lang="ru-RU" baseline="0" dirty="0" smtClean="0"/>
                        <a:t> устройство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обозначения</a:t>
                      </a:r>
                      <a:r>
                        <a:rPr lang="ru-RU" baseline="0" dirty="0" smtClean="0"/>
                        <a:t> данных,  хранящихся в оперативной памяти</a:t>
                      </a:r>
                      <a:endParaRPr lang="en-US" dirty="0"/>
                    </a:p>
                  </a:txBody>
                  <a:tcPr/>
                </a:tc>
              </a:tr>
              <a:tr h="703943">
                <a:tc>
                  <a:txBody>
                    <a:bodyPr/>
                    <a:lstStyle/>
                    <a:p>
                      <a:r>
                        <a:rPr lang="ru-RU" dirty="0" smtClean="0"/>
                        <a:t>Запоминающее устройство с прямым</a:t>
                      </a:r>
                      <a:r>
                        <a:rPr lang="ru-RU" baseline="0" dirty="0" smtClean="0"/>
                        <a:t> доступом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обозначения</a:t>
                      </a:r>
                      <a:r>
                        <a:rPr lang="ru-RU" baseline="0" dirty="0" smtClean="0"/>
                        <a:t> данных,  хранящихся на магнитных дисках</a:t>
                      </a:r>
                      <a:endParaRPr lang="en-US" dirty="0"/>
                    </a:p>
                  </a:txBody>
                  <a:tcPr/>
                </a:tc>
              </a:tr>
              <a:tr h="703943">
                <a:tc>
                  <a:txBody>
                    <a:bodyPr/>
                    <a:lstStyle/>
                    <a:p>
                      <a:r>
                        <a:rPr lang="ru-RU" dirty="0" smtClean="0"/>
                        <a:t>Документ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обозначения</a:t>
                      </a:r>
                      <a:r>
                        <a:rPr lang="ru-RU" baseline="0" dirty="0" smtClean="0"/>
                        <a:t> данных,  выводимых на печать</a:t>
                      </a:r>
                      <a:endParaRPr lang="en-US" dirty="0"/>
                    </a:p>
                  </a:txBody>
                  <a:tcPr/>
                </a:tc>
              </a:tr>
              <a:tr h="703943">
                <a:tc>
                  <a:txBody>
                    <a:bodyPr/>
                    <a:lstStyle/>
                    <a:p>
                      <a:r>
                        <a:rPr lang="ru-RU" dirty="0" smtClean="0"/>
                        <a:t>Ручной ввод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Для обозначения </a:t>
                      </a:r>
                      <a:r>
                        <a:rPr lang="ru-RU" baseline="0" dirty="0" smtClean="0"/>
                        <a:t>ручного ввода данных с клавиатуры </a:t>
                      </a:r>
                      <a:endParaRPr lang="en-US" dirty="0"/>
                    </a:p>
                  </a:txBody>
                  <a:tcPr/>
                </a:tc>
              </a:tr>
              <a:tr h="703943">
                <a:tc>
                  <a:txBody>
                    <a:bodyPr/>
                    <a:lstStyle/>
                    <a:p>
                      <a:r>
                        <a:rPr lang="ru-RU" dirty="0" smtClean="0"/>
                        <a:t>Дисплей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обозначения</a:t>
                      </a:r>
                      <a:r>
                        <a:rPr lang="ru-RU" baseline="0" dirty="0" smtClean="0"/>
                        <a:t> данных,  выводимых на дисплей.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Блок-схема: внутренняя память 4"/>
          <p:cNvSpPr/>
          <p:nvPr/>
        </p:nvSpPr>
        <p:spPr>
          <a:xfrm>
            <a:off x="2362200" y="2514600"/>
            <a:ext cx="1143000" cy="533400"/>
          </a:xfrm>
          <a:prstGeom prst="flowChartInternal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Блок-схема: документ 5"/>
          <p:cNvSpPr/>
          <p:nvPr/>
        </p:nvSpPr>
        <p:spPr>
          <a:xfrm>
            <a:off x="2438400" y="4495800"/>
            <a:ext cx="914400" cy="533400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Блок-схема: ручной ввод 6"/>
          <p:cNvSpPr/>
          <p:nvPr/>
        </p:nvSpPr>
        <p:spPr>
          <a:xfrm>
            <a:off x="2514600" y="5257800"/>
            <a:ext cx="838200" cy="457200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Блок-схема: дисплей 7"/>
          <p:cNvSpPr/>
          <p:nvPr/>
        </p:nvSpPr>
        <p:spPr>
          <a:xfrm>
            <a:off x="2438400" y="5943600"/>
            <a:ext cx="990600" cy="457200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Блок-схема: память с прямым доступом 8"/>
          <p:cNvSpPr/>
          <p:nvPr/>
        </p:nvSpPr>
        <p:spPr>
          <a:xfrm>
            <a:off x="2362200" y="3505200"/>
            <a:ext cx="1066800" cy="685800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Блок-схема: сохраненные данные 9"/>
          <p:cNvSpPr/>
          <p:nvPr/>
        </p:nvSpPr>
        <p:spPr>
          <a:xfrm>
            <a:off x="2362200" y="1752600"/>
            <a:ext cx="1143000" cy="457200"/>
          </a:xfrm>
          <a:prstGeom prst="flowChartOnlineStora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функциональной схемы программного комплекса</a:t>
            </a:r>
            <a:endParaRPr lang="en-US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505200" y="1600200"/>
            <a:ext cx="1524000" cy="685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Программы сортировки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304800" y="2743200"/>
            <a:ext cx="1524000" cy="685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Метод пузырька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Блок-схема: процесс 5"/>
          <p:cNvSpPr/>
          <p:nvPr/>
        </p:nvSpPr>
        <p:spPr>
          <a:xfrm>
            <a:off x="2438400" y="2743200"/>
            <a:ext cx="1752600" cy="685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Метод прямого выбора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Блок-схема: процесс 6"/>
          <p:cNvSpPr/>
          <p:nvPr/>
        </p:nvSpPr>
        <p:spPr>
          <a:xfrm>
            <a:off x="4572000" y="2743200"/>
            <a:ext cx="1524000" cy="685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Метод Шелла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6553200" y="2743200"/>
            <a:ext cx="1524000" cy="685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Быстрая сортировка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Блок-схема: дисплей 8"/>
          <p:cNvSpPr/>
          <p:nvPr/>
        </p:nvSpPr>
        <p:spPr>
          <a:xfrm>
            <a:off x="1143000" y="4114800"/>
            <a:ext cx="1676400" cy="838200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</a:t>
            </a:r>
            <a:r>
              <a:rPr lang="ru-RU" dirty="0" smtClean="0">
                <a:solidFill>
                  <a:schemeClr val="tx1"/>
                </a:solidFill>
              </a:rPr>
              <a:t>езультат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Блок-схема: ручной ввод 12"/>
          <p:cNvSpPr/>
          <p:nvPr/>
        </p:nvSpPr>
        <p:spPr>
          <a:xfrm>
            <a:off x="152400" y="5105400"/>
            <a:ext cx="1447800" cy="838200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Данные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Прямая соединительная линия 20"/>
          <p:cNvCxnSpPr>
            <a:stCxn id="5" idx="2"/>
            <a:endCxn id="13" idx="0"/>
          </p:cNvCxnSpPr>
          <p:nvPr/>
        </p:nvCxnSpPr>
        <p:spPr>
          <a:xfrm rot="5400000">
            <a:off x="91440" y="4213860"/>
            <a:ext cx="176022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>
            <a:stCxn id="5" idx="2"/>
            <a:endCxn id="9" idx="0"/>
          </p:cNvCxnSpPr>
          <p:nvPr/>
        </p:nvCxnSpPr>
        <p:spPr>
          <a:xfrm rot="16200000" flipH="1">
            <a:off x="1181100" y="3314700"/>
            <a:ext cx="685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Блок-схема: дисплей 27"/>
          <p:cNvSpPr/>
          <p:nvPr/>
        </p:nvSpPr>
        <p:spPr>
          <a:xfrm>
            <a:off x="3352800" y="4114800"/>
            <a:ext cx="1676400" cy="838200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</a:t>
            </a:r>
            <a:r>
              <a:rPr lang="ru-RU" dirty="0" smtClean="0">
                <a:solidFill>
                  <a:schemeClr val="tx1"/>
                </a:solidFill>
              </a:rPr>
              <a:t>езультат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Блок-схема: ручной ввод 28"/>
          <p:cNvSpPr/>
          <p:nvPr/>
        </p:nvSpPr>
        <p:spPr>
          <a:xfrm>
            <a:off x="2362200" y="5105400"/>
            <a:ext cx="1447800" cy="838200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Данные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Прямая соединительная линия 29"/>
          <p:cNvCxnSpPr>
            <a:endCxn id="29" idx="0"/>
          </p:cNvCxnSpPr>
          <p:nvPr/>
        </p:nvCxnSpPr>
        <p:spPr>
          <a:xfrm rot="5400000">
            <a:off x="2301240" y="4213860"/>
            <a:ext cx="176022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endCxn id="28" idx="0"/>
          </p:cNvCxnSpPr>
          <p:nvPr/>
        </p:nvCxnSpPr>
        <p:spPr>
          <a:xfrm rot="16200000" flipH="1">
            <a:off x="3390900" y="3314700"/>
            <a:ext cx="685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дисплей 31"/>
          <p:cNvSpPr/>
          <p:nvPr/>
        </p:nvSpPr>
        <p:spPr>
          <a:xfrm>
            <a:off x="7391400" y="4114800"/>
            <a:ext cx="1676400" cy="838200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</a:t>
            </a:r>
            <a:r>
              <a:rPr lang="ru-RU" dirty="0" smtClean="0">
                <a:solidFill>
                  <a:schemeClr val="tx1"/>
                </a:solidFill>
              </a:rPr>
              <a:t>езультат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Блок-схема: ручной ввод 32"/>
          <p:cNvSpPr/>
          <p:nvPr/>
        </p:nvSpPr>
        <p:spPr>
          <a:xfrm>
            <a:off x="6400800" y="5105400"/>
            <a:ext cx="1447800" cy="838200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Данные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Прямая соединительная линия 33"/>
          <p:cNvCxnSpPr>
            <a:endCxn id="33" idx="0"/>
          </p:cNvCxnSpPr>
          <p:nvPr/>
        </p:nvCxnSpPr>
        <p:spPr>
          <a:xfrm rot="5400000">
            <a:off x="6339840" y="4213860"/>
            <a:ext cx="176022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endCxn id="32" idx="0"/>
          </p:cNvCxnSpPr>
          <p:nvPr/>
        </p:nvCxnSpPr>
        <p:spPr>
          <a:xfrm rot="16200000" flipH="1">
            <a:off x="7429500" y="3314700"/>
            <a:ext cx="685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Блок-схема: дисплей 35"/>
          <p:cNvSpPr/>
          <p:nvPr/>
        </p:nvSpPr>
        <p:spPr>
          <a:xfrm>
            <a:off x="5410200" y="4114800"/>
            <a:ext cx="1676400" cy="838200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Р</a:t>
            </a:r>
            <a:r>
              <a:rPr lang="ru-RU" dirty="0" smtClean="0">
                <a:solidFill>
                  <a:schemeClr val="tx1"/>
                </a:solidFill>
              </a:rPr>
              <a:t>езультат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Блок-схема: ручной ввод 36"/>
          <p:cNvSpPr/>
          <p:nvPr/>
        </p:nvSpPr>
        <p:spPr>
          <a:xfrm>
            <a:off x="4419600" y="5105400"/>
            <a:ext cx="1447800" cy="838200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Данные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Прямая соединительная линия 37"/>
          <p:cNvCxnSpPr>
            <a:endCxn id="37" idx="0"/>
          </p:cNvCxnSpPr>
          <p:nvPr/>
        </p:nvCxnSpPr>
        <p:spPr>
          <a:xfrm rot="5400000">
            <a:off x="4358640" y="4213860"/>
            <a:ext cx="176022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endCxn id="36" idx="0"/>
          </p:cNvCxnSpPr>
          <p:nvPr/>
        </p:nvCxnSpPr>
        <p:spPr>
          <a:xfrm rot="16200000" flipH="1">
            <a:off x="5448300" y="3314700"/>
            <a:ext cx="6858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>
            <a:stCxn id="4" idx="2"/>
            <a:endCxn id="5" idx="0"/>
          </p:cNvCxnSpPr>
          <p:nvPr/>
        </p:nvCxnSpPr>
        <p:spPr>
          <a:xfrm rot="5400000">
            <a:off x="2438400" y="914400"/>
            <a:ext cx="45720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>
            <a:stCxn id="4" idx="2"/>
            <a:endCxn id="6" idx="0"/>
          </p:cNvCxnSpPr>
          <p:nvPr/>
        </p:nvCxnSpPr>
        <p:spPr>
          <a:xfrm rot="5400000">
            <a:off x="3562350" y="2038350"/>
            <a:ext cx="457200" cy="95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4" idx="2"/>
            <a:endCxn id="7" idx="0"/>
          </p:cNvCxnSpPr>
          <p:nvPr/>
        </p:nvCxnSpPr>
        <p:spPr>
          <a:xfrm rot="16200000" flipH="1">
            <a:off x="4572000" y="1981200"/>
            <a:ext cx="4572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>
            <a:stCxn id="4" idx="2"/>
            <a:endCxn id="8" idx="0"/>
          </p:cNvCxnSpPr>
          <p:nvPr/>
        </p:nvCxnSpPr>
        <p:spPr>
          <a:xfrm rot="16200000" flipH="1">
            <a:off x="5562600" y="990600"/>
            <a:ext cx="457200" cy="30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Функциональная схема программы учета успеваемости студентов</a:t>
            </a:r>
            <a:endParaRPr lang="en-US" sz="3200" dirty="0"/>
          </a:p>
        </p:txBody>
      </p:sp>
      <p:sp>
        <p:nvSpPr>
          <p:cNvPr id="4" name="Блок-схема: процесс 3"/>
          <p:cNvSpPr/>
          <p:nvPr/>
        </p:nvSpPr>
        <p:spPr>
          <a:xfrm>
            <a:off x="3505200" y="1143000"/>
            <a:ext cx="2133600" cy="10668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Система учета успеваемости студентов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Блок-схема: процесс 4"/>
          <p:cNvSpPr/>
          <p:nvPr/>
        </p:nvSpPr>
        <p:spPr>
          <a:xfrm>
            <a:off x="2133600" y="2971800"/>
            <a:ext cx="1905000" cy="838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Подсистема наполнения базы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Блок-схема: дисплей 5"/>
          <p:cNvSpPr/>
          <p:nvPr/>
        </p:nvSpPr>
        <p:spPr>
          <a:xfrm>
            <a:off x="762000" y="5257800"/>
            <a:ext cx="1676400" cy="838200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Вывод форм ввода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Блок-схема: ручной ввод 6"/>
          <p:cNvSpPr/>
          <p:nvPr/>
        </p:nvSpPr>
        <p:spPr>
          <a:xfrm>
            <a:off x="7391400" y="2971800"/>
            <a:ext cx="1447800" cy="838200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Ввод запроса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Блок-схема: процесс 7"/>
          <p:cNvSpPr/>
          <p:nvPr/>
        </p:nvSpPr>
        <p:spPr>
          <a:xfrm>
            <a:off x="5105400" y="2971800"/>
            <a:ext cx="1905000" cy="8382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Подсистема формирования отчетов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Блок-схема: ручной ввод 8"/>
          <p:cNvSpPr/>
          <p:nvPr/>
        </p:nvSpPr>
        <p:spPr>
          <a:xfrm>
            <a:off x="304800" y="2971800"/>
            <a:ext cx="1447800" cy="838200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Ввод данных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Блок-схема: дисплей 9"/>
          <p:cNvSpPr/>
          <p:nvPr/>
        </p:nvSpPr>
        <p:spPr>
          <a:xfrm>
            <a:off x="6858000" y="5181600"/>
            <a:ext cx="1676400" cy="838200"/>
          </a:xfrm>
          <a:prstGeom prst="flowChartDisplay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Вывод отчета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Блок-схема: память с прямым доступом 10"/>
          <p:cNvSpPr/>
          <p:nvPr/>
        </p:nvSpPr>
        <p:spPr>
          <a:xfrm>
            <a:off x="3581400" y="5181600"/>
            <a:ext cx="2057400" cy="838200"/>
          </a:xfrm>
          <a:prstGeom prst="flowChartMagneticDrum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База данных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Прямая соединительная линия 12"/>
          <p:cNvCxnSpPr>
            <a:stCxn id="4" idx="2"/>
            <a:endCxn id="5" idx="0"/>
          </p:cNvCxnSpPr>
          <p:nvPr/>
        </p:nvCxnSpPr>
        <p:spPr>
          <a:xfrm rot="5400000">
            <a:off x="3448050" y="1847850"/>
            <a:ext cx="762000" cy="1485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4" idx="2"/>
            <a:endCxn id="8" idx="0"/>
          </p:cNvCxnSpPr>
          <p:nvPr/>
        </p:nvCxnSpPr>
        <p:spPr>
          <a:xfrm rot="16200000" flipH="1">
            <a:off x="4933950" y="1847850"/>
            <a:ext cx="762000" cy="14859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9" idx="3"/>
            <a:endCxn id="5" idx="1"/>
          </p:cNvCxnSpPr>
          <p:nvPr/>
        </p:nvCxnSpPr>
        <p:spPr>
          <a:xfrm>
            <a:off x="1752600" y="3390900"/>
            <a:ext cx="381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5" idx="2"/>
            <a:endCxn id="6" idx="0"/>
          </p:cNvCxnSpPr>
          <p:nvPr/>
        </p:nvCxnSpPr>
        <p:spPr>
          <a:xfrm rot="5400000">
            <a:off x="1619250" y="3790950"/>
            <a:ext cx="1447800" cy="1485900"/>
          </a:xfrm>
          <a:prstGeom prst="straightConnector1">
            <a:avLst/>
          </a:prstGeom>
          <a:ln w="25400">
            <a:headEnd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2"/>
          </p:cNvCxnSpPr>
          <p:nvPr/>
        </p:nvCxnSpPr>
        <p:spPr>
          <a:xfrm rot="16200000" flipH="1">
            <a:off x="2990850" y="3905250"/>
            <a:ext cx="1371600" cy="11811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11" idx="0"/>
          </p:cNvCxnSpPr>
          <p:nvPr/>
        </p:nvCxnSpPr>
        <p:spPr>
          <a:xfrm rot="5400000" flipH="1" flipV="1">
            <a:off x="4476750" y="3943350"/>
            <a:ext cx="1371600" cy="11049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0" idx="0"/>
          </p:cNvCxnSpPr>
          <p:nvPr/>
        </p:nvCxnSpPr>
        <p:spPr>
          <a:xfrm rot="16200000" flipH="1">
            <a:off x="6362700" y="3848100"/>
            <a:ext cx="1371600" cy="12954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1"/>
            <a:endCxn id="8" idx="3"/>
          </p:cNvCxnSpPr>
          <p:nvPr/>
        </p:nvCxnSpPr>
        <p:spPr>
          <a:xfrm rot="10800000">
            <a:off x="7010400" y="3390900"/>
            <a:ext cx="381000" cy="158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пошаговой детализации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Реализует нисходящий подход к программированию</a:t>
            </a:r>
          </a:p>
          <a:p>
            <a:r>
              <a:rPr lang="ru-RU" dirty="0" smtClean="0"/>
              <a:t>Этапы:</a:t>
            </a:r>
          </a:p>
          <a:p>
            <a:pPr lvl="1"/>
            <a:r>
              <a:rPr lang="ru-RU" dirty="0" smtClean="0"/>
              <a:t>Создание описания программы целиком. Определяются основные логические шаги.</a:t>
            </a:r>
          </a:p>
          <a:p>
            <a:pPr lvl="1"/>
            <a:r>
              <a:rPr lang="ru-RU" dirty="0" smtClean="0"/>
              <a:t>В общих терминах детализуется описание шагов, введенных на этапе 1.</a:t>
            </a:r>
          </a:p>
          <a:p>
            <a:pPr lvl="1"/>
            <a:r>
              <a:rPr lang="ru-RU" dirty="0" smtClean="0"/>
              <a:t>….</a:t>
            </a:r>
          </a:p>
          <a:p>
            <a:pPr lvl="1"/>
            <a:r>
              <a:rPr lang="en-US" dirty="0" smtClean="0"/>
              <a:t> </a:t>
            </a:r>
            <a:r>
              <a:rPr lang="en-US" strike="sngStrike" dirty="0" smtClean="0"/>
              <a:t>PROFIT</a:t>
            </a:r>
            <a:r>
              <a:rPr lang="ru-RU" dirty="0" smtClean="0"/>
              <a:t> В модульном виде получено описание требуемой задачи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Пример пошаговой детализации. Задание.</a:t>
            </a:r>
            <a:endParaRPr lang="en-US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Пусть требуется определить наибольшее значение в наборе данных и вывести эти данные, поделенные на наибольшее значение.</a:t>
            </a:r>
          </a:p>
          <a:p>
            <a:r>
              <a:rPr lang="ru-RU" dirty="0" smtClean="0"/>
              <a:t>Пример:</a:t>
            </a:r>
          </a:p>
          <a:p>
            <a:pPr lvl="1"/>
            <a:r>
              <a:rPr lang="ru-RU" dirty="0" smtClean="0"/>
              <a:t>Данные: 5.0, -3.24, 10.0, -1.25, 8.33</a:t>
            </a:r>
          </a:p>
          <a:p>
            <a:pPr lvl="1"/>
            <a:r>
              <a:rPr lang="ru-RU" dirty="0" smtClean="0"/>
              <a:t>Результат: 0.5, -0.324, 1, -0.125, 0.833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448</Words>
  <Application>Microsoft Office PowerPoint</Application>
  <PresentationFormat>Экран (4:3)</PresentationFormat>
  <Paragraphs>102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Анализ и проектирование при структурном подходе к программированию.</vt:lpstr>
      <vt:lpstr>Стили проектирования</vt:lpstr>
      <vt:lpstr>Структурная схема разрабатываемого ПО</vt:lpstr>
      <vt:lpstr>Функциональная схема</vt:lpstr>
      <vt:lpstr>Обозначения элементов функциональных схем</vt:lpstr>
      <vt:lpstr>Пример функциональной схемы программного комплекса</vt:lpstr>
      <vt:lpstr>Функциональная схема программы учета успеваемости студентов</vt:lpstr>
      <vt:lpstr>Метод пошаговой детализации</vt:lpstr>
      <vt:lpstr>Пример пошаговой детализации. Задание.</vt:lpstr>
      <vt:lpstr>Пример пошаговой детализации. Этап 1</vt:lpstr>
      <vt:lpstr>Детализация 1.1 Детализируем ввод данных</vt:lpstr>
      <vt:lpstr>Детализация 1.2 Детализируем отыскание максимума</vt:lpstr>
      <vt:lpstr>Детализация 1.3 Вывод результата</vt:lpstr>
      <vt:lpstr>Пример пошаговой детализации. Этап 2</vt:lpstr>
      <vt:lpstr>Детализация 2.1  Детализируем отыскание максимума</vt:lpstr>
      <vt:lpstr>Структурные карты Константайна</vt:lpstr>
      <vt:lpstr>Обозначения типа вызова</vt:lpstr>
      <vt:lpstr>Обозначения особых условий вызова</vt:lpstr>
      <vt:lpstr>Слайд 19</vt:lpstr>
      <vt:lpstr>Методика Джексона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проектирование при структурном подходе к программированию.</dc:title>
  <dc:creator>xcam</dc:creator>
  <cp:lastModifiedBy>xcam</cp:lastModifiedBy>
  <cp:revision>16</cp:revision>
  <dcterms:created xsi:type="dcterms:W3CDTF">2011-09-21T19:33:08Z</dcterms:created>
  <dcterms:modified xsi:type="dcterms:W3CDTF">2012-09-22T05:08:56Z</dcterms:modified>
</cp:coreProperties>
</file>