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8D172-4A8A-4F0F-A87C-289EFA04F849}" type="datetimeFigureOut">
              <a:rPr lang="en-US" smtClean="0"/>
              <a:t>10/6/2011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02EEE-E125-425B-8F1A-4265019E2C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8D172-4A8A-4F0F-A87C-289EFA04F849}" type="datetimeFigureOut">
              <a:rPr lang="en-US" smtClean="0"/>
              <a:t>10/6/2011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02EEE-E125-425B-8F1A-4265019E2C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8D172-4A8A-4F0F-A87C-289EFA04F849}" type="datetimeFigureOut">
              <a:rPr lang="en-US" smtClean="0"/>
              <a:t>10/6/2011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02EEE-E125-425B-8F1A-4265019E2C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8D172-4A8A-4F0F-A87C-289EFA04F849}" type="datetimeFigureOut">
              <a:rPr lang="en-US" smtClean="0"/>
              <a:t>10/6/2011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02EEE-E125-425B-8F1A-4265019E2C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8D172-4A8A-4F0F-A87C-289EFA04F849}" type="datetimeFigureOut">
              <a:rPr lang="en-US" smtClean="0"/>
              <a:t>10/6/2011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02EEE-E125-425B-8F1A-4265019E2C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8D172-4A8A-4F0F-A87C-289EFA04F849}" type="datetimeFigureOut">
              <a:rPr lang="en-US" smtClean="0"/>
              <a:t>10/6/2011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02EEE-E125-425B-8F1A-4265019E2C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8D172-4A8A-4F0F-A87C-289EFA04F849}" type="datetimeFigureOut">
              <a:rPr lang="en-US" smtClean="0"/>
              <a:t>10/6/2011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02EEE-E125-425B-8F1A-4265019E2C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8D172-4A8A-4F0F-A87C-289EFA04F849}" type="datetimeFigureOut">
              <a:rPr lang="en-US" smtClean="0"/>
              <a:t>10/6/2011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02EEE-E125-425B-8F1A-4265019E2C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8D172-4A8A-4F0F-A87C-289EFA04F849}" type="datetimeFigureOut">
              <a:rPr lang="en-US" smtClean="0"/>
              <a:t>10/6/2011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02EEE-E125-425B-8F1A-4265019E2C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8D172-4A8A-4F0F-A87C-289EFA04F849}" type="datetimeFigureOut">
              <a:rPr lang="en-US" smtClean="0"/>
              <a:t>10/6/2011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02EEE-E125-425B-8F1A-4265019E2C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8D172-4A8A-4F0F-A87C-289EFA04F849}" type="datetimeFigureOut">
              <a:rPr lang="en-US" smtClean="0"/>
              <a:t>10/6/2011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02EEE-E125-425B-8F1A-4265019E2C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8D172-4A8A-4F0F-A87C-289EFA04F849}" type="datetimeFigureOut">
              <a:rPr lang="en-US" smtClean="0"/>
              <a:t>10/6/2011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02EEE-E125-425B-8F1A-4265019E2CD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Модульное программирование. Нисходящий и восходящий подходы к разработке программ.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7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Методы разработки при модульном программировании 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Метод восходящей разработки</a:t>
            </a:r>
          </a:p>
          <a:p>
            <a:r>
              <a:rPr lang="ru-RU" dirty="0" smtClean="0"/>
              <a:t>Метод </a:t>
            </a:r>
            <a:r>
              <a:rPr lang="ru-RU" dirty="0"/>
              <a:t>нисходящей разработки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Метод восходящей разработки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Строится </a:t>
            </a:r>
            <a:r>
              <a:rPr lang="ru-RU" dirty="0"/>
              <a:t>древовидная модульная структура </a:t>
            </a:r>
            <a:r>
              <a:rPr lang="ru-RU" dirty="0" smtClean="0"/>
              <a:t>программы</a:t>
            </a:r>
          </a:p>
          <a:p>
            <a:r>
              <a:rPr lang="ru-RU" dirty="0" smtClean="0"/>
              <a:t>Поочередно </a:t>
            </a:r>
            <a:r>
              <a:rPr lang="ru-RU" dirty="0"/>
              <a:t>проектируются и разрабатываются модули программы, начиная с модулей самого нижнего </a:t>
            </a:r>
            <a:r>
              <a:rPr lang="ru-RU" dirty="0" smtClean="0"/>
              <a:t>уровня</a:t>
            </a:r>
          </a:p>
          <a:p>
            <a:r>
              <a:rPr lang="ru-RU" dirty="0" smtClean="0"/>
              <a:t>Поочередное </a:t>
            </a:r>
            <a:r>
              <a:rPr lang="ru-RU" dirty="0"/>
              <a:t>тестирование и отладка в </a:t>
            </a:r>
            <a:r>
              <a:rPr lang="ru-RU" dirty="0" smtClean="0"/>
              <a:t>восходящем </a:t>
            </a:r>
            <a:r>
              <a:rPr lang="ru-RU" dirty="0"/>
              <a:t>порядке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Метод восходящей разработки.</a:t>
            </a:r>
            <a:br>
              <a:rPr lang="ru-RU" dirty="0" smtClean="0"/>
            </a:br>
            <a:r>
              <a:rPr lang="ru-RU" dirty="0" smtClean="0"/>
              <a:t>Достоинства.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Достоинство метода заключается в том, что каждый модуль при программировании выражается через уже запрограммированные непосредственно подчиненные модули, а при тестировании использует уже отлаженные модули.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Метод восходящей разработки.</a:t>
            </a:r>
            <a:br>
              <a:rPr lang="ru-RU" dirty="0" smtClean="0"/>
            </a:br>
            <a:r>
              <a:rPr lang="ru-RU" dirty="0" smtClean="0"/>
              <a:t>Недостатки.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на нижних уровнях модульной структуры спецификации могут быть еще определены не полностью, что может привести к полней переработке этих модулей после уточнения спецификаций на верхнем уровне;</a:t>
            </a:r>
            <a:endParaRPr lang="en-US" dirty="0"/>
          </a:p>
          <a:p>
            <a:r>
              <a:rPr lang="ru-RU" dirty="0"/>
              <a:t>для восходящего тестирования всех модулей кроме головного, который является модулем самого верхнего уровня, приходится создавать вызывающие программы, что приводит к созданию большого количества отладочного материала, но не гарантирует, что результаты тестирования верны;</a:t>
            </a:r>
            <a:endParaRPr lang="en-US" dirty="0"/>
          </a:p>
          <a:p>
            <a:r>
              <a:rPr lang="ru-RU" dirty="0"/>
              <a:t>головной модуль проектируется и реализуется в последнюю очередь, что не дает продемонстрировать его заказчику для уточнения спецификаций</a:t>
            </a:r>
            <a:r>
              <a:rPr lang="ru-RU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Метод нисходящей разработки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Строится </a:t>
            </a:r>
            <a:r>
              <a:rPr lang="ru-RU" dirty="0"/>
              <a:t>модульная структура программы в виде </a:t>
            </a:r>
            <a:r>
              <a:rPr lang="ru-RU" dirty="0" smtClean="0"/>
              <a:t>дерева</a:t>
            </a:r>
          </a:p>
          <a:p>
            <a:r>
              <a:rPr lang="ru-RU" dirty="0" smtClean="0"/>
              <a:t>Проектируются </a:t>
            </a:r>
            <a:r>
              <a:rPr lang="ru-RU" dirty="0"/>
              <a:t>и реализуются модули программы, начиная с модуля самого верхнего уровня </a:t>
            </a:r>
            <a:endParaRPr lang="ru-RU" dirty="0" smtClean="0"/>
          </a:p>
          <a:p>
            <a:r>
              <a:rPr lang="ru-RU" dirty="0" smtClean="0"/>
              <a:t>Поочередное </a:t>
            </a:r>
            <a:r>
              <a:rPr lang="ru-RU" dirty="0"/>
              <a:t>тестирование и отладка </a:t>
            </a:r>
            <a:r>
              <a:rPr lang="ru-RU" dirty="0" smtClean="0"/>
              <a:t>в нисходящем порядке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Метод нисходящей разработки. Недостатки.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необходимость абстрагироваться от реальных возможностей выбранного языка программирования и придумывать абстрактные операции, которые позже будут реализованы с помощью модулей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Конструктивный подход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программируется головной модуль, исходя из спецификации программы в </a:t>
            </a:r>
            <a:r>
              <a:rPr lang="ru-RU" dirty="0" smtClean="0"/>
              <a:t>целом</a:t>
            </a:r>
          </a:p>
          <a:p>
            <a:r>
              <a:rPr lang="ru-RU" dirty="0"/>
              <a:t>В процессе программирования головного модуля, в случае, если эта программа достаточно большая, выделяются подзадачи (некоторые функции) и для них создаются спецификации реализующих эти подзадачи фрагментов программы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505" name="Object 1"/>
          <p:cNvGraphicFramePr>
            <a:graphicFrameLocks noChangeAspect="1"/>
          </p:cNvGraphicFramePr>
          <p:nvPr/>
        </p:nvGraphicFramePr>
        <p:xfrm>
          <a:off x="1295400" y="533400"/>
          <a:ext cx="6400800" cy="5055409"/>
        </p:xfrm>
        <a:graphic>
          <a:graphicData uri="http://schemas.openxmlformats.org/presentationml/2006/ole">
            <p:oleObj spid="_x0000_s21505" name="Visio" r:id="rId3" imgW="4486981" imgH="3542182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Архитектурный подход</a:t>
            </a:r>
            <a:endParaRPr lang="en-US" dirty="0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0721" name="Object 1"/>
          <p:cNvGraphicFramePr>
            <a:graphicFrameLocks noChangeAspect="1"/>
          </p:cNvGraphicFramePr>
          <p:nvPr/>
        </p:nvGraphicFramePr>
        <p:xfrm>
          <a:off x="2209800" y="1219200"/>
          <a:ext cx="4629150" cy="5372100"/>
        </p:xfrm>
        <a:graphic>
          <a:graphicData uri="http://schemas.openxmlformats.org/presentationml/2006/ole">
            <p:oleObj spid="_x0000_s30721" name="Visio" r:id="rId3" imgW="4959706" imgH="5738368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Нисходящая реализация</a:t>
            </a:r>
          </a:p>
          <a:p>
            <a:r>
              <a:rPr lang="ru-RU" dirty="0" smtClean="0"/>
              <a:t>Целенаправленная конструктивная реализация</a:t>
            </a:r>
          </a:p>
          <a:p>
            <a:endParaRPr lang="ru-RU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Модуль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один вход и один выход </a:t>
            </a:r>
            <a:endParaRPr lang="ru-RU" dirty="0" smtClean="0"/>
          </a:p>
          <a:p>
            <a:r>
              <a:rPr lang="ru-RU" dirty="0"/>
              <a:t>функциональная завершенность </a:t>
            </a:r>
            <a:endParaRPr lang="ru-RU" dirty="0" smtClean="0"/>
          </a:p>
          <a:p>
            <a:r>
              <a:rPr lang="ru-RU" dirty="0"/>
              <a:t>логическая независимость </a:t>
            </a:r>
            <a:endParaRPr lang="ru-RU" dirty="0" smtClean="0"/>
          </a:p>
          <a:p>
            <a:r>
              <a:rPr lang="ru-RU" dirty="0"/>
              <a:t>слабые информационные связи с другими программными модулями </a:t>
            </a:r>
            <a:endParaRPr lang="ru-RU" dirty="0" smtClean="0"/>
          </a:p>
          <a:p>
            <a:r>
              <a:rPr lang="ru-RU" dirty="0"/>
              <a:t>размер и сложность программного элемента в разумных рамках. 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характеристики 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Размер модуля </a:t>
            </a:r>
          </a:p>
          <a:p>
            <a:r>
              <a:rPr lang="ru-RU" dirty="0" smtClean="0"/>
              <a:t>Прочность модуля </a:t>
            </a:r>
          </a:p>
          <a:p>
            <a:r>
              <a:rPr lang="ru-RU" dirty="0" smtClean="0"/>
              <a:t>Сцепление модуля </a:t>
            </a:r>
          </a:p>
          <a:p>
            <a:r>
              <a:rPr lang="ru-RU" dirty="0" smtClean="0"/>
              <a:t>Рутинность модуля </a:t>
            </a:r>
          </a:p>
          <a:p>
            <a:r>
              <a:rPr lang="ru-RU" dirty="0" smtClean="0"/>
              <a:t>Связность модулей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Прочность модуля 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прочный по совпадению</a:t>
            </a:r>
          </a:p>
          <a:p>
            <a:r>
              <a:rPr lang="ru-RU" dirty="0" smtClean="0"/>
              <a:t>функционально прочный модуль </a:t>
            </a:r>
          </a:p>
          <a:p>
            <a:r>
              <a:rPr lang="ru-RU" dirty="0" smtClean="0"/>
              <a:t>информационно прочный модуль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Сцепление модуля 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 данным;</a:t>
            </a:r>
            <a:endParaRPr lang="en-US" dirty="0"/>
          </a:p>
          <a:p>
            <a:r>
              <a:rPr lang="ru-RU" dirty="0"/>
              <a:t>по образцу;</a:t>
            </a:r>
            <a:endParaRPr lang="en-US" dirty="0"/>
          </a:p>
          <a:p>
            <a:r>
              <a:rPr lang="ru-RU" dirty="0"/>
              <a:t>по управлению;</a:t>
            </a:r>
            <a:endParaRPr lang="en-US" dirty="0"/>
          </a:p>
          <a:p>
            <a:r>
              <a:rPr lang="ru-RU" dirty="0"/>
              <a:t>по внешним ссылкам; </a:t>
            </a:r>
            <a:endParaRPr lang="en-US" dirty="0"/>
          </a:p>
          <a:p>
            <a:r>
              <a:rPr lang="ru-RU" dirty="0"/>
              <a:t>по общей области данных;</a:t>
            </a:r>
            <a:endParaRPr lang="en-US" dirty="0"/>
          </a:p>
          <a:p>
            <a:r>
              <a:rPr lang="ru-RU" dirty="0"/>
              <a:t>по содержимому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 Рутинность модуля 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всегда следует использовать рутинный модуль, если это не приводит к плохим сцеплениям модулей; </a:t>
            </a:r>
            <a:endParaRPr lang="en-US" dirty="0"/>
          </a:p>
          <a:p>
            <a:r>
              <a:rPr lang="ru-RU" dirty="0"/>
              <a:t>зависящие от предыстории модули следует использовать только в случае, когда это необходимо для обеспечения параметрического сцепления; </a:t>
            </a:r>
            <a:endParaRPr lang="en-US" dirty="0"/>
          </a:p>
          <a:p>
            <a:r>
              <a:rPr lang="ru-RU" dirty="0"/>
              <a:t>в спецификации зависящего от предыстории модуля должна быть четко сформулирована эта зависимость таким образом, чтобы было возможно прогнозировать поведение данного модуля при разных последующих обращениях к нему. 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Связность модулей 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функциональная;</a:t>
            </a:r>
            <a:endParaRPr lang="en-US" dirty="0"/>
          </a:p>
          <a:p>
            <a:r>
              <a:rPr lang="ru-RU" dirty="0" smtClean="0"/>
              <a:t>последовательная;</a:t>
            </a:r>
            <a:endParaRPr lang="en-US" dirty="0"/>
          </a:p>
          <a:p>
            <a:r>
              <a:rPr lang="ru-RU" dirty="0" smtClean="0"/>
              <a:t>информационная </a:t>
            </a:r>
            <a:r>
              <a:rPr lang="ru-RU" dirty="0"/>
              <a:t>(</a:t>
            </a:r>
            <a:r>
              <a:rPr lang="ru-RU" dirty="0" smtClean="0"/>
              <a:t>коммуникативная);</a:t>
            </a:r>
            <a:endParaRPr lang="en-US" dirty="0"/>
          </a:p>
          <a:p>
            <a:r>
              <a:rPr lang="ru-RU" dirty="0" smtClean="0"/>
              <a:t>процедурная;</a:t>
            </a:r>
            <a:endParaRPr lang="en-US" dirty="0"/>
          </a:p>
          <a:p>
            <a:r>
              <a:rPr lang="ru-RU" dirty="0" smtClean="0"/>
              <a:t>временная;</a:t>
            </a:r>
            <a:endParaRPr lang="en-US" dirty="0"/>
          </a:p>
          <a:p>
            <a:r>
              <a:rPr lang="ru-RU" dirty="0" smtClean="0"/>
              <a:t>логическая;</a:t>
            </a:r>
            <a:endParaRPr lang="en-US" dirty="0"/>
          </a:p>
          <a:p>
            <a:r>
              <a:rPr lang="ru-RU" dirty="0" smtClean="0"/>
              <a:t>случайная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5896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Характеристики </a:t>
            </a:r>
            <a:r>
              <a:rPr lang="ru-RU" dirty="0"/>
              <a:t>различных видов связности по экспертным оценкам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457200" y="2133600"/>
          <a:ext cx="8442614" cy="2971800"/>
        </p:xfrm>
        <a:graphic>
          <a:graphicData uri="http://schemas.openxmlformats.org/presentationml/2006/ole">
            <p:oleObj spid="_x0000_s1025" name="Picture" r:id="rId3" imgW="6057900" imgH="2324100" progId="Word.Picture.8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Модульная структура программных продуктов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429000" y="1752600"/>
            <a:ext cx="2286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Основной  модуль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676400" y="3429000"/>
            <a:ext cx="2286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Модуль 1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715000" y="3429000"/>
            <a:ext cx="2286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Модуль 2</a:t>
            </a:r>
            <a:endParaRPr lang="en-US" dirty="0" smtClean="0"/>
          </a:p>
        </p:txBody>
      </p:sp>
      <p:sp>
        <p:nvSpPr>
          <p:cNvPr id="7" name="Прямоугольник 6"/>
          <p:cNvSpPr/>
          <p:nvPr/>
        </p:nvSpPr>
        <p:spPr>
          <a:xfrm>
            <a:off x="457200" y="5257800"/>
            <a:ext cx="2286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Модуль 1.1</a:t>
            </a:r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124200" y="5257800"/>
            <a:ext cx="2286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Модуль 1.2</a:t>
            </a:r>
            <a:endParaRPr lang="en-US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324600" y="5257800"/>
            <a:ext cx="2286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Модуль 2.1</a:t>
            </a:r>
            <a:endParaRPr lang="en-US" dirty="0" smtClean="0"/>
          </a:p>
        </p:txBody>
      </p:sp>
      <p:cxnSp>
        <p:nvCxnSpPr>
          <p:cNvPr id="11" name="Прямая со стрелкой 10"/>
          <p:cNvCxnSpPr>
            <a:stCxn id="4" idx="2"/>
            <a:endCxn id="5" idx="0"/>
          </p:cNvCxnSpPr>
          <p:nvPr/>
        </p:nvCxnSpPr>
        <p:spPr>
          <a:xfrm rot="5400000">
            <a:off x="3314700" y="2171700"/>
            <a:ext cx="762000" cy="1752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4" idx="2"/>
            <a:endCxn id="6" idx="0"/>
          </p:cNvCxnSpPr>
          <p:nvPr/>
        </p:nvCxnSpPr>
        <p:spPr>
          <a:xfrm rot="16200000" flipH="1">
            <a:off x="5334000" y="1905000"/>
            <a:ext cx="762000" cy="2286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5" idx="2"/>
            <a:endCxn id="7" idx="0"/>
          </p:cNvCxnSpPr>
          <p:nvPr/>
        </p:nvCxnSpPr>
        <p:spPr>
          <a:xfrm rot="5400000">
            <a:off x="1752600" y="4191000"/>
            <a:ext cx="914400" cy="12192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5" idx="2"/>
            <a:endCxn id="8" idx="0"/>
          </p:cNvCxnSpPr>
          <p:nvPr/>
        </p:nvCxnSpPr>
        <p:spPr>
          <a:xfrm rot="16200000" flipH="1">
            <a:off x="3086100" y="4076700"/>
            <a:ext cx="914400" cy="1447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6" idx="2"/>
            <a:endCxn id="9" idx="0"/>
          </p:cNvCxnSpPr>
          <p:nvPr/>
        </p:nvCxnSpPr>
        <p:spPr>
          <a:xfrm rot="16200000" flipH="1">
            <a:off x="6705600" y="4495800"/>
            <a:ext cx="91440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450</Words>
  <Application>Microsoft Office PowerPoint</Application>
  <PresentationFormat>Экран (4:3)</PresentationFormat>
  <Paragraphs>70</Paragraphs>
  <Slides>19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19</vt:i4>
      </vt:variant>
    </vt:vector>
  </HeadingPairs>
  <TitlesOfParts>
    <vt:vector size="22" baseType="lpstr">
      <vt:lpstr>Тема Office</vt:lpstr>
      <vt:lpstr>Microsoft Word Picture</vt:lpstr>
      <vt:lpstr>Документ Microsoft Office Visio</vt:lpstr>
      <vt:lpstr>Модульное программирование. Нисходящий и восходящий подходы к разработке программ.</vt:lpstr>
      <vt:lpstr>Модуль</vt:lpstr>
      <vt:lpstr>Основные характеристики </vt:lpstr>
      <vt:lpstr>Прочность модуля </vt:lpstr>
      <vt:lpstr>Сцепление модуля </vt:lpstr>
      <vt:lpstr> Рутинность модуля </vt:lpstr>
      <vt:lpstr>Связность модулей </vt:lpstr>
      <vt:lpstr>Характеристики различных видов связности по экспертным оценкам</vt:lpstr>
      <vt:lpstr>Модульная структура программных продуктов</vt:lpstr>
      <vt:lpstr>Методы разработки при модульном программировании </vt:lpstr>
      <vt:lpstr>Метод восходящей разработки</vt:lpstr>
      <vt:lpstr>Метод восходящей разработки. Достоинства.</vt:lpstr>
      <vt:lpstr>Метод восходящей разработки. Недостатки.</vt:lpstr>
      <vt:lpstr>Метод нисходящей разработки</vt:lpstr>
      <vt:lpstr>Метод нисходящей разработки. Недостатки.</vt:lpstr>
      <vt:lpstr>Конструктивный подход</vt:lpstr>
      <vt:lpstr>Слайд 17</vt:lpstr>
      <vt:lpstr>Архитектурный подход</vt:lpstr>
      <vt:lpstr>Слайд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Модульное программирование. Нисходящий и восходящий подходы к разработке программ.</dc:title>
  <dc:creator>xcam</dc:creator>
  <cp:lastModifiedBy>xcam</cp:lastModifiedBy>
  <cp:revision>12</cp:revision>
  <dcterms:created xsi:type="dcterms:W3CDTF">2011-10-05T20:15:25Z</dcterms:created>
  <dcterms:modified xsi:type="dcterms:W3CDTF">2011-10-05T22:17:26Z</dcterms:modified>
</cp:coreProperties>
</file>