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48BE-1B7B-4242-A449-283DFBDF8082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52DE-7CE6-45CA-B70E-5545E15D05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и отладка программных продуктов.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«Черный ящик»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эквивалентное разбиение;</a:t>
            </a:r>
            <a:endParaRPr lang="en-US" dirty="0"/>
          </a:p>
          <a:p>
            <a:pPr lvl="0"/>
            <a:r>
              <a:rPr lang="ru-RU" dirty="0"/>
              <a:t>анализ граничных значений;</a:t>
            </a:r>
            <a:endParaRPr lang="en-US" dirty="0"/>
          </a:p>
          <a:p>
            <a:pPr lvl="0"/>
            <a:r>
              <a:rPr lang="ru-RU" dirty="0"/>
              <a:t>анализ причинно-следственных связей;</a:t>
            </a:r>
            <a:endParaRPr lang="en-US" dirty="0"/>
          </a:p>
          <a:p>
            <a:pPr lvl="0"/>
            <a:r>
              <a:rPr lang="ru-RU" dirty="0"/>
              <a:t>предположение об ошибке.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тестирования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Тест должен быть направлен на обнаружение ошибки, а не на подтверждение правильности программы.</a:t>
            </a:r>
            <a:endParaRPr lang="en-US" dirty="0"/>
          </a:p>
          <a:p>
            <a:r>
              <a:rPr lang="ru-RU" dirty="0"/>
              <a:t>Автор теста – не автор программы.</a:t>
            </a:r>
            <a:endParaRPr lang="en-US" dirty="0"/>
          </a:p>
          <a:p>
            <a:r>
              <a:rPr lang="ru-RU" dirty="0"/>
              <a:t>Тесты разрабатываются одновременно или до разработки программы.</a:t>
            </a:r>
            <a:endParaRPr lang="en-US" dirty="0"/>
          </a:p>
          <a:p>
            <a:r>
              <a:rPr lang="ru-RU" dirty="0"/>
              <a:t>Необходимо предсказывать ожидаемые результаты теста до его выполнения и анализировать причины расхождения результатов.</a:t>
            </a:r>
            <a:endParaRPr lang="en-US" dirty="0"/>
          </a:p>
          <a:p>
            <a:r>
              <a:rPr lang="ru-RU" dirty="0"/>
              <a:t>Предыдущее тестирование необходимо повторять после каждого внесения исправлений в программу</a:t>
            </a:r>
            <a:endParaRPr lang="en-US" dirty="0"/>
          </a:p>
          <a:p>
            <a:r>
              <a:rPr lang="ru-RU" dirty="0"/>
              <a:t>Следует повторять полное тестирование после внесения изменений в программу или после переноса ее в другую среду.</a:t>
            </a:r>
            <a:endParaRPr lang="en-US" dirty="0"/>
          </a:p>
          <a:p>
            <a:r>
              <a:rPr lang="ru-RU" dirty="0"/>
              <a:t>Для тех программ, в которых обнаружено много ошибок, необходимо дополнить первоначальный набор тестов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Надежность программного обеспечения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безошибочность (</a:t>
            </a:r>
            <a:r>
              <a:rPr lang="ru-RU" dirty="0" err="1"/>
              <a:t>correctness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/>
              <a:t>устойчивость (</a:t>
            </a:r>
            <a:r>
              <a:rPr lang="ru-RU" dirty="0" err="1"/>
              <a:t>robustness</a:t>
            </a:r>
            <a:r>
              <a:rPr lang="ru-RU" dirty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оценки и измерения характеристик надежности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smtClean="0"/>
              <a:t>Миллса </a:t>
            </a:r>
          </a:p>
          <a:p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ru-RU" dirty="0" err="1" smtClean="0"/>
              <a:t>Руднера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реднее </a:t>
            </a:r>
            <a:r>
              <a:rPr lang="ru-RU" dirty="0"/>
              <a:t>число ошибок на 1000 строк исходного кода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программ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обнаружения причин возникновения ошибки и ее последующего исправления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синтаксиса языка </a:t>
            </a:r>
          </a:p>
          <a:p>
            <a:r>
              <a:rPr lang="ru-RU" dirty="0" smtClean="0"/>
              <a:t>Ошибки во время выполнения </a:t>
            </a:r>
          </a:p>
          <a:p>
            <a:r>
              <a:rPr lang="ru-RU" dirty="0" smtClean="0"/>
              <a:t>Ошибки многопользовательского доступа </a:t>
            </a:r>
          </a:p>
          <a:p>
            <a:r>
              <a:rPr lang="ru-RU" dirty="0" smtClean="0"/>
              <a:t>Невоспроизводимые ошибки </a:t>
            </a:r>
          </a:p>
          <a:p>
            <a:r>
              <a:rPr lang="ru-RU" dirty="0" smtClean="0"/>
              <a:t>Ошибки инструментария и других компонентов системы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Локализация ошибки </a:t>
            </a:r>
          </a:p>
          <a:p>
            <a:r>
              <a:rPr lang="ru-RU" dirty="0" smtClean="0"/>
              <a:t>Отключите ненужные модули программы </a:t>
            </a:r>
          </a:p>
          <a:p>
            <a:r>
              <a:rPr lang="ru-RU" smtClean="0"/>
              <a:t>Использование отладчика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 пути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на последней фазе разработки.</a:t>
            </a:r>
          </a:p>
          <a:p>
            <a:r>
              <a:rPr lang="ru-RU" dirty="0" smtClean="0"/>
              <a:t>Тестирование в процессе разработки.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тестирования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Модульное тестирование </a:t>
            </a:r>
          </a:p>
          <a:p>
            <a:r>
              <a:rPr lang="ru-RU" dirty="0" smtClean="0"/>
              <a:t>Интеграционное тестирование </a:t>
            </a:r>
          </a:p>
          <a:p>
            <a:r>
              <a:rPr lang="ru-RU" dirty="0" smtClean="0"/>
              <a:t>Системное тестирование </a:t>
            </a:r>
          </a:p>
          <a:p>
            <a:r>
              <a:rPr lang="ru-RU" dirty="0" smtClean="0"/>
              <a:t>Альфа-тестирование </a:t>
            </a:r>
          </a:p>
          <a:p>
            <a:r>
              <a:rPr lang="ru-RU" dirty="0" smtClean="0"/>
              <a:t>Бета-тестирование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программных ошибок и способы их </a:t>
            </a:r>
            <a:r>
              <a:rPr lang="ru-RU" dirty="0" smtClean="0"/>
              <a:t>обнаружения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3400" y="1783080"/>
          <a:ext cx="8153400" cy="4790694"/>
        </p:xfrm>
        <a:graphic>
          <a:graphicData uri="http://schemas.openxmlformats.org/drawingml/2006/table">
            <a:tbl>
              <a:tblPr/>
              <a:tblGrid>
                <a:gridCol w="3675128"/>
                <a:gridCol w="4478272"/>
              </a:tblGrid>
              <a:tr h="397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Виды программных ошибок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Способы их обнаружения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Синтаксические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Статический контроль и диагностика компиляторами и компоновщиком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Ошибки выполнения, выявляемые автоматически: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а) переполнение, защита памяти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б) несоответствие типов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в) зацикливание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Динамический контроль: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аппаратурой процессора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time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системы программирования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операционной системой – по превышению лимита времени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Программа не соответствует спецификации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Целенаправленное тестирование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Спецификация не соответствует требованиям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Испытания, бета-тестирование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Полнота </a:t>
            </a:r>
            <a:r>
              <a:rPr lang="ru-RU" dirty="0"/>
              <a:t>тестирования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 любой нетривиальной программе на любой стадии ее готовности содержатся необнаруженные ошибки;</a:t>
            </a:r>
            <a:endParaRPr lang="en-US" dirty="0"/>
          </a:p>
          <a:p>
            <a:pPr lvl="0"/>
            <a:r>
              <a:rPr lang="ru-RU" dirty="0"/>
              <a:t>тестирование – технико-экономическая проблема, основанная на компромиссе время – полнота. Поэтому нужно стремиться к возможно меньшему количеству хороших тестов с желательными свойствами.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теста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Детективность</a:t>
            </a:r>
            <a:endParaRPr lang="ru-RU" dirty="0" smtClean="0"/>
          </a:p>
          <a:p>
            <a:r>
              <a:rPr lang="ru-RU" dirty="0" smtClean="0"/>
              <a:t>Покрывающая способность</a:t>
            </a:r>
          </a:p>
          <a:p>
            <a:r>
              <a:rPr lang="ru-RU" dirty="0" err="1" smtClean="0"/>
              <a:t>Воспроизводимость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«Белый ящик»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покрытие операторов;</a:t>
            </a:r>
            <a:endParaRPr lang="en-US" dirty="0"/>
          </a:p>
          <a:p>
            <a:pPr lvl="0"/>
            <a:r>
              <a:rPr lang="ru-RU" dirty="0"/>
              <a:t>покрытие решений (переходов);</a:t>
            </a:r>
            <a:endParaRPr lang="en-US" dirty="0"/>
          </a:p>
          <a:p>
            <a:pPr lvl="0"/>
            <a:r>
              <a:rPr lang="ru-RU" dirty="0"/>
              <a:t>покрытие условий;</a:t>
            </a:r>
            <a:endParaRPr lang="en-US" dirty="0"/>
          </a:p>
          <a:p>
            <a:pPr lvl="0"/>
            <a:r>
              <a:rPr lang="ru-RU" dirty="0"/>
              <a:t>покрытие решений/условий;</a:t>
            </a:r>
            <a:endParaRPr lang="en-US" dirty="0"/>
          </a:p>
          <a:p>
            <a:r>
              <a:rPr lang="ru-RU" dirty="0"/>
              <a:t>комбинаторное покрытие условий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77200" cy="506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</a:t>
            </a:r>
            <a:r>
              <a:rPr lang="ru-RU" dirty="0" smtClean="0"/>
              <a:t>алгоритма </a:t>
            </a:r>
            <a:r>
              <a:rPr lang="ru-RU" dirty="0"/>
              <a:t>(а) и </a:t>
            </a:r>
            <a:r>
              <a:rPr lang="ru-RU" dirty="0" smtClean="0"/>
              <a:t>граф </a:t>
            </a:r>
            <a:r>
              <a:rPr lang="ru-RU" dirty="0"/>
              <a:t>передач управления (б)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Procedure m (a, b:real; </a:t>
            </a:r>
            <a:r>
              <a:rPr lang="en-US" i="1" dirty="0" err="1"/>
              <a:t>var</a:t>
            </a:r>
            <a:r>
              <a:rPr lang="en-US" i="1" dirty="0"/>
              <a:t> x:real);</a:t>
            </a:r>
            <a:endParaRPr lang="en-US" dirty="0"/>
          </a:p>
          <a:p>
            <a:pPr>
              <a:buNone/>
            </a:pPr>
            <a:r>
              <a:rPr lang="en-US" i="1" dirty="0"/>
              <a:t>begin</a:t>
            </a:r>
            <a:endParaRPr lang="en-US" dirty="0"/>
          </a:p>
          <a:p>
            <a:pPr>
              <a:buNone/>
            </a:pPr>
            <a:r>
              <a:rPr lang="en-US" i="1" dirty="0"/>
              <a:t>if(a&gt;l) and (b=0) then x:=x/a;</a:t>
            </a:r>
            <a:endParaRPr lang="en-US" dirty="0"/>
          </a:p>
          <a:p>
            <a:pPr>
              <a:buNone/>
            </a:pPr>
            <a:r>
              <a:rPr lang="en-US" i="1" dirty="0"/>
              <a:t>if(a=2) or (x&gt;l) then x:=</a:t>
            </a:r>
            <a:r>
              <a:rPr lang="en-US" i="1" dirty="0" err="1"/>
              <a:t>x+l</a:t>
            </a:r>
            <a:r>
              <a:rPr lang="en-US" i="1" dirty="0"/>
              <a:t>;</a:t>
            </a:r>
            <a:endParaRPr lang="en-US" dirty="0"/>
          </a:p>
          <a:p>
            <a:pPr>
              <a:buNone/>
            </a:pPr>
            <a:r>
              <a:rPr lang="en-US" i="1" dirty="0"/>
              <a:t>end;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393</Words>
  <Application>Microsoft Office PowerPoint</Application>
  <PresentationFormat>Экран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Тестирование и отладка программных продуктов.</vt:lpstr>
      <vt:lpstr>2 пути</vt:lpstr>
      <vt:lpstr>Уровни тестирования</vt:lpstr>
      <vt:lpstr>Виды программных ошибок и способы их обнаружения</vt:lpstr>
      <vt:lpstr>Полнота тестирования</vt:lpstr>
      <vt:lpstr>Свойства теста</vt:lpstr>
      <vt:lpstr>«Белый ящик» </vt:lpstr>
      <vt:lpstr>Схема алгоритма (а) и граф передач управления (б)</vt:lpstr>
      <vt:lpstr>Код</vt:lpstr>
      <vt:lpstr>«Черный ящик»</vt:lpstr>
      <vt:lpstr>Аксиомы тестирования</vt:lpstr>
      <vt:lpstr>Надежность программного обеспечения</vt:lpstr>
      <vt:lpstr>Методы оценки и измерения характеристик надежности</vt:lpstr>
      <vt:lpstr>Отладка программ</vt:lpstr>
      <vt:lpstr>Ошибки</vt:lpstr>
      <vt:lpstr>Что делать?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отладка программных продуктов.</dc:title>
  <dc:creator>xcam</dc:creator>
  <cp:lastModifiedBy>xcam</cp:lastModifiedBy>
  <cp:revision>8</cp:revision>
  <dcterms:created xsi:type="dcterms:W3CDTF">2011-10-19T19:46:27Z</dcterms:created>
  <dcterms:modified xsi:type="dcterms:W3CDTF">2011-10-19T21:42:31Z</dcterms:modified>
</cp:coreProperties>
</file>