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9" r:id="rId17"/>
    <p:sldId id="280" r:id="rId18"/>
    <p:sldId id="272" r:id="rId19"/>
    <p:sldId id="274" r:id="rId20"/>
    <p:sldId id="275" r:id="rId21"/>
    <p:sldId id="276" r:id="rId22"/>
    <p:sldId id="277" r:id="rId23"/>
    <p:sldId id="278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E0188-45CD-4707-BD6D-B24C6C644D03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01C8-F08C-4552-9DAE-CF63B6952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A163-7B84-4538-BCCB-7EF036611DF3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0465-A1C8-4713-9308-9CEC5E01AE22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E16E-5858-4888-9C84-360E65E10C42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F48-805F-4EB5-BB62-4C07EEBF9E2D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B4FD-8374-455D-95AF-9D2CEF3A30B1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C43F-4BB9-4B65-8DC4-205E411D3380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775-68BA-4B78-AAE1-72A36EDC6BB9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C6EF-D2C6-4250-9986-D00D55FAC926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8D8D-7809-4BBD-82F6-6E1F02065BA2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3B99-C758-46BE-94EF-88628A63EC88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DCF-AE6C-4496-98CD-9AE98F85A207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3FD4-E074-4E0D-BE36-6EA212417D15}" type="datetime1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08F0-99F2-411A-80C9-7D8408CC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Технология программирования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990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Кузнецов Андрей Алексеевич</a:t>
            </a:r>
          </a:p>
          <a:p>
            <a:r>
              <a:rPr lang="en-US" sz="2000" dirty="0" smtClean="0"/>
              <a:t>http://osum.sun.com/group/miet/forum/topics/2011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855365"/>
            <a:ext cx="7467600" cy="206210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ru-RU" sz="3200" dirty="0" smtClean="0"/>
              <a:t>Лекция 1.</a:t>
            </a:r>
          </a:p>
          <a:p>
            <a:pPr algn="ctr"/>
            <a:r>
              <a:rPr lang="ru-RU" sz="3200" dirty="0" smtClean="0"/>
              <a:t>Технология программирования в историческом контексте. Классификация программ. Характеристики программ.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Структурный подход к программированию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</a:p>
          <a:p>
            <a:r>
              <a:rPr lang="ru-RU" dirty="0" smtClean="0"/>
              <a:t>Проектирование «</a:t>
            </a:r>
            <a:r>
              <a:rPr lang="ru-RU" dirty="0" err="1" smtClean="0"/>
              <a:t>сверху-вниз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Процедурные языки программирования (</a:t>
            </a:r>
            <a:r>
              <a:rPr lang="en-US" dirty="0" smtClean="0"/>
              <a:t>ALGOL-68, Pascal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Структурирование данных</a:t>
            </a:r>
          </a:p>
          <a:p>
            <a:r>
              <a:rPr lang="ru-RU" dirty="0" smtClean="0"/>
              <a:t>Модульное программирование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Модули с локальными данными  и подпрограммами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1676400"/>
            <a:ext cx="43434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752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Основная </a:t>
            </a:r>
            <a:r>
              <a:rPr lang="ru-RU" sz="2800" dirty="0"/>
              <a:t>п</a:t>
            </a:r>
            <a:r>
              <a:rPr lang="ru-RU" sz="2800" dirty="0" smtClean="0"/>
              <a:t>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2895600" y="2362200"/>
            <a:ext cx="3581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Глобальные данные</a:t>
            </a:r>
            <a:endParaRPr lang="en-US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43200" y="2286000"/>
            <a:ext cx="6858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28600" y="3505200"/>
            <a:ext cx="41148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28" name="Овал 27"/>
          <p:cNvSpPr/>
          <p:nvPr/>
        </p:nvSpPr>
        <p:spPr>
          <a:xfrm>
            <a:off x="1143000" y="38862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5" name="Прямая со стрелкой 34"/>
          <p:cNvCxnSpPr>
            <a:endCxn id="28" idx="7"/>
          </p:cNvCxnSpPr>
          <p:nvPr/>
        </p:nvCxnSpPr>
        <p:spPr>
          <a:xfrm rot="5400000">
            <a:off x="2933536" y="3361086"/>
            <a:ext cx="808552" cy="487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16200000" flipH="1">
            <a:off x="5411158" y="3428042"/>
            <a:ext cx="884751" cy="429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13716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81000" y="49530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4572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514600" y="4953000"/>
            <a:ext cx="1600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Овал 26"/>
          <p:cNvSpPr/>
          <p:nvPr/>
        </p:nvSpPr>
        <p:spPr>
          <a:xfrm>
            <a:off x="25908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2667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4" idx="0"/>
            <a:endCxn id="28" idx="3"/>
          </p:cNvCxnSpPr>
          <p:nvPr/>
        </p:nvCxnSpPr>
        <p:spPr>
          <a:xfrm rot="5400000" flipH="1" flipV="1">
            <a:off x="1172813" y="4648037"/>
            <a:ext cx="351351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28" idx="5"/>
          </p:cNvCxnSpPr>
          <p:nvPr/>
        </p:nvCxnSpPr>
        <p:spPr>
          <a:xfrm rot="16200000" flipV="1">
            <a:off x="3028787" y="4667086"/>
            <a:ext cx="351351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4572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4800600" y="3505200"/>
            <a:ext cx="41148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</a:t>
            </a:r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00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52" name="Овал 51"/>
          <p:cNvSpPr/>
          <p:nvPr/>
        </p:nvSpPr>
        <p:spPr>
          <a:xfrm>
            <a:off x="5715000" y="38862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V="1">
            <a:off x="59436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953000" y="4953000"/>
            <a:ext cx="1676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50292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086600" y="4953000"/>
            <a:ext cx="1600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Овал 56"/>
          <p:cNvSpPr/>
          <p:nvPr/>
        </p:nvSpPr>
        <p:spPr>
          <a:xfrm>
            <a:off x="7162800" y="50292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7239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4" idx="0"/>
            <a:endCxn id="52" idx="3"/>
          </p:cNvCxnSpPr>
          <p:nvPr/>
        </p:nvCxnSpPr>
        <p:spPr>
          <a:xfrm rot="5400000" flipH="1" flipV="1">
            <a:off x="5744813" y="4648037"/>
            <a:ext cx="351351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6" idx="0"/>
            <a:endCxn id="52" idx="5"/>
          </p:cNvCxnSpPr>
          <p:nvPr/>
        </p:nvCxnSpPr>
        <p:spPr>
          <a:xfrm rot="16200000" flipV="1">
            <a:off x="7600787" y="4667086"/>
            <a:ext cx="351351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50292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4114801" y="3886200"/>
            <a:ext cx="1066801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rot="10800000" flipV="1">
            <a:off x="4114800" y="4191000"/>
            <a:ext cx="1066799" cy="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Объектный подход к программированию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Наследование, полиморфизм, инкапсуляция</a:t>
            </a:r>
          </a:p>
          <a:p>
            <a:r>
              <a:rPr lang="ru-RU" dirty="0" smtClean="0"/>
              <a:t>Создание сред для визуального программирования</a:t>
            </a:r>
          </a:p>
          <a:p>
            <a:r>
              <a:rPr lang="ru-RU" dirty="0" smtClean="0"/>
              <a:t>Недостатки:</a:t>
            </a:r>
          </a:p>
          <a:p>
            <a:pPr lvl="1"/>
            <a:r>
              <a:rPr lang="ru-RU" dirty="0" smtClean="0"/>
              <a:t>Отсутствие стандартов компоновки двоичных результатов компиляции объектов.</a:t>
            </a:r>
          </a:p>
          <a:p>
            <a:pPr lvl="1"/>
            <a:r>
              <a:rPr lang="ru-RU" dirty="0" smtClean="0"/>
              <a:t>Изменение реализации одного из программных объектов требует перекомпиляции соответствующего модуля.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Модули с локальными данными  и подпрограммами</a:t>
            </a:r>
            <a:endParaRPr lang="en-US" sz="3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8600" y="4191000"/>
            <a:ext cx="411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28" name="Овал 27"/>
          <p:cNvSpPr/>
          <p:nvPr/>
        </p:nvSpPr>
        <p:spPr>
          <a:xfrm>
            <a:off x="1143000" y="4572000"/>
            <a:ext cx="2286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81000" y="5257800"/>
            <a:ext cx="1676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514600" y="52578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Овал 26"/>
          <p:cNvSpPr/>
          <p:nvPr/>
        </p:nvSpPr>
        <p:spPr>
          <a:xfrm>
            <a:off x="25908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2667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4" idx="0"/>
            <a:endCxn id="28" idx="3"/>
          </p:cNvCxnSpPr>
          <p:nvPr/>
        </p:nvCxnSpPr>
        <p:spPr>
          <a:xfrm rot="5400000" flipH="1" flipV="1">
            <a:off x="1200711" y="4980735"/>
            <a:ext cx="295555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28" idx="5"/>
          </p:cNvCxnSpPr>
          <p:nvPr/>
        </p:nvCxnSpPr>
        <p:spPr>
          <a:xfrm rot="16200000" flipV="1">
            <a:off x="3056685" y="4999784"/>
            <a:ext cx="295555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5334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76" name="Прямая со стрелкой 75"/>
          <p:cNvCxnSpPr/>
          <p:nvPr/>
        </p:nvCxnSpPr>
        <p:spPr>
          <a:xfrm flipV="1">
            <a:off x="5334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4800600" y="4191000"/>
            <a:ext cx="411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</a:t>
            </a:r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00600" y="617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sp>
        <p:nvSpPr>
          <p:cNvPr id="83" name="Овал 82"/>
          <p:cNvSpPr/>
          <p:nvPr/>
        </p:nvSpPr>
        <p:spPr>
          <a:xfrm>
            <a:off x="5715000" y="4572000"/>
            <a:ext cx="2286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4953000" y="5257800"/>
            <a:ext cx="1676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7086600" y="52578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6" name="Овал 85"/>
          <p:cNvSpPr/>
          <p:nvPr/>
        </p:nvSpPr>
        <p:spPr>
          <a:xfrm>
            <a:off x="71628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87" name="Прямая со стрелкой 86"/>
          <p:cNvCxnSpPr/>
          <p:nvPr/>
        </p:nvCxnSpPr>
        <p:spPr>
          <a:xfrm flipV="1">
            <a:off x="72390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4" idx="0"/>
            <a:endCxn id="83" idx="3"/>
          </p:cNvCxnSpPr>
          <p:nvPr/>
        </p:nvCxnSpPr>
        <p:spPr>
          <a:xfrm rot="5400000" flipH="1" flipV="1">
            <a:off x="5772711" y="4980735"/>
            <a:ext cx="295555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5" idx="0"/>
            <a:endCxn id="83" idx="5"/>
          </p:cNvCxnSpPr>
          <p:nvPr/>
        </p:nvCxnSpPr>
        <p:spPr>
          <a:xfrm rot="16200000" flipV="1">
            <a:off x="7628685" y="4999784"/>
            <a:ext cx="295555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5105400" y="5334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V="1">
            <a:off x="5105400" y="56388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2667000" y="1066800"/>
            <a:ext cx="4114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Модуль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3581400" y="1447800"/>
            <a:ext cx="2286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2819400" y="2133600"/>
            <a:ext cx="1676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4953000" y="2133600"/>
            <a:ext cx="1600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7" name="Овал 96"/>
          <p:cNvSpPr/>
          <p:nvPr/>
        </p:nvSpPr>
        <p:spPr>
          <a:xfrm>
            <a:off x="5029200" y="22098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8" name="Прямая со стрелкой 97"/>
          <p:cNvCxnSpPr/>
          <p:nvPr/>
        </p:nvCxnSpPr>
        <p:spPr>
          <a:xfrm flipV="1">
            <a:off x="5105400" y="25146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5" idx="0"/>
            <a:endCxn id="94" idx="3"/>
          </p:cNvCxnSpPr>
          <p:nvPr/>
        </p:nvCxnSpPr>
        <p:spPr>
          <a:xfrm rot="5400000" flipH="1" flipV="1">
            <a:off x="3639111" y="1856535"/>
            <a:ext cx="295555" cy="258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6" idx="0"/>
            <a:endCxn id="94" idx="5"/>
          </p:cNvCxnSpPr>
          <p:nvPr/>
        </p:nvCxnSpPr>
        <p:spPr>
          <a:xfrm rot="16200000" flipV="1">
            <a:off x="5495085" y="1875584"/>
            <a:ext cx="295555" cy="220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Овал 100"/>
          <p:cNvSpPr/>
          <p:nvPr/>
        </p:nvSpPr>
        <p:spPr>
          <a:xfrm>
            <a:off x="2971800" y="22098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 flipV="1">
            <a:off x="2971800" y="25146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67000" y="3059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Подпрограммы</a:t>
            </a:r>
            <a:r>
              <a:rPr lang="en-US" dirty="0" smtClean="0"/>
              <a:t> </a:t>
            </a:r>
            <a:r>
              <a:rPr lang="ru-RU" dirty="0" smtClean="0"/>
              <a:t>с локальными данными</a:t>
            </a:r>
          </a:p>
        </p:txBody>
      </p:sp>
      <p:cxnSp>
        <p:nvCxnSpPr>
          <p:cNvPr id="104" name="Прямая со стрелкой 103"/>
          <p:cNvCxnSpPr>
            <a:endCxn id="28" idx="7"/>
          </p:cNvCxnSpPr>
          <p:nvPr/>
        </p:nvCxnSpPr>
        <p:spPr>
          <a:xfrm rot="5400000">
            <a:off x="2961435" y="3561789"/>
            <a:ext cx="1209955" cy="944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4114800" y="45720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rot="16200000" flipV="1">
            <a:off x="4876801" y="3733800"/>
            <a:ext cx="990599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6576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Сообщения</a:t>
            </a:r>
          </a:p>
        </p:txBody>
      </p:sp>
      <p:sp>
        <p:nvSpPr>
          <p:cNvPr id="40" name="Номер слайда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Компонентный подход и </a:t>
            </a:r>
            <a:r>
              <a:rPr lang="en-US" dirty="0" smtClean="0"/>
              <a:t>CASE </a:t>
            </a:r>
            <a:r>
              <a:rPr lang="ru-RU" dirty="0" smtClean="0"/>
              <a:t>технологии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Компонентный подход предполагает построение программного обеспечения из отдельных компонентов физически отдельно существующих частей программного обеспечения, которые взаимодействуют между собой через стандартизованные двоичные интерфейсы.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Взаимодействие программных компонентов различных типов</a:t>
            </a:r>
            <a:endParaRPr lang="en-US" sz="36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381000" y="1219200"/>
            <a:ext cx="20574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Компьютер 2</a:t>
            </a:r>
            <a:endParaRPr lang="en-US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2743200" y="1219200"/>
            <a:ext cx="61722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Компьютер 1</a:t>
            </a:r>
            <a:endParaRPr lang="en-US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57200" y="1905000"/>
            <a:ext cx="1905000" cy="266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9600" y="3352800"/>
            <a:ext cx="990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45" name="Овал 44"/>
          <p:cNvSpPr/>
          <p:nvPr/>
        </p:nvSpPr>
        <p:spPr>
          <a:xfrm>
            <a:off x="685800" y="2667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Овал 45"/>
          <p:cNvSpPr/>
          <p:nvPr/>
        </p:nvSpPr>
        <p:spPr>
          <a:xfrm>
            <a:off x="1828800" y="3429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Овал 46"/>
          <p:cNvSpPr/>
          <p:nvPr/>
        </p:nvSpPr>
        <p:spPr>
          <a:xfrm>
            <a:off x="1828800" y="3962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Прямая соединительная линия 48"/>
          <p:cNvCxnSpPr>
            <a:stCxn id="45" idx="4"/>
          </p:cNvCxnSpPr>
          <p:nvPr/>
        </p:nvCxnSpPr>
        <p:spPr>
          <a:xfrm rot="5400000">
            <a:off x="647700" y="3162300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6" idx="2"/>
          </p:cNvCxnSpPr>
          <p:nvPr/>
        </p:nvCxnSpPr>
        <p:spPr>
          <a:xfrm rot="10800000">
            <a:off x="1600200" y="35814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1600200" y="41148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Скругленный прямоугольник 54"/>
          <p:cNvSpPr/>
          <p:nvPr/>
        </p:nvSpPr>
        <p:spPr>
          <a:xfrm>
            <a:off x="457200" y="5105400"/>
            <a:ext cx="1905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Операционная система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2971800" y="4800600"/>
            <a:ext cx="57150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Операционная 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система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71800" y="1905000"/>
            <a:ext cx="1905000" cy="266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4419600" y="34290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Овал 60"/>
          <p:cNvSpPr/>
          <p:nvPr/>
        </p:nvSpPr>
        <p:spPr>
          <a:xfrm>
            <a:off x="44196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6781800" y="1905000"/>
            <a:ext cx="1905000" cy="2667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7543800" y="3352800"/>
            <a:ext cx="990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67" name="Овал 66"/>
          <p:cNvSpPr/>
          <p:nvPr/>
        </p:nvSpPr>
        <p:spPr>
          <a:xfrm>
            <a:off x="8077200" y="2667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Овал 67"/>
          <p:cNvSpPr/>
          <p:nvPr/>
        </p:nvSpPr>
        <p:spPr>
          <a:xfrm>
            <a:off x="7010400" y="3429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Овал 68"/>
          <p:cNvSpPr/>
          <p:nvPr/>
        </p:nvSpPr>
        <p:spPr>
          <a:xfrm>
            <a:off x="7010400" y="3962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Прямая соединительная линия 69"/>
          <p:cNvCxnSpPr>
            <a:stCxn id="67" idx="4"/>
          </p:cNvCxnSpPr>
          <p:nvPr/>
        </p:nvCxnSpPr>
        <p:spPr>
          <a:xfrm rot="5400000">
            <a:off x="8039100" y="3162300"/>
            <a:ext cx="381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10800000">
            <a:off x="7315200" y="35814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0800000">
            <a:off x="7315201" y="41148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3124200" y="34290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Овал 73"/>
          <p:cNvSpPr/>
          <p:nvPr/>
        </p:nvSpPr>
        <p:spPr>
          <a:xfrm>
            <a:off x="31242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Овал 76"/>
          <p:cNvSpPr/>
          <p:nvPr/>
        </p:nvSpPr>
        <p:spPr>
          <a:xfrm>
            <a:off x="35052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Овал 77"/>
          <p:cNvSpPr/>
          <p:nvPr/>
        </p:nvSpPr>
        <p:spPr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4953000" y="1905000"/>
            <a:ext cx="1676400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Библиотека</a:t>
            </a: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5562600" y="29718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93" name="Овал 92"/>
          <p:cNvSpPr/>
          <p:nvPr/>
        </p:nvSpPr>
        <p:spPr>
          <a:xfrm>
            <a:off x="5943600" y="2438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Овал 105"/>
          <p:cNvSpPr/>
          <p:nvPr/>
        </p:nvSpPr>
        <p:spPr>
          <a:xfrm>
            <a:off x="5029200" y="30480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 rot="5400000">
            <a:off x="5981700" y="28575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rot="10800000">
            <a:off x="5334000" y="32004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Скругленный прямоугольник 120"/>
          <p:cNvSpPr/>
          <p:nvPr/>
        </p:nvSpPr>
        <p:spPr>
          <a:xfrm>
            <a:off x="3657600" y="53340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122" name="Овал 121"/>
          <p:cNvSpPr/>
          <p:nvPr/>
        </p:nvSpPr>
        <p:spPr>
          <a:xfrm>
            <a:off x="4038600" y="4876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Овал 122"/>
          <p:cNvSpPr/>
          <p:nvPr/>
        </p:nvSpPr>
        <p:spPr>
          <a:xfrm>
            <a:off x="3124200" y="5410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Прямая соединительная линия 123"/>
          <p:cNvCxnSpPr>
            <a:stCxn id="122" idx="4"/>
          </p:cNvCxnSpPr>
          <p:nvPr/>
        </p:nvCxnSpPr>
        <p:spPr>
          <a:xfrm rot="5400000">
            <a:off x="4114800" y="52578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rot="10800000">
            <a:off x="3429000" y="55626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Скругленный прямоугольник 125"/>
          <p:cNvSpPr/>
          <p:nvPr/>
        </p:nvSpPr>
        <p:spPr>
          <a:xfrm>
            <a:off x="5638800" y="53340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en-US" dirty="0"/>
          </a:p>
        </p:txBody>
      </p:sp>
      <p:sp>
        <p:nvSpPr>
          <p:cNvPr id="127" name="Овал 126"/>
          <p:cNvSpPr/>
          <p:nvPr/>
        </p:nvSpPr>
        <p:spPr>
          <a:xfrm>
            <a:off x="6019800" y="48768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Овал 127"/>
          <p:cNvSpPr/>
          <p:nvPr/>
        </p:nvSpPr>
        <p:spPr>
          <a:xfrm>
            <a:off x="5105400" y="5410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Прямая соединительная линия 128"/>
          <p:cNvCxnSpPr>
            <a:stCxn id="127" idx="4"/>
          </p:cNvCxnSpPr>
          <p:nvPr/>
        </p:nvCxnSpPr>
        <p:spPr>
          <a:xfrm rot="5400000">
            <a:off x="6096000" y="5257800"/>
            <a:ext cx="152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rot="10800000">
            <a:off x="5410200" y="55626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73" idx="2"/>
            <a:endCxn id="46" idx="6"/>
          </p:cNvCxnSpPr>
          <p:nvPr/>
        </p:nvCxnSpPr>
        <p:spPr>
          <a:xfrm rot="10800000">
            <a:off x="2133600" y="35814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74" idx="4"/>
            <a:endCxn id="123" idx="0"/>
          </p:cNvCxnSpPr>
          <p:nvPr/>
        </p:nvCxnSpPr>
        <p:spPr>
          <a:xfrm rot="5400000">
            <a:off x="2705100" y="4838700"/>
            <a:ext cx="1143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77" idx="4"/>
            <a:endCxn id="122" idx="1"/>
          </p:cNvCxnSpPr>
          <p:nvPr/>
        </p:nvCxnSpPr>
        <p:spPr>
          <a:xfrm rot="16200000" flipH="1">
            <a:off x="3543300" y="4381499"/>
            <a:ext cx="654237" cy="425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78" idx="4"/>
            <a:endCxn id="127" idx="1"/>
          </p:cNvCxnSpPr>
          <p:nvPr/>
        </p:nvCxnSpPr>
        <p:spPr>
          <a:xfrm rot="16200000" flipH="1">
            <a:off x="4800600" y="3657599"/>
            <a:ext cx="654237" cy="18734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61" idx="6"/>
            <a:endCxn id="69" idx="2"/>
          </p:cNvCxnSpPr>
          <p:nvPr/>
        </p:nvCxnSpPr>
        <p:spPr>
          <a:xfrm>
            <a:off x="4724400" y="4114800"/>
            <a:ext cx="2286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60" idx="6"/>
            <a:endCxn id="106" idx="3"/>
          </p:cNvCxnSpPr>
          <p:nvPr/>
        </p:nvCxnSpPr>
        <p:spPr>
          <a:xfrm flipV="1">
            <a:off x="4724400" y="3308163"/>
            <a:ext cx="349437" cy="273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Номер слайда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Внутренний. Динамические библиотеки подключаются </a:t>
            </a:r>
            <a:r>
              <a:rPr lang="ru-RU" dirty="0" smtClean="0"/>
              <a:t>к приложению-клиенту и работают в одном с ними адресном </a:t>
            </a:r>
            <a:r>
              <a:rPr lang="ru-RU" dirty="0" smtClean="0"/>
              <a:t>пространстве</a:t>
            </a:r>
          </a:p>
          <a:p>
            <a:pPr lvl="0"/>
            <a:r>
              <a:rPr lang="ru-RU" dirty="0" smtClean="0"/>
              <a:t>Локальный. Создается </a:t>
            </a:r>
            <a:r>
              <a:rPr lang="ru-RU" dirty="0" smtClean="0"/>
              <a:t>отдельным процессом (модулем, </a:t>
            </a:r>
            <a:r>
              <a:rPr lang="ru-RU" dirty="0" err="1" smtClean="0"/>
              <a:t>ехе</a:t>
            </a:r>
            <a:r>
              <a:rPr lang="ru-RU" dirty="0" smtClean="0"/>
              <a:t>), который работает на одном компьютере с клиентом</a:t>
            </a:r>
            <a:endParaRPr lang="ru-RU" dirty="0" smtClean="0"/>
          </a:p>
          <a:p>
            <a:pPr lvl="0"/>
            <a:r>
              <a:rPr lang="ru-RU" dirty="0" smtClean="0"/>
              <a:t>Удаленный. Создается процессом</a:t>
            </a:r>
            <a:r>
              <a:rPr lang="ru-RU" dirty="0" smtClean="0"/>
              <a:t>, который работает на другом компьютере.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указателя.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838200" y="2286000"/>
            <a:ext cx="12192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219200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16200000" flipH="1">
            <a:off x="4901321" y="3834521"/>
            <a:ext cx="4343400" cy="27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7231" y="12192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1905000" y="2436811"/>
            <a:ext cx="472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200" y="1828800"/>
            <a:ext cx="38099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Имя класса, идентификатор интерфейса, тип сервера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971800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Запуск сервера</a:t>
            </a:r>
            <a:endParaRPr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104900" y="36957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4114800"/>
            <a:ext cx="19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объекта</a:t>
            </a:r>
            <a:endParaRPr lang="en-US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723900" y="5372100"/>
            <a:ext cx="14478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905000" y="5638800"/>
            <a:ext cx="472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5091500"/>
            <a:ext cx="3809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Указатели </a:t>
            </a:r>
            <a:r>
              <a:rPr lang="ru-RU" dirty="0" smtClean="0"/>
              <a:t>на объекты и интерфейсы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характеристики программ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Алгоритмическая сложность</a:t>
            </a:r>
          </a:p>
          <a:p>
            <a:r>
              <a:rPr lang="ru-RU" dirty="0" smtClean="0"/>
              <a:t>Состав функций обработки информации</a:t>
            </a:r>
          </a:p>
          <a:p>
            <a:r>
              <a:rPr lang="ru-RU" dirty="0" smtClean="0"/>
              <a:t>Объем файлов используемых программой</a:t>
            </a:r>
          </a:p>
          <a:p>
            <a:r>
              <a:rPr lang="ru-RU" dirty="0" smtClean="0"/>
              <a:t>Требования к операционной системе и техническим средствам обработки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Показатели качества программы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Мобильность (</a:t>
            </a:r>
            <a:r>
              <a:rPr lang="ru-RU" dirty="0" err="1" smtClean="0"/>
              <a:t>многоплатформенность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 smtClean="0"/>
              <a:t>Надежность</a:t>
            </a:r>
          </a:p>
          <a:p>
            <a:r>
              <a:rPr lang="ru-RU" dirty="0" smtClean="0"/>
              <a:t>Эффективность</a:t>
            </a:r>
          </a:p>
          <a:p>
            <a:r>
              <a:rPr lang="ru-RU" dirty="0" smtClean="0"/>
              <a:t>Учет человеческого фактора</a:t>
            </a:r>
          </a:p>
          <a:p>
            <a:r>
              <a:rPr lang="ru-RU" dirty="0" smtClean="0"/>
              <a:t>Модифицируемость</a:t>
            </a:r>
          </a:p>
          <a:p>
            <a:r>
              <a:rPr lang="ru-RU" dirty="0" err="1" smtClean="0"/>
              <a:t>Коммуникативность</a:t>
            </a:r>
            <a:r>
              <a:rPr lang="ru-RU" dirty="0" smtClean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733800" cy="37338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Гагарина Л.Г. Технология разработки программного обеспечения</a:t>
            </a:r>
            <a:endParaRPr lang="en-US" sz="4000" dirty="0"/>
          </a:p>
        </p:txBody>
      </p:sp>
      <p:pic>
        <p:nvPicPr>
          <p:cNvPr id="4" name="Содержимое 3" descr="04029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3967733" cy="62484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Системное ПО</a:t>
            </a:r>
          </a:p>
          <a:p>
            <a:pPr lvl="1"/>
            <a:r>
              <a:rPr lang="ru-RU" dirty="0" smtClean="0"/>
              <a:t>Обеспечение работы компьютера и вычислительных сетей</a:t>
            </a:r>
          </a:p>
          <a:p>
            <a:r>
              <a:rPr lang="ru-RU" dirty="0" smtClean="0"/>
              <a:t>Прикладное ПО</a:t>
            </a:r>
          </a:p>
          <a:p>
            <a:pPr lvl="1"/>
            <a:r>
              <a:rPr lang="ru-RU" dirty="0" smtClean="0"/>
              <a:t>Решение функциональных задач различных предметных областей</a:t>
            </a:r>
          </a:p>
          <a:p>
            <a:r>
              <a:rPr lang="ru-RU" dirty="0" smtClean="0"/>
              <a:t>Инструментарий технологии программирования</a:t>
            </a:r>
          </a:p>
          <a:p>
            <a:pPr lvl="1"/>
            <a:r>
              <a:rPr lang="ru-RU" dirty="0" smtClean="0"/>
              <a:t>Обеспечение процесса разработки программ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Системное 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Базовое ПО</a:t>
            </a:r>
          </a:p>
          <a:p>
            <a:pPr lvl="1"/>
            <a:r>
              <a:rPr lang="ru-RU" dirty="0" smtClean="0"/>
              <a:t>Операционная система</a:t>
            </a:r>
          </a:p>
          <a:p>
            <a:pPr lvl="1"/>
            <a:r>
              <a:rPr lang="ru-RU" dirty="0" smtClean="0"/>
              <a:t>Операционные оболочки</a:t>
            </a:r>
          </a:p>
          <a:p>
            <a:pPr lvl="1"/>
            <a:r>
              <a:rPr lang="ru-RU" dirty="0" smtClean="0"/>
              <a:t>Сетевая операционная система</a:t>
            </a:r>
          </a:p>
          <a:p>
            <a:r>
              <a:rPr lang="ru-RU" dirty="0" smtClean="0"/>
              <a:t>Сервисное ПО</a:t>
            </a:r>
          </a:p>
          <a:p>
            <a:pPr lvl="1"/>
            <a:r>
              <a:rPr lang="ru-RU" dirty="0" smtClean="0"/>
              <a:t>Программы диагностики работоспособности компьютера</a:t>
            </a:r>
          </a:p>
          <a:p>
            <a:pPr lvl="1"/>
            <a:r>
              <a:rPr lang="ru-RU" dirty="0" smtClean="0"/>
              <a:t>Антивирусные программы</a:t>
            </a:r>
          </a:p>
          <a:p>
            <a:pPr lvl="1"/>
            <a:r>
              <a:rPr lang="ru-RU" dirty="0" smtClean="0"/>
              <a:t>Программы обслуживания дисков</a:t>
            </a:r>
          </a:p>
          <a:p>
            <a:pPr lvl="1"/>
            <a:r>
              <a:rPr lang="ru-RU" dirty="0" smtClean="0"/>
              <a:t>Программы архивирования данных</a:t>
            </a:r>
          </a:p>
          <a:p>
            <a:pPr lvl="1"/>
            <a:r>
              <a:rPr lang="ru-RU" dirty="0" smtClean="0"/>
              <a:t>Программы обслуживания сети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Инструментарий технологии программирования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Средства для создания приложений</a:t>
            </a:r>
          </a:p>
          <a:p>
            <a:pPr lvl="1"/>
            <a:r>
              <a:rPr lang="ru-RU" dirty="0" smtClean="0"/>
              <a:t>Языки и системы программирования</a:t>
            </a:r>
          </a:p>
          <a:p>
            <a:pPr lvl="1"/>
            <a:r>
              <a:rPr lang="ru-RU" dirty="0" smtClean="0"/>
              <a:t>Инструментальная среда пользователя</a:t>
            </a:r>
          </a:p>
          <a:p>
            <a:r>
              <a:rPr lang="ru-RU" dirty="0" smtClean="0"/>
              <a:t>Средства для создания информационных </a:t>
            </a:r>
            <a:r>
              <a:rPr lang="ru-RU" dirty="0" smtClean="0"/>
              <a:t>систем (</a:t>
            </a:r>
            <a:r>
              <a:rPr lang="en-US" dirty="0" smtClean="0"/>
              <a:t>CASE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Пакеты прикладных программ (ППП)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Проблемно ориентированные </a:t>
            </a:r>
            <a:r>
              <a:rPr lang="ru-RU" dirty="0" smtClean="0"/>
              <a:t>ППП</a:t>
            </a:r>
            <a:r>
              <a:rPr lang="en-US" dirty="0" smtClean="0"/>
              <a:t> (</a:t>
            </a:r>
            <a:r>
              <a:rPr lang="ru-RU" dirty="0" smtClean="0"/>
              <a:t>системы документооборота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ППП автоматизированного </a:t>
            </a:r>
            <a:r>
              <a:rPr lang="ru-RU" dirty="0" smtClean="0"/>
              <a:t>проектирования (</a:t>
            </a:r>
            <a:r>
              <a:rPr lang="en-US" dirty="0" smtClean="0"/>
              <a:t>AutoCAD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 err="1" smtClean="0"/>
              <a:t>Методо-ориентированные</a:t>
            </a:r>
            <a:r>
              <a:rPr lang="ru-RU" dirty="0" smtClean="0"/>
              <a:t> </a:t>
            </a:r>
            <a:r>
              <a:rPr lang="ru-RU" dirty="0" smtClean="0"/>
              <a:t>ППП</a:t>
            </a:r>
            <a:r>
              <a:rPr lang="en-US" dirty="0" smtClean="0"/>
              <a:t> (SYSTAT)</a:t>
            </a:r>
            <a:endParaRPr lang="ru-RU" dirty="0" smtClean="0"/>
          </a:p>
          <a:p>
            <a:r>
              <a:rPr lang="ru-RU" dirty="0" smtClean="0"/>
              <a:t>Офисные </a:t>
            </a:r>
            <a:r>
              <a:rPr lang="ru-RU" dirty="0" smtClean="0"/>
              <a:t>ППП</a:t>
            </a:r>
            <a:endParaRPr lang="ru-RU" dirty="0" smtClean="0"/>
          </a:p>
          <a:p>
            <a:r>
              <a:rPr lang="ru-RU" dirty="0" smtClean="0"/>
              <a:t>ППП общего </a:t>
            </a:r>
            <a:r>
              <a:rPr lang="ru-RU" dirty="0" smtClean="0"/>
              <a:t>назначения</a:t>
            </a:r>
            <a:endParaRPr lang="en-US" dirty="0" smtClean="0"/>
          </a:p>
          <a:p>
            <a:r>
              <a:rPr lang="ru-RU" dirty="0" smtClean="0"/>
              <a:t>Программные </a:t>
            </a:r>
            <a:r>
              <a:rPr lang="ru-RU" dirty="0" smtClean="0"/>
              <a:t>системы мультимедиа</a:t>
            </a:r>
          </a:p>
          <a:p>
            <a:r>
              <a:rPr lang="ru-RU" dirty="0" smtClean="0"/>
              <a:t>Интеллектуальные системы</a:t>
            </a:r>
          </a:p>
          <a:p>
            <a:r>
              <a:rPr lang="ru-RU" dirty="0" smtClean="0"/>
              <a:t>Настольные издательские системы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Офисные </a:t>
            </a:r>
            <a:r>
              <a:rPr lang="ru-RU" dirty="0" smtClean="0"/>
              <a:t>ППП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Органайзеры</a:t>
            </a:r>
          </a:p>
          <a:p>
            <a:pPr lvl="1"/>
            <a:r>
              <a:rPr lang="ru-RU" dirty="0" smtClean="0"/>
              <a:t>Программы переводчики</a:t>
            </a:r>
          </a:p>
          <a:p>
            <a:pPr lvl="1"/>
            <a:r>
              <a:rPr lang="ru-RU" dirty="0" smtClean="0"/>
              <a:t>Коммуникационные пакеты</a:t>
            </a:r>
          </a:p>
          <a:p>
            <a:pPr lvl="1"/>
            <a:r>
              <a:rPr lang="ru-RU" dirty="0" smtClean="0"/>
              <a:t>Браузеры</a:t>
            </a:r>
          </a:p>
          <a:p>
            <a:pPr lvl="1"/>
            <a:r>
              <a:rPr lang="ru-RU" dirty="0" smtClean="0"/>
              <a:t>Средства электронной почты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ППП общего </a:t>
            </a:r>
            <a:r>
              <a:rPr lang="ru-RU" dirty="0" smtClean="0"/>
              <a:t>назначения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СУБД</a:t>
            </a:r>
          </a:p>
          <a:p>
            <a:pPr lvl="1"/>
            <a:r>
              <a:rPr lang="ru-RU" dirty="0" smtClean="0"/>
              <a:t>Серверы БД</a:t>
            </a:r>
          </a:p>
          <a:p>
            <a:pPr lvl="1"/>
            <a:r>
              <a:rPr lang="ru-RU" dirty="0" smtClean="0"/>
              <a:t>Генераторы отчетов</a:t>
            </a:r>
            <a:r>
              <a:rPr lang="en-US" dirty="0" smtClean="0"/>
              <a:t> (Crystal reports)</a:t>
            </a:r>
            <a:endParaRPr lang="ru-RU" dirty="0" smtClean="0"/>
          </a:p>
          <a:p>
            <a:pPr lvl="1"/>
            <a:r>
              <a:rPr lang="ru-RU" dirty="0" smtClean="0"/>
              <a:t>Текстовые процессоры</a:t>
            </a:r>
            <a:r>
              <a:rPr lang="en-US" dirty="0" smtClean="0"/>
              <a:t> (Word)</a:t>
            </a:r>
            <a:endParaRPr lang="ru-RU" dirty="0" smtClean="0"/>
          </a:p>
          <a:p>
            <a:pPr lvl="1"/>
            <a:r>
              <a:rPr lang="ru-RU" dirty="0" smtClean="0"/>
              <a:t>Табличные процессоры</a:t>
            </a:r>
            <a:r>
              <a:rPr lang="en-US" dirty="0" smtClean="0"/>
              <a:t> (Excel)</a:t>
            </a:r>
            <a:endParaRPr lang="ru-RU" dirty="0" smtClean="0"/>
          </a:p>
          <a:p>
            <a:pPr lvl="1"/>
            <a:r>
              <a:rPr lang="ru-RU" dirty="0" smtClean="0"/>
              <a:t>Средства презентационной графики</a:t>
            </a:r>
            <a:r>
              <a:rPr lang="en-US" dirty="0" smtClean="0"/>
              <a:t> (Power point)</a:t>
            </a:r>
            <a:endParaRPr lang="ru-RU" dirty="0" smtClean="0"/>
          </a:p>
          <a:p>
            <a:pPr lvl="1"/>
            <a:r>
              <a:rPr lang="ru-RU" dirty="0" smtClean="0"/>
              <a:t>Интегрированные пакеты (</a:t>
            </a:r>
            <a:r>
              <a:rPr lang="en-US" dirty="0" smtClean="0"/>
              <a:t>Microsoft office</a:t>
            </a:r>
            <a:r>
              <a:rPr lang="ru-RU" dirty="0" smtClean="0"/>
              <a:t>)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800" dirty="0" smtClean="0"/>
              <a:t>Технология программирования – совокупность методов и средств, используемых в процессе разработки программного обеспечения.</a:t>
            </a:r>
            <a:endParaRPr lang="en-US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понятия и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</a:t>
            </a:r>
          </a:p>
          <a:p>
            <a:r>
              <a:rPr lang="ru-RU" dirty="0" smtClean="0"/>
              <a:t>Программное обеспечение</a:t>
            </a:r>
          </a:p>
          <a:p>
            <a:r>
              <a:rPr lang="ru-RU" dirty="0" smtClean="0"/>
              <a:t>Задача</a:t>
            </a:r>
          </a:p>
          <a:p>
            <a:r>
              <a:rPr lang="ru-RU" dirty="0" smtClean="0"/>
              <a:t>Приложение</a:t>
            </a:r>
          </a:p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Алгоритм</a:t>
            </a:r>
          </a:p>
          <a:p>
            <a:r>
              <a:rPr lang="ru-RU" dirty="0" smtClean="0"/>
              <a:t>Программирование</a:t>
            </a:r>
          </a:p>
          <a:p>
            <a:r>
              <a:rPr lang="ru-RU" dirty="0" smtClean="0"/>
              <a:t>Сопровождение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Исторические этапы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Стихийное программирование. До 60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r>
              <a:rPr lang="ru-RU" dirty="0" smtClean="0"/>
              <a:t>Структурный подход 60-70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r>
              <a:rPr lang="ru-RU" dirty="0" smtClean="0"/>
              <a:t>Объектный подход 70-90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r>
              <a:rPr lang="ru-RU" dirty="0" smtClean="0"/>
              <a:t>Компонентный подход. </a:t>
            </a:r>
            <a:r>
              <a:rPr lang="en-US" dirty="0" smtClean="0"/>
              <a:t>CASE – </a:t>
            </a:r>
            <a:r>
              <a:rPr lang="ru-RU" dirty="0" smtClean="0"/>
              <a:t>технологии 90 гг. </a:t>
            </a:r>
            <a:r>
              <a:rPr lang="en-US" dirty="0" smtClean="0"/>
              <a:t>XX </a:t>
            </a:r>
            <a:r>
              <a:rPr lang="ru-RU" dirty="0" smtClean="0"/>
              <a:t>века.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Стихийное программирование.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 – искусство.</a:t>
            </a:r>
          </a:p>
          <a:p>
            <a:r>
              <a:rPr lang="ru-RU" dirty="0" smtClean="0"/>
              <a:t>Сложность программ ограничивается способностью программиста одновременно мысленно отслеживать последовательность выполняемых операций и местонахождение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первых программ.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2286000"/>
            <a:ext cx="4267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5146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3581400" y="33528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048000" y="4114800"/>
            <a:ext cx="11430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программ с глобальной областью данных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2286000"/>
            <a:ext cx="4267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2514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Основная </a:t>
            </a:r>
            <a:r>
              <a:rPr lang="ru-RU" sz="2800" dirty="0"/>
              <a:t>п</a:t>
            </a:r>
            <a:r>
              <a:rPr lang="ru-RU" sz="2800" dirty="0" smtClean="0"/>
              <a:t>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3581400" y="33528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43200" y="2971800"/>
            <a:ext cx="12192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050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004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48400" y="5029200"/>
            <a:ext cx="914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6019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Подпрограммы</a:t>
            </a:r>
          </a:p>
        </p:txBody>
      </p:sp>
      <p:cxnSp>
        <p:nvCxnSpPr>
          <p:cNvPr id="19" name="Прямая со стрелкой 18"/>
          <p:cNvCxnSpPr>
            <a:stCxn id="11" idx="0"/>
          </p:cNvCxnSpPr>
          <p:nvPr/>
        </p:nvCxnSpPr>
        <p:spPr>
          <a:xfrm rot="5400000" flipH="1" flipV="1">
            <a:off x="2705100" y="3695700"/>
            <a:ext cx="990600" cy="1676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0"/>
          </p:cNvCxnSpPr>
          <p:nvPr/>
        </p:nvCxnSpPr>
        <p:spPr>
          <a:xfrm rot="5400000" flipH="1" flipV="1">
            <a:off x="3505200" y="4343400"/>
            <a:ext cx="838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0"/>
          </p:cNvCxnSpPr>
          <p:nvPr/>
        </p:nvCxnSpPr>
        <p:spPr>
          <a:xfrm rot="16200000" flipV="1">
            <a:off x="4457700" y="4457700"/>
            <a:ext cx="838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0"/>
          </p:cNvCxnSpPr>
          <p:nvPr/>
        </p:nvCxnSpPr>
        <p:spPr>
          <a:xfrm rot="16200000" flipV="1">
            <a:off x="5524500" y="3848100"/>
            <a:ext cx="9906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Архитектура программы использующей подпрограммы с локальными данными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1676400"/>
            <a:ext cx="42672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752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Основная </a:t>
            </a:r>
            <a:r>
              <a:rPr lang="ru-RU" sz="2800" dirty="0"/>
              <a:t>п</a:t>
            </a:r>
            <a:r>
              <a:rPr lang="ru-RU" sz="2800" dirty="0" smtClean="0"/>
              <a:t>рограмма</a:t>
            </a:r>
          </a:p>
        </p:txBody>
      </p:sp>
      <p:sp>
        <p:nvSpPr>
          <p:cNvPr id="7" name="Овал 6"/>
          <p:cNvSpPr/>
          <p:nvPr/>
        </p:nvSpPr>
        <p:spPr>
          <a:xfrm>
            <a:off x="2895600" y="2362200"/>
            <a:ext cx="3505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Глобальные данные</a:t>
            </a:r>
            <a:endParaRPr lang="en-US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43200" y="2286000"/>
            <a:ext cx="6858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66800" y="4572000"/>
            <a:ext cx="182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6019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Подпрограммы</a:t>
            </a:r>
          </a:p>
        </p:txBody>
      </p:sp>
      <p:sp>
        <p:nvSpPr>
          <p:cNvPr id="28" name="Овал 27"/>
          <p:cNvSpPr/>
          <p:nvPr/>
        </p:nvSpPr>
        <p:spPr>
          <a:xfrm>
            <a:off x="1295400" y="46482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581400" y="4572000"/>
            <a:ext cx="182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3810000" y="46482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324600" y="4572000"/>
            <a:ext cx="182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553200" y="46482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en-US" dirty="0"/>
          </a:p>
        </p:txBody>
      </p:sp>
      <p:cxnSp>
        <p:nvCxnSpPr>
          <p:cNvPr id="35" name="Прямая со стрелкой 34"/>
          <p:cNvCxnSpPr>
            <a:endCxn id="28" idx="0"/>
          </p:cNvCxnSpPr>
          <p:nvPr/>
        </p:nvCxnSpPr>
        <p:spPr>
          <a:xfrm rot="10800000" flipV="1">
            <a:off x="1981200" y="3810000"/>
            <a:ext cx="10668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32" idx="0"/>
          </p:cNvCxnSpPr>
          <p:nvPr/>
        </p:nvCxnSpPr>
        <p:spPr>
          <a:xfrm rot="5400000">
            <a:off x="4152900" y="4229100"/>
            <a:ext cx="762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34" idx="0"/>
          </p:cNvCxnSpPr>
          <p:nvPr/>
        </p:nvCxnSpPr>
        <p:spPr>
          <a:xfrm>
            <a:off x="5943600" y="3886200"/>
            <a:ext cx="1295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13716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38100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6553200" y="5334000"/>
            <a:ext cx="457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08F0-99F2-411A-80C9-7D8408CCC8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628</Words>
  <Application>Microsoft Office PowerPoint</Application>
  <PresentationFormat>Экран (4:3)</PresentationFormat>
  <Paragraphs>217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Технология программирования</vt:lpstr>
      <vt:lpstr>Гагарина Л.Г. Технология разработки программного обеспечения</vt:lpstr>
      <vt:lpstr>Слайд 3</vt:lpstr>
      <vt:lpstr>Основные понятия и определения</vt:lpstr>
      <vt:lpstr>Исторические этапы</vt:lpstr>
      <vt:lpstr>Стихийное программирование. </vt:lpstr>
      <vt:lpstr>Архитектура первых программ.</vt:lpstr>
      <vt:lpstr>Архитектура программ с глобальной областью данных</vt:lpstr>
      <vt:lpstr>Архитектура программы использующей подпрограммы с локальными данными</vt:lpstr>
      <vt:lpstr>Структурный подход к программированию</vt:lpstr>
      <vt:lpstr>Модули с локальными данными  и подпрограммами</vt:lpstr>
      <vt:lpstr>Объектный подход к программированию</vt:lpstr>
      <vt:lpstr>Модули с локальными данными  и подпрограммами</vt:lpstr>
      <vt:lpstr>Компонентный подход и CASE технологии</vt:lpstr>
      <vt:lpstr>Взаимодействие программных компонентов различных типов</vt:lpstr>
      <vt:lpstr>Серверы</vt:lpstr>
      <vt:lpstr>Получение указателя.</vt:lpstr>
      <vt:lpstr>Основные характеристики программ</vt:lpstr>
      <vt:lpstr>Показатели качества программы</vt:lpstr>
      <vt:lpstr>Классификация ПО</vt:lpstr>
      <vt:lpstr>Системное ПО</vt:lpstr>
      <vt:lpstr>Инструментарий технологии программирования</vt:lpstr>
      <vt:lpstr>Пакеты прикладных программ (ППП)</vt:lpstr>
      <vt:lpstr>Офисные ППП</vt:lpstr>
      <vt:lpstr>ППП общего назначения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программирования</dc:title>
  <dc:creator>xcam</dc:creator>
  <cp:lastModifiedBy>xcam</cp:lastModifiedBy>
  <cp:revision>41</cp:revision>
  <dcterms:created xsi:type="dcterms:W3CDTF">2011-09-01T07:02:03Z</dcterms:created>
  <dcterms:modified xsi:type="dcterms:W3CDTF">2011-09-01T14:13:04Z</dcterms:modified>
</cp:coreProperties>
</file>