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EB30-6A02-4693-861E-561F30EAB86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DC85-1E2A-4659-9CE4-D9C918A6A8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://refactoring.com/catalog/duplicateObservedData.html" TargetMode="External"/><Relationship Id="rId18" Type="http://schemas.openxmlformats.org/officeDocument/2006/relationships/hyperlink" Target="http://refactoring.com/catalog/extractClass.html" TargetMode="External"/><Relationship Id="rId26" Type="http://schemas.openxmlformats.org/officeDocument/2006/relationships/hyperlink" Target="http://refactoring.com/catalog/hideMethod.html" TargetMode="External"/><Relationship Id="rId39" Type="http://schemas.openxmlformats.org/officeDocument/2006/relationships/hyperlink" Target="http://refactoring.com/catalog/introduceSynchronizerToken.html" TargetMode="External"/><Relationship Id="rId21" Type="http://schemas.openxmlformats.org/officeDocument/2006/relationships/hyperlink" Target="http://refactoring.com/catalog/extractPackage.html" TargetMode="External"/><Relationship Id="rId34" Type="http://schemas.openxmlformats.org/officeDocument/2006/relationships/hyperlink" Target="http://refactoring.com/catalog/introduceExplainingVariable.html" TargetMode="External"/><Relationship Id="rId42" Type="http://schemas.openxmlformats.org/officeDocument/2006/relationships/hyperlink" Target="http://refactoring.com/catalog/moveBusinessLogicToSession.html" TargetMode="External"/><Relationship Id="rId47" Type="http://schemas.openxmlformats.org/officeDocument/2006/relationships/hyperlink" Target="http://refactoring.com/catalog/preserveWholeObject.html" TargetMode="External"/><Relationship Id="rId50" Type="http://schemas.openxmlformats.org/officeDocument/2006/relationships/hyperlink" Target="http://refactoring.com/catalog/pullUpMethod.html" TargetMode="External"/><Relationship Id="rId55" Type="http://schemas.openxmlformats.org/officeDocument/2006/relationships/hyperlink" Target="http://refactoring.com/catalog/removeAssignmentsToParameters.html" TargetMode="External"/><Relationship Id="rId63" Type="http://schemas.openxmlformats.org/officeDocument/2006/relationships/hyperlink" Target="http://refactoring.com/catalog/replaceAssignmentWithInitialization.html" TargetMode="External"/><Relationship Id="rId68" Type="http://schemas.openxmlformats.org/officeDocument/2006/relationships/hyperlink" Target="http://refactoring.com/catalog/replaceDelegationWithInheritance.html" TargetMode="External"/><Relationship Id="rId76" Type="http://schemas.openxmlformats.org/officeDocument/2006/relationships/hyperlink" Target="http://refactoring.com/catalog/replaceParameterWithExplicitMethods.html" TargetMode="External"/><Relationship Id="rId84" Type="http://schemas.openxmlformats.org/officeDocument/2006/relationships/hyperlink" Target="http://refactoring.com/catalog/replaceTypeCodeWithStateStrategy.html" TargetMode="External"/><Relationship Id="rId89" Type="http://schemas.openxmlformats.org/officeDocument/2006/relationships/hyperlink" Target="http://refactoring.com/catalog/separateQueryFromModifier.html" TargetMode="External"/><Relationship Id="rId7" Type="http://schemas.openxmlformats.org/officeDocument/2006/relationships/hyperlink" Target="http://refactoring.com/catalog/collapseHierarchy.html" TargetMode="External"/><Relationship Id="rId71" Type="http://schemas.openxmlformats.org/officeDocument/2006/relationships/hyperlink" Target="http://refactoring.com/catalog/replaceInheritanceWithDelegation.html" TargetMode="External"/><Relationship Id="rId92" Type="http://schemas.openxmlformats.org/officeDocument/2006/relationships/hyperlink" Target="http://refactoring.com/catalog/substituteAlgorithm.html" TargetMode="External"/><Relationship Id="rId2" Type="http://schemas.openxmlformats.org/officeDocument/2006/relationships/hyperlink" Target="http://refactoring.com/catalog/addParameter.html" TargetMode="External"/><Relationship Id="rId16" Type="http://schemas.openxmlformats.org/officeDocument/2006/relationships/hyperlink" Target="http://refactoring.com/catalog/encapsulateDowncast.html" TargetMode="External"/><Relationship Id="rId29" Type="http://schemas.openxmlformats.org/officeDocument/2006/relationships/hyperlink" Target="http://refactoring.com/catalog/inlineMethod.html" TargetMode="External"/><Relationship Id="rId11" Type="http://schemas.openxmlformats.org/officeDocument/2006/relationships/hyperlink" Target="http://refactoring.com/catalog/convertStaticToDynamicConstruction.html" TargetMode="External"/><Relationship Id="rId24" Type="http://schemas.openxmlformats.org/officeDocument/2006/relationships/hyperlink" Target="http://refactoring.com/catalog/formTemplateMethod.html" TargetMode="External"/><Relationship Id="rId32" Type="http://schemas.openxmlformats.org/officeDocument/2006/relationships/hyperlink" Target="http://refactoring.com/catalog/introduceAssertion.html" TargetMode="External"/><Relationship Id="rId37" Type="http://schemas.openxmlformats.org/officeDocument/2006/relationships/hyperlink" Target="http://refactoring.com/catalog/introduceNullObject.html" TargetMode="External"/><Relationship Id="rId40" Type="http://schemas.openxmlformats.org/officeDocument/2006/relationships/hyperlink" Target="http://refactoring.com/catalog/localizeDisparateLogic.html" TargetMode="External"/><Relationship Id="rId45" Type="http://schemas.openxmlformats.org/officeDocument/2006/relationships/hyperlink" Target="http://refactoring.com/catalog/moveMethod.html" TargetMode="External"/><Relationship Id="rId53" Type="http://schemas.openxmlformats.org/officeDocument/2006/relationships/hyperlink" Target="http://refactoring.com/catalog/reduceScopeOfVariable.html" TargetMode="External"/><Relationship Id="rId58" Type="http://schemas.openxmlformats.org/officeDocument/2006/relationships/hyperlink" Target="http://refactoring.com/catalog/removeMiddleMan.html" TargetMode="External"/><Relationship Id="rId66" Type="http://schemas.openxmlformats.org/officeDocument/2006/relationships/hyperlink" Target="http://refactoring.com/catalog/replaceConstructorWithFactoryMethod.html" TargetMode="External"/><Relationship Id="rId74" Type="http://schemas.openxmlformats.org/officeDocument/2006/relationships/hyperlink" Target="http://refactoring.com/catalog/replaceMethodWithMethodObject.html" TargetMode="External"/><Relationship Id="rId79" Type="http://schemas.openxmlformats.org/officeDocument/2006/relationships/hyperlink" Target="http://refactoring.com/catalog/replaceRecursionWithIteration.html" TargetMode="External"/><Relationship Id="rId87" Type="http://schemas.openxmlformats.org/officeDocument/2006/relationships/hyperlink" Target="http://refactoring.com/catalog/selfEncapsulateField.html" TargetMode="External"/><Relationship Id="rId5" Type="http://schemas.openxmlformats.org/officeDocument/2006/relationships/hyperlink" Target="http://refactoring.com/catalog/changeUnidirectionalAssociationToBidirectional.html" TargetMode="External"/><Relationship Id="rId61" Type="http://schemas.openxmlformats.org/officeDocument/2006/relationships/hyperlink" Target="http://refactoring.com/catalog/renameMethod.html" TargetMode="External"/><Relationship Id="rId82" Type="http://schemas.openxmlformats.org/officeDocument/2006/relationships/hyperlink" Target="http://refactoring.com/catalog/replaceTempWithQuery.html" TargetMode="External"/><Relationship Id="rId90" Type="http://schemas.openxmlformats.org/officeDocument/2006/relationships/hyperlink" Target="http://refactoring.com/catalog/splitLoop.html" TargetMode="External"/><Relationship Id="rId19" Type="http://schemas.openxmlformats.org/officeDocument/2006/relationships/hyperlink" Target="http://refactoring.com/catalog/extractInterface.html" TargetMode="External"/><Relationship Id="rId14" Type="http://schemas.openxmlformats.org/officeDocument/2006/relationships/hyperlink" Target="http://refactoring.com/catalog/eliminateInterEntityCommunication.html" TargetMode="External"/><Relationship Id="rId22" Type="http://schemas.openxmlformats.org/officeDocument/2006/relationships/hyperlink" Target="http://refactoring.com/catalog/extractSubclass.html" TargetMode="External"/><Relationship Id="rId27" Type="http://schemas.openxmlformats.org/officeDocument/2006/relationships/hyperlink" Target="http://refactoring.com/catalog/hidePresentationTierDetails.html" TargetMode="External"/><Relationship Id="rId30" Type="http://schemas.openxmlformats.org/officeDocument/2006/relationships/hyperlink" Target="http://refactoring.com/catalog/inlineTemp.html" TargetMode="External"/><Relationship Id="rId35" Type="http://schemas.openxmlformats.org/officeDocument/2006/relationships/hyperlink" Target="http://refactoring.com/catalog/introduceForeignMethod.html" TargetMode="External"/><Relationship Id="rId43" Type="http://schemas.openxmlformats.org/officeDocument/2006/relationships/hyperlink" Target="http://refactoring.com/catalog/moveClass.html" TargetMode="External"/><Relationship Id="rId48" Type="http://schemas.openxmlformats.org/officeDocument/2006/relationships/hyperlink" Target="http://refactoring.com/catalog/pullUpConstructorBody.html" TargetMode="External"/><Relationship Id="rId56" Type="http://schemas.openxmlformats.org/officeDocument/2006/relationships/hyperlink" Target="http://refactoring.com/catalog/removeControlFlag.html" TargetMode="External"/><Relationship Id="rId64" Type="http://schemas.openxmlformats.org/officeDocument/2006/relationships/hyperlink" Target="http://refactoring.com/catalog/replaceConditionalWithPolymorphism.html" TargetMode="External"/><Relationship Id="rId69" Type="http://schemas.openxmlformats.org/officeDocument/2006/relationships/hyperlink" Target="http://refactoring.com/catalog/replaceErrorCodeWithException.html" TargetMode="External"/><Relationship Id="rId77" Type="http://schemas.openxmlformats.org/officeDocument/2006/relationships/hyperlink" Target="http://refactoring.com/catalog/replaceParameterWithMethod.html" TargetMode="External"/><Relationship Id="rId8" Type="http://schemas.openxmlformats.org/officeDocument/2006/relationships/hyperlink" Target="http://refactoring.com/catalog/consolidateConditionalExpression.html" TargetMode="External"/><Relationship Id="rId51" Type="http://schemas.openxmlformats.org/officeDocument/2006/relationships/hyperlink" Target="http://refactoring.com/catalog/pushDownField.html" TargetMode="External"/><Relationship Id="rId72" Type="http://schemas.openxmlformats.org/officeDocument/2006/relationships/hyperlink" Target="http://refactoring.com/catalog/replaceIterationWithRecursion.html" TargetMode="External"/><Relationship Id="rId80" Type="http://schemas.openxmlformats.org/officeDocument/2006/relationships/hyperlink" Target="http://refactoring.com/catalog/replaceStaticVariableWithParameter.html" TargetMode="External"/><Relationship Id="rId85" Type="http://schemas.openxmlformats.org/officeDocument/2006/relationships/hyperlink" Target="http://refactoring.com/catalog/replaceTypeCodeWithSubclasses.html" TargetMode="External"/><Relationship Id="rId93" Type="http://schemas.openxmlformats.org/officeDocument/2006/relationships/hyperlink" Target="http://refactoring.com/catalog/useAConnectionPool.html" TargetMode="External"/><Relationship Id="rId3" Type="http://schemas.openxmlformats.org/officeDocument/2006/relationships/hyperlink" Target="http://refactoring.com/catalog/changeBidirectionalAssociationToUnidirectional.html" TargetMode="External"/><Relationship Id="rId12" Type="http://schemas.openxmlformats.org/officeDocument/2006/relationships/hyperlink" Target="http://refactoring.com/catalog/decomposeConditional.html" TargetMode="External"/><Relationship Id="rId17" Type="http://schemas.openxmlformats.org/officeDocument/2006/relationships/hyperlink" Target="http://refactoring.com/catalog/encapsulateField.html" TargetMode="External"/><Relationship Id="rId25" Type="http://schemas.openxmlformats.org/officeDocument/2006/relationships/hyperlink" Target="http://refactoring.com/catalog/hideDelegate.html" TargetMode="External"/><Relationship Id="rId33" Type="http://schemas.openxmlformats.org/officeDocument/2006/relationships/hyperlink" Target="http://refactoring.com/catalog/introduceBusinessDelegate.html" TargetMode="External"/><Relationship Id="rId38" Type="http://schemas.openxmlformats.org/officeDocument/2006/relationships/hyperlink" Target="http://refactoring.com/catalog/introduceParameterObject.html" TargetMode="External"/><Relationship Id="rId46" Type="http://schemas.openxmlformats.org/officeDocument/2006/relationships/hyperlink" Target="http://refactoring.com/catalog/parameterizeMethod.html" TargetMode="External"/><Relationship Id="rId59" Type="http://schemas.openxmlformats.org/officeDocument/2006/relationships/hyperlink" Target="http://refactoring.com/catalog/removeParameter.html" TargetMode="External"/><Relationship Id="rId67" Type="http://schemas.openxmlformats.org/officeDocument/2006/relationships/hyperlink" Target="http://refactoring.com/catalog/replaceDataValueWithObject.html" TargetMode="External"/><Relationship Id="rId20" Type="http://schemas.openxmlformats.org/officeDocument/2006/relationships/hyperlink" Target="http://refactoring.com/catalog/extractMethod.html" TargetMode="External"/><Relationship Id="rId41" Type="http://schemas.openxmlformats.org/officeDocument/2006/relationships/hyperlink" Target="http://refactoring.com/catalog/mergeSessionBeans.html" TargetMode="External"/><Relationship Id="rId54" Type="http://schemas.openxmlformats.org/officeDocument/2006/relationships/hyperlink" Target="http://refactoring.com/catalog/refactorArchitectureByTiers.html" TargetMode="External"/><Relationship Id="rId62" Type="http://schemas.openxmlformats.org/officeDocument/2006/relationships/hyperlink" Target="http://refactoring.com/catalog/replaceArrayWithObject.html" TargetMode="External"/><Relationship Id="rId70" Type="http://schemas.openxmlformats.org/officeDocument/2006/relationships/hyperlink" Target="http://refactoring.com/catalog/replaceExceptionWithTest.html" TargetMode="External"/><Relationship Id="rId75" Type="http://schemas.openxmlformats.org/officeDocument/2006/relationships/hyperlink" Target="http://refactoring.com/catalog/replaceNestedConditionalWithGuardClauses.html" TargetMode="External"/><Relationship Id="rId83" Type="http://schemas.openxmlformats.org/officeDocument/2006/relationships/hyperlink" Target="http://refactoring.com/catalog/replaceTypeCodeWithClass.html" TargetMode="External"/><Relationship Id="rId88" Type="http://schemas.openxmlformats.org/officeDocument/2006/relationships/hyperlink" Target="http://refactoring.com/catalog/separateDataAccessCode.html" TargetMode="External"/><Relationship Id="rId91" Type="http://schemas.openxmlformats.org/officeDocument/2006/relationships/hyperlink" Target="http://refactoring.com/catalog/splitTemporaryVari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actoring.com/catalog/changeValueToReference.html" TargetMode="External"/><Relationship Id="rId15" Type="http://schemas.openxmlformats.org/officeDocument/2006/relationships/hyperlink" Target="http://refactoring.com/catalog/encapsulateCollection.html" TargetMode="External"/><Relationship Id="rId23" Type="http://schemas.openxmlformats.org/officeDocument/2006/relationships/hyperlink" Target="http://refactoring.com/catalog/extractSuperclass.html" TargetMode="External"/><Relationship Id="rId28" Type="http://schemas.openxmlformats.org/officeDocument/2006/relationships/hyperlink" Target="http://refactoring.com/catalog/inlineClass.html" TargetMode="External"/><Relationship Id="rId36" Type="http://schemas.openxmlformats.org/officeDocument/2006/relationships/hyperlink" Target="http://refactoring.com/catalog/introduceLocalExtension.html" TargetMode="External"/><Relationship Id="rId49" Type="http://schemas.openxmlformats.org/officeDocument/2006/relationships/hyperlink" Target="http://refactoring.com/catalog/pullUpField.html" TargetMode="External"/><Relationship Id="rId57" Type="http://schemas.openxmlformats.org/officeDocument/2006/relationships/hyperlink" Target="http://refactoring.com/catalog/removeDoubleNegative.html" TargetMode="External"/><Relationship Id="rId10" Type="http://schemas.openxmlformats.org/officeDocument/2006/relationships/hyperlink" Target="http://refactoring.com/catalog/convertDynamicToStaticConstruction.html" TargetMode="External"/><Relationship Id="rId31" Type="http://schemas.openxmlformats.org/officeDocument/2006/relationships/hyperlink" Target="http://refactoring.com/catalog/introduceAController.html" TargetMode="External"/><Relationship Id="rId44" Type="http://schemas.openxmlformats.org/officeDocument/2006/relationships/hyperlink" Target="http://refactoring.com/catalog/moveField.html" TargetMode="External"/><Relationship Id="rId52" Type="http://schemas.openxmlformats.org/officeDocument/2006/relationships/hyperlink" Target="http://refactoring.com/catalog/pushDownMethod.html" TargetMode="External"/><Relationship Id="rId60" Type="http://schemas.openxmlformats.org/officeDocument/2006/relationships/hyperlink" Target="http://refactoring.com/catalog/removeSettingMethod.html" TargetMode="External"/><Relationship Id="rId65" Type="http://schemas.openxmlformats.org/officeDocument/2006/relationships/hyperlink" Target="http://refactoring.com/catalog/replaceConditionalWithVisitor.html" TargetMode="External"/><Relationship Id="rId73" Type="http://schemas.openxmlformats.org/officeDocument/2006/relationships/hyperlink" Target="http://refactoring.com/catalog/replaceMagicNumberWithSymbolicConstant.html" TargetMode="External"/><Relationship Id="rId78" Type="http://schemas.openxmlformats.org/officeDocument/2006/relationships/hyperlink" Target="http://refactoring.com/catalog/replaceRecordWithDataClass.html" TargetMode="External"/><Relationship Id="rId81" Type="http://schemas.openxmlformats.org/officeDocument/2006/relationships/hyperlink" Target="http://refactoring.com/catalog/replaceSubclassWithFields.html" TargetMode="External"/><Relationship Id="rId86" Type="http://schemas.openxmlformats.org/officeDocument/2006/relationships/hyperlink" Target="http://refactoring.com/catalog/reverseConditional.html" TargetMode="External"/><Relationship Id="rId94" Type="http://schemas.openxmlformats.org/officeDocument/2006/relationships/hyperlink" Target="http://refactoring.com/catalog/wrapEntitiesWithSession.html" TargetMode="External"/><Relationship Id="rId4" Type="http://schemas.openxmlformats.org/officeDocument/2006/relationships/hyperlink" Target="http://refactoring.com/catalog/changeReferenceToValue.html" TargetMode="External"/><Relationship Id="rId9" Type="http://schemas.openxmlformats.org/officeDocument/2006/relationships/hyperlink" Target="http://refactoring.com/catalog/consolidateDuplicateConditionalFragment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. Усовершенствование готовой программной системы.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Каталог </a:t>
            </a:r>
            <a:r>
              <a:rPr lang="ru-RU" dirty="0" err="1" smtClean="0"/>
              <a:t>рефакторинга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http://refactoring.com/catalog/index.html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 numCol="3"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Add Parameter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Change Bidirectional Association to Unidirectional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Change Reference to Value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Change Unidirectional Association to Bidirectional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"/>
              </a:rPr>
              <a:t>Change Value to Reference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"/>
              </a:rPr>
              <a:t>Collapse Hierarchy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"/>
              </a:rPr>
              <a:t>Consolidate Conditional Expression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Consolidate Duplicate Conditional Fragments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0"/>
              </a:rPr>
              <a:t>Convert Dynamic to Static Construction</a:t>
            </a:r>
            <a:r>
              <a:rPr lang="en-US" dirty="0" smtClean="0"/>
              <a:t> </a:t>
            </a:r>
            <a:r>
              <a:rPr lang="en-US" i="1" dirty="0" smtClean="0"/>
              <a:t>by Gerard M. Davison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11"/>
              </a:rPr>
              <a:t>Convert Static to Dynamic Construction</a:t>
            </a:r>
            <a:r>
              <a:rPr lang="en-US" dirty="0" smtClean="0"/>
              <a:t> </a:t>
            </a:r>
            <a:r>
              <a:rPr lang="en-US" i="1" dirty="0" smtClean="0"/>
              <a:t>by Gerard M. Davison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12"/>
              </a:rPr>
              <a:t>Decompose Conditional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3"/>
              </a:rPr>
              <a:t>Duplicate Observed Data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4"/>
              </a:rPr>
              <a:t>Eliminate Inter-Entity Bean Communication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15"/>
              </a:rPr>
              <a:t>Encapsulate Collection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6"/>
              </a:rPr>
              <a:t>Encapsulate Downcast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7"/>
              </a:rPr>
              <a:t>Encapsulate Field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8"/>
              </a:rPr>
              <a:t>Extract 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19"/>
              </a:rPr>
              <a:t>Extract Interface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0"/>
              </a:rPr>
              <a:t>Extract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1"/>
              </a:rPr>
              <a:t>Extract Package</a:t>
            </a:r>
            <a:r>
              <a:rPr lang="en-US" dirty="0" smtClean="0"/>
              <a:t> </a:t>
            </a:r>
            <a:r>
              <a:rPr lang="en-US" i="1" dirty="0" smtClean="0"/>
              <a:t>by Gerard M. Davison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2"/>
              </a:rPr>
              <a:t>Extract Subclass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3"/>
              </a:rPr>
              <a:t>Extract </a:t>
            </a:r>
            <a:r>
              <a:rPr lang="en-US" dirty="0" err="1" smtClean="0">
                <a:hlinkClick r:id="rId23"/>
              </a:rPr>
              <a:t>Superclass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4"/>
              </a:rPr>
              <a:t>Form Template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5"/>
              </a:rPr>
              <a:t>Hide Delegate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6"/>
              </a:rPr>
              <a:t>Hide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7"/>
              </a:rPr>
              <a:t>Hide presentation tier-specific details from the business tier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8"/>
              </a:rPr>
              <a:t>Inline 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9"/>
              </a:rPr>
              <a:t>Inline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0"/>
              </a:rPr>
              <a:t>Inline Temp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1"/>
              </a:rPr>
              <a:t>Introduce A Controller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2"/>
              </a:rPr>
              <a:t>Introduce Assertion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3"/>
              </a:rPr>
              <a:t>Introduce Business Delegate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4"/>
              </a:rPr>
              <a:t>Introduce Explaining Variable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5"/>
              </a:rPr>
              <a:t>Introduce Foreign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6"/>
              </a:rPr>
              <a:t>Introduce Local Extension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7"/>
              </a:rPr>
              <a:t>Introduce Null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8"/>
              </a:rPr>
              <a:t>Introduce Parameter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39"/>
              </a:rPr>
              <a:t>Introduce Synchronizer Token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0"/>
              </a:rPr>
              <a:t>Localize Disparate Logic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1"/>
              </a:rPr>
              <a:t>Merge Session Beans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2"/>
              </a:rPr>
              <a:t>Move Business Logic to Session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3"/>
              </a:rPr>
              <a:t>Move Class</a:t>
            </a:r>
            <a:r>
              <a:rPr lang="en-US" dirty="0" smtClean="0"/>
              <a:t> </a:t>
            </a:r>
            <a:r>
              <a:rPr lang="en-US" i="1" dirty="0" smtClean="0"/>
              <a:t>by Gerard M. Davison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4"/>
              </a:rPr>
              <a:t>Move Field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5"/>
              </a:rPr>
              <a:t>Move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6"/>
              </a:rPr>
              <a:t>Parameterize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7"/>
              </a:rPr>
              <a:t>Preserve Whole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8"/>
              </a:rPr>
              <a:t>Pull Up Constructor Body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49"/>
              </a:rPr>
              <a:t>Pull Up Field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0"/>
              </a:rPr>
              <a:t>Pull Up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1"/>
              </a:rPr>
              <a:t>Push Down Field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2"/>
              </a:rPr>
              <a:t>Push Down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3"/>
              </a:rPr>
              <a:t>Reduce Scope of Variable</a:t>
            </a:r>
            <a:r>
              <a:rPr lang="en-US" dirty="0" smtClean="0"/>
              <a:t> </a:t>
            </a:r>
            <a:r>
              <a:rPr lang="en-US" i="1" dirty="0" smtClean="0"/>
              <a:t>by Mats </a:t>
            </a:r>
            <a:r>
              <a:rPr lang="en-US" i="1" dirty="0" err="1" smtClean="0"/>
              <a:t>Henricson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54"/>
              </a:rPr>
              <a:t>Refactor</a:t>
            </a:r>
            <a:r>
              <a:rPr lang="en-US" dirty="0" smtClean="0">
                <a:hlinkClick r:id="rId54"/>
              </a:rPr>
              <a:t> Architecture by Tiers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5"/>
              </a:rPr>
              <a:t>Remove Assignments to Parameters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6"/>
              </a:rPr>
              <a:t>Remove Control Flag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7"/>
              </a:rPr>
              <a:t>Remove Double Negative</a:t>
            </a:r>
            <a:r>
              <a:rPr lang="en-US" dirty="0" smtClean="0"/>
              <a:t> </a:t>
            </a:r>
            <a:r>
              <a:rPr lang="en-US" i="1" dirty="0" smtClean="0"/>
              <a:t>by Ashley Frieze and Martin Fowler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8"/>
              </a:rPr>
              <a:t>Remove Middle Man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59"/>
              </a:rPr>
              <a:t>Remove Parameter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0"/>
              </a:rPr>
              <a:t>Remove Setting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1"/>
              </a:rPr>
              <a:t>Rename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2"/>
              </a:rPr>
              <a:t>Replace Array with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3"/>
              </a:rPr>
              <a:t>Replace Assignment with Initialization</a:t>
            </a:r>
            <a:r>
              <a:rPr lang="en-US" dirty="0" smtClean="0"/>
              <a:t> </a:t>
            </a:r>
            <a:r>
              <a:rPr lang="en-US" i="1" dirty="0" smtClean="0"/>
              <a:t>by Mats </a:t>
            </a:r>
            <a:r>
              <a:rPr lang="en-US" i="1" dirty="0" err="1" smtClean="0"/>
              <a:t>Henricson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64"/>
              </a:rPr>
              <a:t>Replace Conditional with Polymorphism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5"/>
              </a:rPr>
              <a:t>Replace Conditional with Visitor</a:t>
            </a:r>
            <a:r>
              <a:rPr lang="en-US" dirty="0" smtClean="0"/>
              <a:t> </a:t>
            </a:r>
            <a:r>
              <a:rPr lang="en-US" i="1" dirty="0" smtClean="0"/>
              <a:t>by Ivan </a:t>
            </a:r>
            <a:r>
              <a:rPr lang="en-US" i="1" dirty="0" err="1" smtClean="0"/>
              <a:t>Mitrovic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66"/>
              </a:rPr>
              <a:t>Replace Constructor with Factory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7"/>
              </a:rPr>
              <a:t>Replace Data Value with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8"/>
              </a:rPr>
              <a:t>Replace Delegation with Inheritance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69"/>
              </a:rPr>
              <a:t>Replace Error Code with Exception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0"/>
              </a:rPr>
              <a:t>Replace Exception with Test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1"/>
              </a:rPr>
              <a:t>Replace Inheritance with Delegation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2"/>
              </a:rPr>
              <a:t>Replace Iteration with Recursion</a:t>
            </a:r>
            <a:r>
              <a:rPr lang="en-US" dirty="0" smtClean="0"/>
              <a:t> </a:t>
            </a:r>
            <a:r>
              <a:rPr lang="en-US" i="1" dirty="0" smtClean="0"/>
              <a:t>by Dave </a:t>
            </a:r>
            <a:r>
              <a:rPr lang="en-US" i="1" dirty="0" err="1" smtClean="0"/>
              <a:t>Whipp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73"/>
              </a:rPr>
              <a:t>Replace Magic Number with Symbolic Constant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4"/>
              </a:rPr>
              <a:t>Replace Method with Method Object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5"/>
              </a:rPr>
              <a:t>Replace Nested Conditional with Guard Clauses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6"/>
              </a:rPr>
              <a:t>Replace Parameter with Explicit Methods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7"/>
              </a:rPr>
              <a:t>Replace Parameter with Method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8"/>
              </a:rPr>
              <a:t>Replace Record with Data 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79"/>
              </a:rPr>
              <a:t>Replace Recursion with Iteration</a:t>
            </a:r>
            <a:r>
              <a:rPr lang="en-US" dirty="0" smtClean="0"/>
              <a:t> </a:t>
            </a:r>
            <a:r>
              <a:rPr lang="en-US" i="1" dirty="0" smtClean="0"/>
              <a:t>by Ivan </a:t>
            </a:r>
            <a:r>
              <a:rPr lang="en-US" i="1" dirty="0" err="1" smtClean="0"/>
              <a:t>Mitrovic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80"/>
              </a:rPr>
              <a:t>Replace Static Variable with Parameter</a:t>
            </a:r>
            <a:r>
              <a:rPr lang="en-US" dirty="0" smtClean="0"/>
              <a:t> </a:t>
            </a:r>
            <a:r>
              <a:rPr lang="en-US" i="1" dirty="0" smtClean="0"/>
              <a:t>by Marian </a:t>
            </a:r>
            <a:r>
              <a:rPr lang="en-US" i="1" dirty="0" err="1" smtClean="0"/>
              <a:t>Vittek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81"/>
              </a:rPr>
              <a:t>Replace Subclass with Fields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2"/>
              </a:rPr>
              <a:t>Replace Temp with Query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3"/>
              </a:rPr>
              <a:t>Replace Type Code with Class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4"/>
              </a:rPr>
              <a:t>Replace Type Code with State/Strategy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5"/>
              </a:rPr>
              <a:t>Replace Type Code with Subclasses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6"/>
              </a:rPr>
              <a:t>Reverse Conditional</a:t>
            </a:r>
            <a:r>
              <a:rPr lang="en-US" dirty="0" smtClean="0"/>
              <a:t> </a:t>
            </a:r>
            <a:r>
              <a:rPr lang="en-US" i="1" dirty="0" smtClean="0"/>
              <a:t>by Bill Murphy and Martin Fowler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87"/>
              </a:rPr>
              <a:t>Self Encapsulate Field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88"/>
              </a:rPr>
              <a:t>Separate Data Access Code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89"/>
              </a:rPr>
              <a:t>Separate Query from Modifier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90"/>
              </a:rPr>
              <a:t>Split Loop</a:t>
            </a:r>
            <a:r>
              <a:rPr lang="en-US" dirty="0" smtClean="0"/>
              <a:t> </a:t>
            </a:r>
            <a:r>
              <a:rPr lang="en-US" i="1" dirty="0" smtClean="0"/>
              <a:t>by Martin Fowler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91"/>
              </a:rPr>
              <a:t>Split Temporary Variable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92"/>
              </a:rPr>
              <a:t>Substitute Algorithm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93"/>
              </a:rPr>
              <a:t>Use a Connection Pool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94"/>
              </a:rPr>
              <a:t>Wrap entities with session</a:t>
            </a:r>
            <a:r>
              <a:rPr lang="en-US" dirty="0" smtClean="0"/>
              <a:t> </a:t>
            </a:r>
            <a:r>
              <a:rPr lang="en-US" i="1" dirty="0" smtClean="0"/>
              <a:t>(Link Only)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Изначально неверное наименование</a:t>
            </a:r>
          </a:p>
          <a:p>
            <a:r>
              <a:rPr lang="ru-RU" dirty="0" smtClean="0"/>
              <a:t>Поведение объекта изменилось с течением времени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Теория: требования не меняются!</a:t>
            </a:r>
            <a:endParaRPr lang="en-US" dirty="0"/>
          </a:p>
        </p:txBody>
      </p:sp>
      <p:pic>
        <p:nvPicPr>
          <p:cNvPr id="4" name="Содержимое 3" descr="0_1f6df_535cbb1f_or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399"/>
            <a:ext cx="7434860" cy="495396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Реальность</a:t>
            </a:r>
            <a:endParaRPr lang="en-US" dirty="0"/>
          </a:p>
        </p:txBody>
      </p:sp>
      <p:pic>
        <p:nvPicPr>
          <p:cNvPr id="4" name="Содержимое 3" descr="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971800"/>
            <a:ext cx="7162800" cy="256605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Эволюция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Повышение и снижение качества</a:t>
            </a:r>
          </a:p>
          <a:p>
            <a:r>
              <a:rPr lang="ru-RU" dirty="0" smtClean="0"/>
              <a:t>Время внесения </a:t>
            </a:r>
            <a:r>
              <a:rPr lang="ru-RU" dirty="0" err="1" smtClean="0"/>
              <a:t>измнений</a:t>
            </a:r>
            <a:endParaRPr lang="ru-RU" dirty="0" smtClean="0"/>
          </a:p>
          <a:p>
            <a:r>
              <a:rPr lang="ru-RU" dirty="0" smtClean="0"/>
              <a:t>Эволюция ПО неизбежный процесс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внутренней структуры ПО без изменения его наблюдаемого поведения, призванное облегчить его понимание и удешевить </a:t>
            </a:r>
            <a:r>
              <a:rPr lang="ru-RU" dirty="0" smtClean="0"/>
              <a:t>модификацию</a:t>
            </a:r>
          </a:p>
          <a:p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Код «пахнет»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возникает необходимость в </a:t>
            </a:r>
            <a:r>
              <a:rPr lang="ru-RU" dirty="0" err="1" smtClean="0"/>
              <a:t>рефакторинге</a:t>
            </a:r>
            <a:r>
              <a:rPr lang="ru-RU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Унаследованный код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=15;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&lt;20){</a:t>
            </a:r>
            <a:r>
              <a:rPr lang="en-US" dirty="0" err="1" smtClean="0"/>
              <a:t>int</a:t>
            </a:r>
            <a:r>
              <a:rPr lang="en-US" dirty="0" smtClean="0"/>
              <a:t> k = </a:t>
            </a:r>
            <a:r>
              <a:rPr lang="en-US" dirty="0" err="1" smtClean="0"/>
              <a:t>i</a:t>
            </a:r>
            <a:r>
              <a:rPr lang="en-US" dirty="0" smtClean="0"/>
              <a:t>*154;}</a:t>
            </a:r>
          </a:p>
          <a:p>
            <a:pPr>
              <a:buNone/>
            </a:pPr>
            <a:r>
              <a:rPr lang="en-US" dirty="0" smtClean="0"/>
              <a:t>String s = </a:t>
            </a:r>
            <a:r>
              <a:rPr lang="en-US" dirty="0" err="1" smtClean="0"/>
              <a:t>String.valueOf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=</a:t>
            </a:r>
            <a:r>
              <a:rPr lang="en-US" dirty="0" err="1" smtClean="0"/>
              <a:t>s.charAt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ch</a:t>
            </a:r>
            <a:r>
              <a:rPr lang="en-US" dirty="0" smtClean="0"/>
              <a:t> &gt; 0){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O.s();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 </a:t>
            </a:r>
            <a:r>
              <a:rPr lang="en-US" dirty="0" err="1" smtClean="0"/>
              <a:t>o</a:t>
            </a:r>
            <a:r>
              <a:rPr lang="en-US" dirty="0" smtClean="0"/>
              <a:t> = new O();</a:t>
            </a:r>
          </a:p>
          <a:p>
            <a:pPr>
              <a:buNone/>
            </a:pPr>
            <a:r>
              <a:rPr lang="en-US" dirty="0" err="1" smtClean="0"/>
              <a:t>o.toString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Осмотр результатов своего труда</a:t>
            </a:r>
            <a:endParaRPr lang="en-US" dirty="0"/>
          </a:p>
        </p:txBody>
      </p:sp>
      <p:pic>
        <p:nvPicPr>
          <p:cNvPr id="4" name="Содержимое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752600"/>
            <a:ext cx="4272699" cy="3200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Инкрементальный дизайн</a:t>
            </a:r>
            <a:endParaRPr lang="en-US" dirty="0"/>
          </a:p>
        </p:txBody>
      </p:sp>
      <p:pic>
        <p:nvPicPr>
          <p:cNvPr id="4" name="Содержимое 3" descr="longaberger-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2133600"/>
            <a:ext cx="4572000" cy="3429000"/>
          </a:xfrm>
        </p:spPr>
      </p:pic>
      <p:pic>
        <p:nvPicPr>
          <p:cNvPr id="5" name="Рисунок 4" descr="3731752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057400"/>
            <a:ext cx="2514600" cy="3299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534</Words>
  <Application>Microsoft Office PowerPoint</Application>
  <PresentationFormat>Экран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Рефакторинг. Усовершенствование готовой программной системы.</vt:lpstr>
      <vt:lpstr>Теория: требования не меняются!</vt:lpstr>
      <vt:lpstr>Реальность</vt:lpstr>
      <vt:lpstr>Эволюция ПО</vt:lpstr>
      <vt:lpstr>Рефакторинг</vt:lpstr>
      <vt:lpstr>Почему возникает необходимость в рефакторинге?</vt:lpstr>
      <vt:lpstr>Унаследованный код</vt:lpstr>
      <vt:lpstr>Осмотр результатов своего труда</vt:lpstr>
      <vt:lpstr>Инкрементальный дизайн</vt:lpstr>
      <vt:lpstr>Каталог рефакторинга http://refactoring.com/catalog/index.html</vt:lpstr>
      <vt:lpstr>Пример 1</vt:lpstr>
      <vt:lpstr>Rename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Рефакторинг. Усовершенствование готовой программной системы.</dc:title>
  <dc:creator>xcam</dc:creator>
  <cp:lastModifiedBy>xcam</cp:lastModifiedBy>
  <cp:revision>11</cp:revision>
  <dcterms:created xsi:type="dcterms:W3CDTF">2011-10-26T21:25:10Z</dcterms:created>
  <dcterms:modified xsi:type="dcterms:W3CDTF">2011-10-26T23:07:27Z</dcterms:modified>
</cp:coreProperties>
</file>