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58" r:id="rId12"/>
    <p:sldId id="269" r:id="rId13"/>
    <p:sldId id="270" r:id="rId14"/>
    <p:sldId id="272" r:id="rId15"/>
    <p:sldId id="271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64" d="100"/>
          <a:sy n="64" d="100"/>
        </p:scale>
        <p:origin x="-6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ED70-6EBE-49CD-8C3B-0AFA01BEE191}" type="datetimeFigureOut">
              <a:rPr lang="ru-RU" smtClean="0"/>
              <a:t>01.12.2011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B079-C4A8-4A2E-81BF-60AB806CE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ED70-6EBE-49CD-8C3B-0AFA01BEE191}" type="datetimeFigureOut">
              <a:rPr lang="ru-RU" smtClean="0"/>
              <a:t>01.12.2011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B079-C4A8-4A2E-81BF-60AB806CE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ED70-6EBE-49CD-8C3B-0AFA01BEE191}" type="datetimeFigureOut">
              <a:rPr lang="ru-RU" smtClean="0"/>
              <a:t>01.12.2011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B079-C4A8-4A2E-81BF-60AB806CE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ED70-6EBE-49CD-8C3B-0AFA01BEE191}" type="datetimeFigureOut">
              <a:rPr lang="ru-RU" smtClean="0"/>
              <a:t>01.12.2011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B079-C4A8-4A2E-81BF-60AB806CE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ED70-6EBE-49CD-8C3B-0AFA01BEE191}" type="datetimeFigureOut">
              <a:rPr lang="ru-RU" smtClean="0"/>
              <a:t>01.12.2011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B079-C4A8-4A2E-81BF-60AB806CE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ED70-6EBE-49CD-8C3B-0AFA01BEE191}" type="datetimeFigureOut">
              <a:rPr lang="ru-RU" smtClean="0"/>
              <a:t>01.12.2011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B079-C4A8-4A2E-81BF-60AB806CE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ED70-6EBE-49CD-8C3B-0AFA01BEE191}" type="datetimeFigureOut">
              <a:rPr lang="ru-RU" smtClean="0"/>
              <a:t>01.12.2011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B079-C4A8-4A2E-81BF-60AB806CE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ED70-6EBE-49CD-8C3B-0AFA01BEE191}" type="datetimeFigureOut">
              <a:rPr lang="ru-RU" smtClean="0"/>
              <a:t>01.12.2011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B079-C4A8-4A2E-81BF-60AB806CE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ED70-6EBE-49CD-8C3B-0AFA01BEE191}" type="datetimeFigureOut">
              <a:rPr lang="ru-RU" smtClean="0"/>
              <a:t>01.12.2011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B079-C4A8-4A2E-81BF-60AB806CE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ED70-6EBE-49CD-8C3B-0AFA01BEE191}" type="datetimeFigureOut">
              <a:rPr lang="ru-RU" smtClean="0"/>
              <a:t>01.12.2011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B079-C4A8-4A2E-81BF-60AB806CE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ED70-6EBE-49CD-8C3B-0AFA01BEE191}" type="datetimeFigureOut">
              <a:rPr lang="ru-RU" smtClean="0"/>
              <a:t>01.12.2011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B079-C4A8-4A2E-81BF-60AB806CE76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DED70-6EBE-49CD-8C3B-0AFA01BEE191}" type="datetimeFigureOut">
              <a:rPr lang="ru-RU" smtClean="0"/>
              <a:t>01.12.2011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B079-C4A8-4A2E-81BF-60AB806CE76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Управление проектами. "Безнадежные" проекты.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Менеджер Проекта (</a:t>
            </a:r>
            <a:r>
              <a:rPr lang="en-US" dirty="0" smtClean="0"/>
              <a:t>PM)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3400" dirty="0" smtClean="0"/>
              <a:t>организация процесса разработки;</a:t>
            </a:r>
          </a:p>
          <a:p>
            <a:r>
              <a:rPr lang="ru-RU" sz="3400" dirty="0" smtClean="0"/>
              <a:t>Координация и контроль всех видов деятельности в проекте;</a:t>
            </a:r>
          </a:p>
          <a:p>
            <a:r>
              <a:rPr lang="ru-RU" sz="3400" dirty="0" smtClean="0"/>
              <a:t>Разработка плана проекта (</a:t>
            </a:r>
            <a:r>
              <a:rPr lang="ru-RU" sz="3400" dirty="0" err="1" smtClean="0"/>
              <a:t>Project</a:t>
            </a:r>
            <a:r>
              <a:rPr lang="ru-RU" sz="3400" dirty="0" smtClean="0"/>
              <a:t> </a:t>
            </a:r>
            <a:r>
              <a:rPr lang="ru-RU" sz="3400" dirty="0" err="1" smtClean="0"/>
              <a:t>Plan</a:t>
            </a:r>
            <a:r>
              <a:rPr lang="ru-RU" sz="3400" dirty="0" smtClean="0"/>
              <a:t>);</a:t>
            </a:r>
          </a:p>
          <a:p>
            <a:r>
              <a:rPr lang="ru-RU" sz="3400" dirty="0" smtClean="0"/>
              <a:t>проведение регулярных статус митингов в проектной группе;</a:t>
            </a:r>
          </a:p>
          <a:p>
            <a:r>
              <a:rPr lang="ru-RU" sz="3400" dirty="0" smtClean="0"/>
              <a:t>контроль готовности деливери и нового </a:t>
            </a:r>
            <a:r>
              <a:rPr lang="ru-RU" sz="3400" dirty="0" err="1" smtClean="0"/>
              <a:t>билда</a:t>
            </a:r>
            <a:r>
              <a:rPr lang="ru-RU" sz="3400" dirty="0" smtClean="0"/>
              <a:t> для QA;</a:t>
            </a:r>
          </a:p>
          <a:p>
            <a:r>
              <a:rPr lang="ru-RU" sz="3400" dirty="0" smtClean="0"/>
              <a:t>предоставление заказчику документации и промежуточных версий для просмотра и утверждения или комментирования;</a:t>
            </a:r>
          </a:p>
          <a:p>
            <a:r>
              <a:rPr lang="ru-RU" sz="3400" dirty="0" smtClean="0"/>
              <a:t>регулярное общение с заказчиком, выяснение требований;</a:t>
            </a:r>
          </a:p>
          <a:p>
            <a:r>
              <a:rPr lang="ru-RU" sz="3400" dirty="0" smtClean="0"/>
              <a:t>предоставление отчетов о статусе проекта.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процесса 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Выбор методологии разработки</a:t>
            </a:r>
          </a:p>
          <a:p>
            <a:r>
              <a:rPr lang="ru-RU" dirty="0" smtClean="0"/>
              <a:t>Мотивация</a:t>
            </a:r>
          </a:p>
          <a:p>
            <a:r>
              <a:rPr lang="ru-RU" dirty="0" smtClean="0"/>
              <a:t>Обеспечение ресурсами</a:t>
            </a:r>
          </a:p>
          <a:p>
            <a:r>
              <a:rPr lang="ru-RU" dirty="0" smtClean="0"/>
              <a:t>Решение конфликтов</a:t>
            </a:r>
          </a:p>
          <a:p>
            <a:r>
              <a:rPr lang="ru-RU" dirty="0" smtClean="0"/>
              <a:t>Распределение задач</a:t>
            </a:r>
          </a:p>
          <a:p>
            <a:r>
              <a:rPr lang="ru-RU" dirty="0" smtClean="0"/>
              <a:t>Распределение ответственности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8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620688"/>
            <a:ext cx="5482507" cy="60000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 чему стремится программист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Достижение признания и уважения.</a:t>
            </a:r>
          </a:p>
          <a:p>
            <a:r>
              <a:rPr lang="ru-RU" dirty="0" smtClean="0"/>
              <a:t>Достаточное материальное обеспечение.</a:t>
            </a:r>
          </a:p>
          <a:p>
            <a:r>
              <a:rPr lang="ru-RU" dirty="0" smtClean="0"/>
              <a:t>Профессиональное развитие и обучение.</a:t>
            </a:r>
          </a:p>
          <a:p>
            <a:r>
              <a:rPr lang="ru-RU" dirty="0" smtClean="0"/>
              <a:t>Стремление избежать неприятностей.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Материальное мотивирование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 измеримости вклада</a:t>
            </a:r>
          </a:p>
          <a:p>
            <a:r>
              <a:rPr lang="ru-RU" dirty="0" smtClean="0"/>
              <a:t>Малое время действия</a:t>
            </a:r>
          </a:p>
          <a:p>
            <a:r>
              <a:rPr lang="ru-RU" dirty="0" smtClean="0"/>
              <a:t>Проблема </a:t>
            </a:r>
            <a:r>
              <a:rPr lang="ru-RU" dirty="0" err="1" smtClean="0"/>
              <a:t>конкурентности</a:t>
            </a:r>
            <a:endParaRPr lang="ru-RU" dirty="0" smtClean="0"/>
          </a:p>
          <a:p>
            <a:r>
              <a:rPr lang="ru-RU" dirty="0" smtClean="0"/>
              <a:t>Подмена внутренней мотивации внешней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Руководство должно создавать систему, в которой люди могли бы делать свою работу. </a:t>
            </a:r>
          </a:p>
          <a:p>
            <a:r>
              <a:rPr lang="ru-RU" dirty="0" smtClean="0"/>
              <a:t>Руководство должно избегать вытеснения внутренней мотивации внешней. </a:t>
            </a:r>
          </a:p>
          <a:p>
            <a:r>
              <a:rPr lang="ru-RU" dirty="0" smtClean="0"/>
              <a:t>Руководство не сможет далеко уехать на страхе и раздаче конкретных приказов.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Безнадежные проекты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План проекта сжат более чем наполовину по сравнению с нормальным расчётным </a:t>
            </a:r>
            <a:r>
              <a:rPr lang="ru-RU" dirty="0" smtClean="0"/>
              <a:t>планом.</a:t>
            </a:r>
          </a:p>
          <a:p>
            <a:r>
              <a:rPr lang="ru-RU" dirty="0"/>
              <a:t>Количество разработчиков уменьшено более чем наполовину по сравнению с действительно необходимым для проекта данного размера и </a:t>
            </a:r>
            <a:r>
              <a:rPr lang="ru-RU" dirty="0" smtClean="0"/>
              <a:t>масштаба</a:t>
            </a:r>
          </a:p>
          <a:p>
            <a:r>
              <a:rPr lang="ru-RU" dirty="0"/>
              <a:t>Бюджет и связанные с ним ресурсы урезаны </a:t>
            </a:r>
            <a:r>
              <a:rPr lang="ru-RU" dirty="0" smtClean="0"/>
              <a:t>наполовину</a:t>
            </a:r>
          </a:p>
          <a:p>
            <a:r>
              <a:rPr lang="ru-RU" dirty="0"/>
              <a:t>Требования к функциям, возможностям, производительности и другим техническим характеристикам вдвое превышают значения, которые они могли бы иметь в нормальных условиях.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безнадежных проектов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32853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Переговоры</a:t>
            </a:r>
          </a:p>
          <a:p>
            <a:r>
              <a:rPr lang="ru-RU" dirty="0" smtClean="0"/>
              <a:t>Политика</a:t>
            </a:r>
          </a:p>
          <a:p>
            <a:r>
              <a:rPr lang="ru-RU" dirty="0" smtClean="0"/>
              <a:t>Настройка процессов</a:t>
            </a:r>
          </a:p>
          <a:p>
            <a:r>
              <a:rPr lang="ru-RU" smtClean="0"/>
              <a:t>Распределение ресурсов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Бизнес аналитик (</a:t>
            </a:r>
            <a:r>
              <a:rPr lang="en-US" dirty="0" smtClean="0"/>
              <a:t>Business Analyst) </a:t>
            </a:r>
            <a:endParaRPr lang="ru-RU" dirty="0" smtClean="0"/>
          </a:p>
          <a:p>
            <a:r>
              <a:rPr lang="ru-RU" dirty="0" smtClean="0"/>
              <a:t>Системный аналитик (</a:t>
            </a:r>
            <a:r>
              <a:rPr lang="en-US" dirty="0" smtClean="0"/>
              <a:t>Technical Leader)</a:t>
            </a:r>
            <a:endParaRPr lang="ru-RU" dirty="0" smtClean="0"/>
          </a:p>
          <a:p>
            <a:r>
              <a:rPr lang="en-US" dirty="0" smtClean="0"/>
              <a:t>QA </a:t>
            </a:r>
            <a:r>
              <a:rPr lang="ru-RU" dirty="0" smtClean="0"/>
              <a:t>менеджер (</a:t>
            </a:r>
            <a:r>
              <a:rPr lang="en-US" dirty="0" smtClean="0"/>
              <a:t>QA manager)</a:t>
            </a:r>
            <a:endParaRPr lang="ru-RU" dirty="0" smtClean="0"/>
          </a:p>
          <a:p>
            <a:r>
              <a:rPr lang="en-US" dirty="0" smtClean="0"/>
              <a:t>QA </a:t>
            </a:r>
            <a:r>
              <a:rPr lang="ru-RU" dirty="0" smtClean="0"/>
              <a:t>аналитик (</a:t>
            </a:r>
            <a:r>
              <a:rPr lang="en-US" dirty="0" smtClean="0"/>
              <a:t>QA Analyst) </a:t>
            </a:r>
            <a:endParaRPr lang="ru-RU" dirty="0" smtClean="0"/>
          </a:p>
          <a:p>
            <a:r>
              <a:rPr lang="ru-RU" dirty="0" smtClean="0"/>
              <a:t>Разработчик (</a:t>
            </a:r>
            <a:r>
              <a:rPr lang="en-US" dirty="0" smtClean="0"/>
              <a:t>Developer</a:t>
            </a:r>
            <a:r>
              <a:rPr lang="ru-RU" dirty="0" smtClean="0"/>
              <a:t>)</a:t>
            </a:r>
          </a:p>
          <a:p>
            <a:r>
              <a:rPr lang="ru-RU" dirty="0" smtClean="0"/>
              <a:t>Заказчик (</a:t>
            </a:r>
            <a:r>
              <a:rPr lang="en-US" dirty="0" smtClean="0"/>
              <a:t>Customer)</a:t>
            </a:r>
            <a:endParaRPr lang="ru-RU" dirty="0" smtClean="0"/>
          </a:p>
          <a:p>
            <a:r>
              <a:rPr lang="ru-RU" dirty="0" smtClean="0"/>
              <a:t>Менеджер Проекта (</a:t>
            </a:r>
            <a:r>
              <a:rPr lang="en-US" dirty="0" smtClean="0"/>
              <a:t>PM) 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000187hf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332656"/>
            <a:ext cx="6480720" cy="59179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Бизнес аналитик (</a:t>
            </a:r>
            <a:r>
              <a:rPr lang="en-US" dirty="0" smtClean="0"/>
              <a:t>Business Analyst)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выяснение и анализ всех требований заказчика;</a:t>
            </a:r>
          </a:p>
          <a:p>
            <a:r>
              <a:rPr lang="ru-RU" dirty="0" smtClean="0"/>
              <a:t>фиксирование всех требований заказчика (в </a:t>
            </a:r>
            <a:r>
              <a:rPr lang="ru-RU" dirty="0" err="1" smtClean="0"/>
              <a:t>багтрекинговой</a:t>
            </a:r>
            <a:r>
              <a:rPr lang="ru-RU" dirty="0" smtClean="0"/>
              <a:t> системе и в функциональных спецификациях), прослеживание всех изменений в требованиях;</a:t>
            </a:r>
          </a:p>
          <a:p>
            <a:r>
              <a:rPr lang="ru-RU" dirty="0" smtClean="0"/>
              <a:t>написание и поддержка спецификаций.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Системный аналитик (</a:t>
            </a:r>
            <a:r>
              <a:rPr lang="en-US" dirty="0" smtClean="0"/>
              <a:t>Technical Leader)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координация и контроль деятельности по дизайну, архитектуре и кодированию;</a:t>
            </a:r>
          </a:p>
          <a:p>
            <a:r>
              <a:rPr lang="ru-RU" dirty="0" smtClean="0"/>
              <a:t>поддержка контроля версий;</a:t>
            </a:r>
          </a:p>
          <a:p>
            <a:r>
              <a:rPr lang="ru-RU" dirty="0" smtClean="0"/>
              <a:t>настройка </a:t>
            </a:r>
            <a:r>
              <a:rPr lang="ru-RU" dirty="0" err="1" smtClean="0"/>
              <a:t>скрипта</a:t>
            </a:r>
            <a:r>
              <a:rPr lang="ru-RU" dirty="0" smtClean="0"/>
              <a:t> для </a:t>
            </a:r>
            <a:r>
              <a:rPr lang="ru-RU" dirty="0" err="1" smtClean="0"/>
              <a:t>авто-билдера</a:t>
            </a:r>
            <a:r>
              <a:rPr lang="ru-RU" dirty="0" smtClean="0"/>
              <a:t> и своевременную сборку версий.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</a:t>
            </a:r>
            <a:r>
              <a:rPr lang="ru-RU" dirty="0" smtClean="0"/>
              <a:t>менеджер (</a:t>
            </a:r>
            <a:r>
              <a:rPr lang="en-US" dirty="0" smtClean="0"/>
              <a:t>QA manager)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организация и контроль процесса тестирования в проекте;</a:t>
            </a:r>
          </a:p>
          <a:p>
            <a:r>
              <a:rPr lang="ru-RU" dirty="0" smtClean="0"/>
              <a:t>планирование тестирования;</a:t>
            </a:r>
          </a:p>
          <a:p>
            <a:r>
              <a:rPr lang="ru-RU" dirty="0" smtClean="0"/>
              <a:t>участие в адаптации процесса разработки под проект, анализ его качества;</a:t>
            </a:r>
          </a:p>
          <a:p>
            <a:r>
              <a:rPr lang="ru-RU" dirty="0" smtClean="0"/>
              <a:t>анализ результатов тестирования и качества продукта;</a:t>
            </a:r>
          </a:p>
          <a:p>
            <a:r>
              <a:rPr lang="ru-RU" dirty="0" smtClean="0"/>
              <a:t>участие в управлении требованиями;</a:t>
            </a:r>
          </a:p>
          <a:p>
            <a:r>
              <a:rPr lang="ru-RU" dirty="0" smtClean="0"/>
              <a:t>участие в настройке </a:t>
            </a:r>
            <a:r>
              <a:rPr lang="ru-RU" dirty="0" err="1" smtClean="0"/>
              <a:t>багтрекинговой</a:t>
            </a:r>
            <a:r>
              <a:rPr lang="ru-RU" dirty="0" smtClean="0"/>
              <a:t> системы, полное прослеживание </a:t>
            </a:r>
            <a:r>
              <a:rPr lang="ru-RU" dirty="0" err="1" smtClean="0"/>
              <a:t>багов</a:t>
            </a:r>
            <a:r>
              <a:rPr lang="ru-RU" dirty="0" smtClean="0"/>
              <a:t>;</a:t>
            </a:r>
          </a:p>
          <a:p>
            <a:r>
              <a:rPr lang="ru-RU" dirty="0" smtClean="0"/>
              <a:t>контроль готовности поставки и нового </a:t>
            </a:r>
            <a:r>
              <a:rPr lang="ru-RU" dirty="0" err="1" smtClean="0"/>
              <a:t>билда</a:t>
            </a:r>
            <a:r>
              <a:rPr lang="ru-RU" dirty="0" smtClean="0"/>
              <a:t> для QA.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</a:t>
            </a:r>
            <a:r>
              <a:rPr lang="ru-RU" dirty="0" smtClean="0"/>
              <a:t>аналитик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подготовка тест дизайна;</a:t>
            </a:r>
          </a:p>
          <a:p>
            <a:r>
              <a:rPr lang="ru-RU" dirty="0" smtClean="0"/>
              <a:t>написание тест кейс спецификаций;</a:t>
            </a:r>
          </a:p>
          <a:p>
            <a:r>
              <a:rPr lang="ru-RU" dirty="0" smtClean="0"/>
              <a:t>проведение тестирования;</a:t>
            </a:r>
          </a:p>
          <a:p>
            <a:r>
              <a:rPr lang="ru-RU" dirty="0" smtClean="0"/>
              <a:t>регистрация </a:t>
            </a:r>
            <a:r>
              <a:rPr lang="ru-RU" dirty="0" err="1" smtClean="0"/>
              <a:t>багов</a:t>
            </a:r>
            <a:r>
              <a:rPr lang="ru-RU" dirty="0" smtClean="0"/>
              <a:t>;</a:t>
            </a:r>
          </a:p>
          <a:p>
            <a:r>
              <a:rPr lang="ru-RU" dirty="0" smtClean="0"/>
              <a:t>прослеживание и проверка </a:t>
            </a:r>
            <a:r>
              <a:rPr lang="ru-RU" dirty="0" err="1" smtClean="0"/>
              <a:t>багов</a:t>
            </a:r>
            <a:r>
              <a:rPr lang="ru-RU" dirty="0" smtClean="0"/>
              <a:t>;</a:t>
            </a:r>
          </a:p>
          <a:p>
            <a:r>
              <a:rPr lang="ru-RU" dirty="0" smtClean="0"/>
              <a:t>написание документации пользователя.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Разработчик (</a:t>
            </a:r>
            <a:r>
              <a:rPr lang="en-US" dirty="0" smtClean="0"/>
              <a:t>Developer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качественного кода;</a:t>
            </a:r>
          </a:p>
          <a:p>
            <a:r>
              <a:rPr lang="ru-RU" dirty="0" smtClean="0"/>
              <a:t>проведение модульного тестирования;</a:t>
            </a:r>
          </a:p>
          <a:p>
            <a:r>
              <a:rPr lang="ru-RU" dirty="0" smtClean="0"/>
              <a:t>поддержка контроля версий;</a:t>
            </a:r>
          </a:p>
          <a:p>
            <a:r>
              <a:rPr lang="ru-RU" dirty="0" smtClean="0"/>
              <a:t>написание пользовательской документации, относящейся к инсталляции и администрированию.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Заказчик (</a:t>
            </a:r>
            <a:r>
              <a:rPr lang="en-US" dirty="0" smtClean="0"/>
              <a:t>Customer)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своевременный просмотр спецификаций и других присылаемых документов (с целью утвердить документ, дать комментарии, исправить неточности и т.п.);</a:t>
            </a:r>
          </a:p>
          <a:p>
            <a:r>
              <a:rPr lang="ru-RU" dirty="0" smtClean="0"/>
              <a:t>внесение замечаний, дефектов, пожеланий в </a:t>
            </a:r>
            <a:r>
              <a:rPr lang="ru-RU" dirty="0" err="1" smtClean="0"/>
              <a:t>багтрекинговую</a:t>
            </a:r>
            <a:r>
              <a:rPr lang="ru-RU" dirty="0" smtClean="0"/>
              <a:t> систему.</a:t>
            </a:r>
          </a:p>
          <a:p>
            <a:r>
              <a:rPr lang="ru-RU" dirty="0" smtClean="0"/>
              <a:t>своевременный просмотр каждого деливери после его поставки и предоставление комментариев.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502</Words>
  <Application>Microsoft Office PowerPoint</Application>
  <PresentationFormat>Экран (4:3)</PresentationFormat>
  <Paragraphs>82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Управление проектами. "Безнадежные" проекты.</vt:lpstr>
      <vt:lpstr>Роли</vt:lpstr>
      <vt:lpstr>Слайд 3</vt:lpstr>
      <vt:lpstr>Бизнес аналитик (Business Analyst) </vt:lpstr>
      <vt:lpstr>Системный аналитик (Technical Leader)</vt:lpstr>
      <vt:lpstr>QA менеджер (QA manager)</vt:lpstr>
      <vt:lpstr>QA аналитик</vt:lpstr>
      <vt:lpstr>Разработчик (Developer)</vt:lpstr>
      <vt:lpstr>Заказчик (Customer)</vt:lpstr>
      <vt:lpstr>Менеджер Проекта (PM) </vt:lpstr>
      <vt:lpstr>Организация процесса разработки</vt:lpstr>
      <vt:lpstr>Слайд 12</vt:lpstr>
      <vt:lpstr>К чему стремится программист</vt:lpstr>
      <vt:lpstr>Материальное мотивирование</vt:lpstr>
      <vt:lpstr>Выводы</vt:lpstr>
      <vt:lpstr>Безнадежные проекты</vt:lpstr>
      <vt:lpstr>Причины безнадежных проектов</vt:lpstr>
      <vt:lpstr>Что делать?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проектами. "Безнадежные" проекты.</dc:title>
  <dc:creator>akuznetsov</dc:creator>
  <cp:lastModifiedBy>akuznetsov</cp:lastModifiedBy>
  <cp:revision>20</cp:revision>
  <dcterms:created xsi:type="dcterms:W3CDTF">2011-12-01T07:34:05Z</dcterms:created>
  <dcterms:modified xsi:type="dcterms:W3CDTF">2011-12-01T10:32:55Z</dcterms:modified>
</cp:coreProperties>
</file>