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D371-3537-4F42-9C31-9B9EFFAC54A8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4EE9-5E89-4300-B48E-4186CEBE7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Экономические аспекты создания программных средств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Модификации метода функциональных точек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Точки свойств</a:t>
            </a:r>
          </a:p>
          <a:p>
            <a:r>
              <a:rPr lang="ru-RU" dirty="0" smtClean="0"/>
              <a:t>Метод </a:t>
            </a:r>
            <a:r>
              <a:rPr lang="en-US" dirty="0" smtClean="0"/>
              <a:t>Mark II</a:t>
            </a:r>
          </a:p>
          <a:p>
            <a:r>
              <a:rPr lang="ru-RU" dirty="0" smtClean="0"/>
              <a:t>Трехмерные функциональные точки</a:t>
            </a:r>
          </a:p>
          <a:p>
            <a:r>
              <a:rPr lang="ru-RU" dirty="0" smtClean="0"/>
              <a:t>Объектные точки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 использованием эмпирических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Демарко</a:t>
            </a:r>
            <a:endParaRPr lang="ru-RU" dirty="0" smtClean="0"/>
          </a:p>
          <a:p>
            <a:r>
              <a:rPr lang="en-US" dirty="0" smtClean="0"/>
              <a:t>SLIM</a:t>
            </a:r>
          </a:p>
          <a:p>
            <a:r>
              <a:rPr lang="en-US" dirty="0" smtClean="0"/>
              <a:t>COCOMO</a:t>
            </a:r>
          </a:p>
          <a:p>
            <a:r>
              <a:rPr lang="en-US" dirty="0" smtClean="0"/>
              <a:t>COCOMO II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</a:t>
            </a: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838200" y="1295400"/>
          <a:ext cx="4572000" cy="2181137"/>
        </p:xfrm>
        <a:graphic>
          <a:graphicData uri="http://schemas.openxmlformats.org/presentationml/2006/ole">
            <p:oleObj spid="_x0000_s21505" name="Equation" r:id="rId3" imgW="1040948" imgH="495085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5052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Р </a:t>
            </a:r>
            <a:r>
              <a:rPr lang="ru-RU" sz="3600" dirty="0"/>
              <a:t>– размер </a:t>
            </a:r>
            <a:r>
              <a:rPr lang="ru-RU" sz="3600" dirty="0" smtClean="0"/>
              <a:t>программы</a:t>
            </a:r>
            <a:endParaRPr lang="en-US" sz="3600" dirty="0" smtClean="0"/>
          </a:p>
          <a:p>
            <a:r>
              <a:rPr lang="ru-RU" sz="3600" dirty="0" smtClean="0"/>
              <a:t>С </a:t>
            </a:r>
            <a:r>
              <a:rPr lang="ru-RU" sz="3600" dirty="0"/>
              <a:t>– технологическая </a:t>
            </a:r>
            <a:r>
              <a:rPr lang="ru-RU" sz="3600" dirty="0" smtClean="0"/>
              <a:t>константа</a:t>
            </a:r>
            <a:endParaRPr lang="en-US" sz="3600" dirty="0" smtClean="0"/>
          </a:p>
          <a:p>
            <a:r>
              <a:rPr lang="en-US" sz="3600" dirty="0" smtClean="0"/>
              <a:t>t</a:t>
            </a:r>
            <a:r>
              <a:rPr lang="en-US" sz="3600" baseline="-25000" dirty="0" smtClean="0"/>
              <a:t>d</a:t>
            </a:r>
            <a:r>
              <a:rPr lang="ru-RU" sz="3600" dirty="0" smtClean="0"/>
              <a:t> </a:t>
            </a:r>
            <a:r>
              <a:rPr lang="ru-RU" sz="3600" dirty="0"/>
              <a:t>– ограничение на срок поставки, измеряется в годах.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COCOMO </a:t>
            </a:r>
            <a:r>
              <a:rPr lang="ru-RU" dirty="0" smtClean="0"/>
              <a:t>уровни детализации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3400" y="1143000"/>
          <a:ext cx="8305800" cy="5494395"/>
        </p:xfrm>
        <a:graphic>
          <a:graphicData uri="http://schemas.openxmlformats.org/drawingml/2006/table">
            <a:tbl>
              <a:tblPr/>
              <a:tblGrid>
                <a:gridCol w="1066800"/>
                <a:gridCol w="1676400"/>
                <a:gridCol w="5562600"/>
              </a:tblGrid>
              <a:tr h="2873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Режим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Размер проекта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Органичный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До 50 KLOC 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Некрупный проект и небольшая команда, для которой нехарактерны нововведения, и среда остается стабильной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Сблокированный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50–300 KLOC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Относительно небольшая команда занимается проектом среднего размера, в процессе разработки необходимы определенные инновации, среда характеризуется незначительной нестабильностью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00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Внедренный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Более 300 KLOC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Большая команда разработчиков трудится над крупным проектом, необходим значительный объем инноваций, среда состоит из множества элементов, которые не характеризуются стабильностью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975" marR="7975" marT="7975" marB="797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Трудоемкость </a:t>
            </a:r>
            <a:r>
              <a:rPr lang="ru-RU" dirty="0" smtClean="0"/>
              <a:t>проекта</a:t>
            </a:r>
            <a:endParaRPr lang="en-US" dirty="0"/>
          </a:p>
          <a:p>
            <a:pPr>
              <a:buNone/>
            </a:pPr>
            <a:r>
              <a:rPr lang="ru-RU" dirty="0" smtClean="0"/>
              <a:t>	Т </a:t>
            </a:r>
            <a:r>
              <a:rPr lang="ru-RU" dirty="0"/>
              <a:t>= </a:t>
            </a:r>
            <a:r>
              <a:rPr lang="en-US" i="1" dirty="0"/>
              <a:t>a</a:t>
            </a:r>
            <a:r>
              <a:rPr lang="ru-RU" dirty="0"/>
              <a:t> × Р</a:t>
            </a:r>
            <a:r>
              <a:rPr lang="en-US" i="1" baseline="30000" dirty="0" smtClean="0"/>
              <a:t>b</a:t>
            </a:r>
            <a:r>
              <a:rPr lang="ru-RU" dirty="0" smtClean="0"/>
              <a:t>, где </a:t>
            </a:r>
            <a:r>
              <a:rPr lang="ru-RU" i="1" dirty="0" err="1"/>
              <a:t>a</a:t>
            </a:r>
            <a:r>
              <a:rPr lang="ru-RU" dirty="0"/>
              <a:t> и </a:t>
            </a:r>
            <a:r>
              <a:rPr lang="ru-RU" i="1" dirty="0" err="1"/>
              <a:t>b</a:t>
            </a:r>
            <a:r>
              <a:rPr lang="ru-RU" dirty="0"/>
              <a:t> – константы, которые определяются режимом использования модели. </a:t>
            </a:r>
            <a:endParaRPr lang="en-US" dirty="0"/>
          </a:p>
          <a:p>
            <a:r>
              <a:rPr lang="ru-RU" dirty="0"/>
              <a:t>Длительность </a:t>
            </a:r>
            <a:r>
              <a:rPr lang="ru-RU" dirty="0" smtClean="0"/>
              <a:t>выполнения</a:t>
            </a:r>
            <a:endParaRPr lang="en-US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ru-RU" dirty="0"/>
              <a:t>= 2,5 × Т</a:t>
            </a:r>
            <a:r>
              <a:rPr lang="en-US" i="1" baseline="30000" dirty="0"/>
              <a:t>k</a:t>
            </a:r>
            <a:r>
              <a:rPr lang="ru-RU" baseline="30000" dirty="0"/>
              <a:t>,</a:t>
            </a:r>
            <a:r>
              <a:rPr lang="ru-RU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Зависимость коэффициентов от режима модели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4800" y="1900733"/>
          <a:ext cx="8458200" cy="4140975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1008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Режим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Коэффициент </a:t>
                      </a:r>
                      <a:r>
                        <a:rPr lang="ru-RU" sz="2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Коэффициент </a:t>
                      </a:r>
                      <a:r>
                        <a:rPr lang="ru-RU" sz="2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Коэффициент </a:t>
                      </a:r>
                      <a:r>
                        <a:rPr lang="ru-RU" sz="2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k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Органичный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2,4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1,05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0,38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2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Сблокированный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3,0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1,12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0,35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Внедренный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3,6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1,20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0,32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II. </a:t>
            </a:r>
            <a:r>
              <a:rPr lang="ru-RU" dirty="0" smtClean="0"/>
              <a:t>Модели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200" y="1504950"/>
          <a:ext cx="8382000" cy="5048249"/>
        </p:xfrm>
        <a:graphic>
          <a:graphicData uri="http://schemas.openxmlformats.org/drawingml/2006/table">
            <a:tbl>
              <a:tblPr/>
              <a:tblGrid>
                <a:gridCol w="1752600"/>
                <a:gridCol w="6629400"/>
              </a:tblGrid>
              <a:tr h="3548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модели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Композиционная прикладная 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Ориентирована на проекты, создаваемые с применением современных инструментальных средств и UML, использует в качестве метрики объектные точки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Ранней разработки проекта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Применяется для получения приближенных оценок по проекту до определения его архитектуры, использует в качестве метрик количество строк кода или функциональные точки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Постархитектурная модель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Наиболее детализированная модель, используется после разработки архитектуры проекта и позволяет получить самые точные оценки, применяет в качестве метрик количество строк кода или функциональные точки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Показатели </a:t>
            </a:r>
            <a:r>
              <a:rPr lang="ru-RU" dirty="0"/>
              <a:t>экономической эффективности внедрения </a:t>
            </a:r>
            <a:r>
              <a:rPr lang="ru-RU" dirty="0" smtClean="0"/>
              <a:t>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в</a:t>
            </a:r>
            <a:r>
              <a:rPr lang="en-US" dirty="0" err="1"/>
              <a:t>нутренняя</a:t>
            </a:r>
            <a:r>
              <a:rPr lang="en-US" dirty="0"/>
              <a:t> </a:t>
            </a:r>
            <a:r>
              <a:rPr lang="en-US" dirty="0" err="1"/>
              <a:t>норма</a:t>
            </a:r>
            <a:r>
              <a:rPr lang="en-US" dirty="0"/>
              <a:t> </a:t>
            </a:r>
            <a:r>
              <a:rPr lang="en-US" dirty="0" err="1"/>
              <a:t>дохода</a:t>
            </a:r>
            <a:r>
              <a:rPr lang="en-US" dirty="0"/>
              <a:t> (IRR – Internal Rate of Return);</a:t>
            </a:r>
          </a:p>
          <a:p>
            <a:pPr lvl="0"/>
            <a:r>
              <a:rPr lang="ru-RU" dirty="0"/>
              <a:t>чистая приведенная (текущая) стоимость (</a:t>
            </a:r>
            <a:r>
              <a:rPr lang="en-US" dirty="0"/>
              <a:t>NPV</a:t>
            </a:r>
            <a:r>
              <a:rPr lang="ru-RU" dirty="0"/>
              <a:t> – </a:t>
            </a:r>
            <a:r>
              <a:rPr lang="en-US" dirty="0"/>
              <a:t>Net Present Value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dirty="0"/>
              <a:t>срок окупаемости (</a:t>
            </a:r>
            <a:r>
              <a:rPr lang="en-US" dirty="0"/>
              <a:t>PB</a:t>
            </a:r>
            <a:r>
              <a:rPr lang="ru-RU" dirty="0"/>
              <a:t> – </a:t>
            </a:r>
            <a:r>
              <a:rPr lang="en-US" dirty="0"/>
              <a:t>Payback Period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dirty="0"/>
              <a:t>совокупная стоимость владения</a:t>
            </a:r>
            <a:r>
              <a:rPr lang="en-US" dirty="0"/>
              <a:t> (TCO – Total Cost of Ownership);</a:t>
            </a:r>
          </a:p>
          <a:p>
            <a:pPr lvl="0"/>
            <a:r>
              <a:rPr lang="ru-RU" dirty="0" err="1"/>
              <a:t>н</a:t>
            </a:r>
            <a:r>
              <a:rPr lang="en-US" dirty="0" err="1"/>
              <a:t>орма</a:t>
            </a:r>
            <a:r>
              <a:rPr lang="en-US" dirty="0"/>
              <a:t> </a:t>
            </a:r>
            <a:r>
              <a:rPr lang="en-US" dirty="0" err="1"/>
              <a:t>возврата</a:t>
            </a:r>
            <a:r>
              <a:rPr lang="en-US" dirty="0"/>
              <a:t> </a:t>
            </a:r>
            <a:r>
              <a:rPr lang="en-US" dirty="0" err="1"/>
              <a:t>инвестиций</a:t>
            </a:r>
            <a:r>
              <a:rPr lang="en-US" dirty="0"/>
              <a:t> (ROI – Return of Investment).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ru-RU" dirty="0" smtClean="0"/>
              <a:t>Совокупная </a:t>
            </a:r>
            <a:r>
              <a:rPr lang="ru-RU" dirty="0"/>
              <a:t>стоимость </a:t>
            </a:r>
            <a:r>
              <a:rPr lang="ru-RU" dirty="0" smtClean="0"/>
              <a:t>владения:</a:t>
            </a:r>
            <a:endParaRPr lang="en-US" dirty="0"/>
          </a:p>
          <a:p>
            <a:pPr lvl="1">
              <a:buNone/>
            </a:pPr>
            <a:r>
              <a:rPr lang="en-US" dirty="0"/>
              <a:t>TCO</a:t>
            </a:r>
            <a:r>
              <a:rPr lang="ru-RU" dirty="0"/>
              <a:t> = </a:t>
            </a:r>
            <a:r>
              <a:rPr lang="ru-RU" dirty="0" err="1"/>
              <a:t>Пр</a:t>
            </a:r>
            <a:r>
              <a:rPr lang="ru-RU" dirty="0"/>
              <a:t> + </a:t>
            </a:r>
            <a:r>
              <a:rPr lang="en-US" dirty="0" err="1"/>
              <a:t>Kc</a:t>
            </a:r>
            <a:r>
              <a:rPr lang="ru-RU" dirty="0"/>
              <a:t>,	</a:t>
            </a:r>
            <a:endParaRPr lang="en-US" dirty="0"/>
          </a:p>
          <a:p>
            <a:pPr lvl="1">
              <a:buNone/>
            </a:pPr>
            <a:r>
              <a:rPr lang="ru-RU" sz="2400" dirty="0"/>
              <a:t>где </a:t>
            </a:r>
            <a:r>
              <a:rPr lang="ru-RU" sz="2400" dirty="0" err="1"/>
              <a:t>Пр</a:t>
            </a:r>
            <a:r>
              <a:rPr lang="ru-RU" sz="2400" dirty="0"/>
              <a:t> – прямые затраты, Кс – косвенные затраты.</a:t>
            </a:r>
            <a:endParaRPr lang="en-US" sz="2400" dirty="0"/>
          </a:p>
          <a:p>
            <a:endParaRPr lang="ru-RU" dirty="0" smtClean="0"/>
          </a:p>
          <a:p>
            <a:r>
              <a:rPr lang="ru-RU" dirty="0" smtClean="0"/>
              <a:t>Эффективность </a:t>
            </a:r>
            <a:r>
              <a:rPr lang="ru-RU" dirty="0"/>
              <a:t>вложений (возврат инвестиций) </a:t>
            </a:r>
            <a:r>
              <a:rPr lang="en-US" dirty="0" smtClean="0"/>
              <a:t>ROI</a:t>
            </a:r>
            <a:endParaRPr lang="en-US" dirty="0"/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где </a:t>
            </a:r>
            <a:r>
              <a:rPr lang="ru-RU" sz="2400" dirty="0"/>
              <a:t>Эф – эффект от внедрения выраженный в денежных единицах, а И – инвестиции в ИС. </a:t>
            </a:r>
            <a:endParaRPr lang="en-US" sz="2400" dirty="0"/>
          </a:p>
          <a:p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990600" y="3328012"/>
          <a:ext cx="1524000" cy="862988"/>
        </p:xfrm>
        <a:graphic>
          <a:graphicData uri="http://schemas.openxmlformats.org/presentationml/2006/ole">
            <p:oleObj spid="_x0000_s29697" name="Equation" r:id="rId3" imgW="787058" imgH="444307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стоимости разработки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точнее сформулированы требования, тем вернее можно оценить стоимость.</a:t>
            </a:r>
          </a:p>
          <a:p>
            <a:r>
              <a:rPr lang="ru-RU" dirty="0" smtClean="0"/>
              <a:t>Применение разных методик и усреднение результата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Линейный метод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5400" dirty="0"/>
              <a:t>С = Т × </a:t>
            </a:r>
            <a:r>
              <a:rPr lang="ru-RU" sz="5400" dirty="0" smtClean="0"/>
              <a:t>Ц</a:t>
            </a:r>
            <a:endParaRPr lang="en-US" sz="5400" dirty="0"/>
          </a:p>
          <a:p>
            <a:r>
              <a:rPr lang="ru-RU" sz="2400" dirty="0" smtClean="0"/>
              <a:t>С </a:t>
            </a:r>
            <a:r>
              <a:rPr lang="ru-RU" sz="2400" dirty="0"/>
              <a:t>– стоимость, </a:t>
            </a:r>
          </a:p>
          <a:p>
            <a:r>
              <a:rPr lang="ru-RU" sz="2400" dirty="0" smtClean="0"/>
              <a:t>Т </a:t>
            </a:r>
            <a:r>
              <a:rPr lang="ru-RU" sz="2400" dirty="0"/>
              <a:t>– трудозатраты (например, в </a:t>
            </a:r>
            <a:r>
              <a:rPr lang="ru-RU" sz="2400" dirty="0" smtClean="0"/>
              <a:t>человеко-часах)</a:t>
            </a:r>
          </a:p>
          <a:p>
            <a:r>
              <a:rPr lang="ru-RU" sz="2400" dirty="0" smtClean="0"/>
              <a:t>Ц </a:t>
            </a:r>
            <a:r>
              <a:rPr lang="ru-RU" sz="2400" dirty="0"/>
              <a:t>– </a:t>
            </a:r>
            <a:r>
              <a:rPr lang="ru-RU" sz="2400" dirty="0" smtClean="0"/>
              <a:t>удельная стоимость</a:t>
            </a:r>
            <a:endParaRPr lang="en-US" sz="2400" dirty="0"/>
          </a:p>
          <a:p>
            <a:pPr>
              <a:buNone/>
            </a:pPr>
            <a:r>
              <a:rPr lang="ru-RU" sz="5400" dirty="0"/>
              <a:t>Т = Р × </a:t>
            </a:r>
            <a:r>
              <a:rPr lang="ru-RU" sz="5400" dirty="0" smtClean="0"/>
              <a:t>П</a:t>
            </a:r>
            <a:endParaRPr lang="en-US" sz="5400" dirty="0"/>
          </a:p>
          <a:p>
            <a:r>
              <a:rPr lang="ru-RU" sz="2400" dirty="0" smtClean="0"/>
              <a:t>Р </a:t>
            </a:r>
            <a:r>
              <a:rPr lang="ru-RU" sz="2400" dirty="0"/>
              <a:t>– размер кода </a:t>
            </a:r>
            <a:r>
              <a:rPr lang="ru-RU" sz="2400" dirty="0" smtClean="0"/>
              <a:t>программы</a:t>
            </a:r>
          </a:p>
          <a:p>
            <a:r>
              <a:rPr lang="ru-RU" sz="2400" dirty="0" smtClean="0"/>
              <a:t>П </a:t>
            </a:r>
            <a:r>
              <a:rPr lang="ru-RU" sz="2400" dirty="0"/>
              <a:t>– временная производительность.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функциональных точек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выделяются функции разрабатываемого </a:t>
            </a:r>
            <a:r>
              <a:rPr lang="ru-RU" dirty="0" smtClean="0"/>
              <a:t>ПО, </a:t>
            </a:r>
            <a:r>
              <a:rPr lang="ru-RU" dirty="0"/>
              <a:t>причем на уровне </a:t>
            </a:r>
            <a:r>
              <a:rPr lang="ru-RU" dirty="0" smtClean="0"/>
              <a:t>пользователей</a:t>
            </a:r>
          </a:p>
          <a:p>
            <a:r>
              <a:rPr lang="ru-RU" dirty="0" smtClean="0"/>
              <a:t>Подсчет количества факторов</a:t>
            </a:r>
          </a:p>
          <a:p>
            <a:pPr lvl="1"/>
            <a:r>
              <a:rPr lang="ru-RU" i="1" dirty="0" smtClean="0"/>
              <a:t>внешние</a:t>
            </a:r>
            <a:r>
              <a:rPr lang="ru-RU" dirty="0" smtClean="0"/>
              <a:t>;</a:t>
            </a:r>
            <a:endParaRPr lang="en-US" dirty="0"/>
          </a:p>
          <a:p>
            <a:pPr lvl="1"/>
            <a:r>
              <a:rPr lang="ru-RU" i="1" dirty="0" smtClean="0"/>
              <a:t>внешние</a:t>
            </a:r>
            <a:r>
              <a:rPr lang="ru-RU" dirty="0" smtClean="0"/>
              <a:t>;</a:t>
            </a:r>
            <a:endParaRPr lang="en-US" dirty="0"/>
          </a:p>
          <a:p>
            <a:pPr lvl="1"/>
            <a:r>
              <a:rPr lang="ru-RU" i="1" dirty="0"/>
              <a:t>внешние </a:t>
            </a:r>
            <a:r>
              <a:rPr lang="ru-RU" i="1" dirty="0" smtClean="0"/>
              <a:t>запросы</a:t>
            </a:r>
            <a:r>
              <a:rPr lang="ru-RU" dirty="0" smtClean="0"/>
              <a:t>;</a:t>
            </a:r>
            <a:endParaRPr lang="en-US" dirty="0"/>
          </a:p>
          <a:p>
            <a:pPr lvl="1"/>
            <a:r>
              <a:rPr lang="ru-RU" i="1" dirty="0"/>
              <a:t>внутренние логические </a:t>
            </a:r>
            <a:r>
              <a:rPr lang="ru-RU" i="1" dirty="0" smtClean="0"/>
              <a:t>файлы</a:t>
            </a:r>
            <a:r>
              <a:rPr lang="ru-RU" dirty="0" smtClean="0"/>
              <a:t>;</a:t>
            </a:r>
            <a:endParaRPr lang="en-US" dirty="0"/>
          </a:p>
          <a:p>
            <a:pPr lvl="1"/>
            <a:r>
              <a:rPr lang="ru-RU" i="1" dirty="0"/>
              <a:t>внешние логические файлы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/>
              <a:t>полученные значения умножаются на коэффициенты сложности для каждого фактора  и суммируются для получения полного размера программного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коэффициентов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3400" y="1295400"/>
          <a:ext cx="8077200" cy="48006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  <a:gridCol w="2019300"/>
                <a:gridCol w="2019300"/>
              </a:tblGrid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Параметр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Просто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Средне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Сложно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входы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выходы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запросы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Внутренние логические файлы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логические файлы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Значения для примера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" y="990600"/>
          <a:ext cx="8762999" cy="5204303"/>
        </p:xfrm>
        <a:graphic>
          <a:graphicData uri="http://schemas.openxmlformats.org/drawingml/2006/table">
            <a:tbl>
              <a:tblPr/>
              <a:tblGrid>
                <a:gridCol w="1524000"/>
                <a:gridCol w="979714"/>
                <a:gridCol w="1251857"/>
                <a:gridCol w="1251857"/>
                <a:gridCol w="1251857"/>
                <a:gridCol w="1251857"/>
                <a:gridCol w="1251857"/>
              </a:tblGrid>
              <a:tr h="30965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Параметр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Просто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Средне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Сложно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Коэф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входы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выходы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4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запросы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6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Внутренние логические файлы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3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Внешние логические файлы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Присвоение </a:t>
            </a:r>
            <a:r>
              <a:rPr lang="ru-RU" dirty="0"/>
              <a:t>веса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Требуется ли резервное копирование данных?</a:t>
            </a:r>
            <a:endParaRPr lang="en-US" dirty="0"/>
          </a:p>
          <a:p>
            <a:r>
              <a:rPr lang="ru-RU" dirty="0"/>
              <a:t>Требуется обмен данными?</a:t>
            </a:r>
            <a:endParaRPr lang="en-US" dirty="0"/>
          </a:p>
          <a:p>
            <a:r>
              <a:rPr lang="ru-RU" dirty="0"/>
              <a:t>Используются распределенные вычисления?</a:t>
            </a:r>
            <a:endParaRPr lang="en-US" dirty="0"/>
          </a:p>
          <a:p>
            <a:r>
              <a:rPr lang="ru-RU" dirty="0"/>
              <a:t>Важна ли производительность?</a:t>
            </a:r>
            <a:endParaRPr lang="en-US" dirty="0"/>
          </a:p>
          <a:p>
            <a:r>
              <a:rPr lang="ru-RU" dirty="0"/>
              <a:t>Программа выполняется на сильно загруженном оборудовании?</a:t>
            </a:r>
            <a:endParaRPr lang="en-US" dirty="0"/>
          </a:p>
          <a:p>
            <a:r>
              <a:rPr lang="ru-RU" dirty="0"/>
              <a:t>Требуется ли оперативный ввод данных.7</a:t>
            </a:r>
            <a:endParaRPr lang="en-US" dirty="0"/>
          </a:p>
          <a:p>
            <a:r>
              <a:rPr lang="ru-RU" dirty="0"/>
              <a:t>Используется много форм для ввода данных?</a:t>
            </a:r>
            <a:endParaRPr lang="en-US" dirty="0"/>
          </a:p>
          <a:p>
            <a:r>
              <a:rPr lang="ru-RU" dirty="0"/>
              <a:t>Поля базы данных обновляются оперативно?</a:t>
            </a:r>
            <a:endParaRPr lang="en-US" dirty="0"/>
          </a:p>
          <a:p>
            <a:r>
              <a:rPr lang="ru-RU" dirty="0"/>
              <a:t>Ввод, вывод, запросы являются сложными?</a:t>
            </a:r>
            <a:endParaRPr lang="en-US" dirty="0"/>
          </a:p>
          <a:p>
            <a:r>
              <a:rPr lang="ru-RU" dirty="0"/>
              <a:t>Внутренние вычисления сложны?</a:t>
            </a:r>
            <a:endParaRPr lang="en-US" dirty="0"/>
          </a:p>
          <a:p>
            <a:r>
              <a:rPr lang="ru-RU" dirty="0"/>
              <a:t>Код предназначен для повторного использования7</a:t>
            </a:r>
            <a:endParaRPr lang="en-US" dirty="0"/>
          </a:p>
          <a:p>
            <a:r>
              <a:rPr lang="ru-RU" dirty="0"/>
              <a:t>Требуется преобразование данных и установка программы?</a:t>
            </a:r>
            <a:endParaRPr lang="en-US" dirty="0"/>
          </a:p>
          <a:p>
            <a:r>
              <a:rPr lang="ru-RU" dirty="0"/>
              <a:t>Требуется много установок в различных организациях?</a:t>
            </a:r>
            <a:endParaRPr lang="en-US" dirty="0"/>
          </a:p>
          <a:p>
            <a:r>
              <a:rPr lang="ru-RU" dirty="0"/>
              <a:t>Требуется поддерживать возможность настройки и простоту использования?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для примера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4800" y="1676400"/>
          <a:ext cx="8458200" cy="5060125"/>
        </p:xfrm>
        <a:graphic>
          <a:graphicData uri="http://schemas.openxmlformats.org/drawingml/2006/table">
            <a:tbl>
              <a:tblPr/>
              <a:tblGrid>
                <a:gridCol w="2114550"/>
                <a:gridCol w="2114550"/>
                <a:gridCol w="2114550"/>
                <a:gridCol w="2114550"/>
              </a:tblGrid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Характеристика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Значение в примере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Характеристика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Значение в примере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9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Вычисляется УФР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5400" dirty="0" smtClean="0"/>
              <a:t>УФР </a:t>
            </a:r>
            <a:r>
              <a:rPr lang="ru-RU" sz="5400" dirty="0"/>
              <a:t>= ФР </a:t>
            </a:r>
            <a:r>
              <a:rPr lang="ru-RU" sz="5400" dirty="0">
                <a:sym typeface="Symbol"/>
              </a:rPr>
              <a:t></a:t>
            </a:r>
            <a:r>
              <a:rPr lang="ru-RU" sz="5400" dirty="0"/>
              <a:t> (0,65 + 0,01 </a:t>
            </a:r>
            <a:r>
              <a:rPr lang="ru-RU" sz="5400" dirty="0">
                <a:sym typeface="Symbol"/>
              </a:rPr>
              <a:t></a:t>
            </a:r>
            <a:r>
              <a:rPr lang="ru-RU" sz="5400" dirty="0"/>
              <a:t> </a:t>
            </a:r>
            <a:r>
              <a:rPr lang="en-US" sz="5400" dirty="0"/>
              <a:t>S</a:t>
            </a:r>
            <a:r>
              <a:rPr lang="ru-RU" sz="5400" dirty="0" smtClean="0"/>
              <a:t>).</a:t>
            </a:r>
          </a:p>
          <a:p>
            <a:r>
              <a:rPr lang="en-US" dirty="0" smtClean="0"/>
              <a:t>S</a:t>
            </a:r>
            <a:r>
              <a:rPr lang="ru-RU" dirty="0" smtClean="0"/>
              <a:t> – сумма всех весов</a:t>
            </a:r>
          </a:p>
          <a:p>
            <a:pPr>
              <a:buNone/>
            </a:pPr>
            <a:r>
              <a:rPr lang="ru-RU" dirty="0"/>
              <a:t>УФР = 26 </a:t>
            </a:r>
            <a:r>
              <a:rPr lang="ru-RU" dirty="0">
                <a:sym typeface="Symbol"/>
              </a:rPr>
              <a:t></a:t>
            </a:r>
            <a:r>
              <a:rPr lang="ru-RU" dirty="0"/>
              <a:t> (0,65 + 0,01 </a:t>
            </a:r>
            <a:r>
              <a:rPr lang="ru-RU" dirty="0">
                <a:sym typeface="Symbol"/>
              </a:rPr>
              <a:t></a:t>
            </a:r>
            <a:r>
              <a:rPr lang="ru-RU" dirty="0"/>
              <a:t> 29) = 17,19.</a:t>
            </a:r>
            <a:endParaRPr lang="en-US" dirty="0"/>
          </a:p>
          <a:p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654</Words>
  <Application>Microsoft Office PowerPoint</Application>
  <PresentationFormat>Экран (4:3)</PresentationFormat>
  <Paragraphs>216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Microsoft Equation 3.0</vt:lpstr>
      <vt:lpstr>Экономические аспекты создания программных средств</vt:lpstr>
      <vt:lpstr>Оценка стоимости разработки ПО</vt:lpstr>
      <vt:lpstr>Линейный метод</vt:lpstr>
      <vt:lpstr>Метод функциональных точек</vt:lpstr>
      <vt:lpstr>Значения коэффициентов</vt:lpstr>
      <vt:lpstr>Значения для примера</vt:lpstr>
      <vt:lpstr>Присвоение веса</vt:lpstr>
      <vt:lpstr>Значения для примера</vt:lpstr>
      <vt:lpstr>Вычисляется УФР</vt:lpstr>
      <vt:lpstr>Модификации метода функциональных точек</vt:lpstr>
      <vt:lpstr>Оценка с использованием эмпирических данных</vt:lpstr>
      <vt:lpstr>SLIM</vt:lpstr>
      <vt:lpstr>COCOMO уровни детализации</vt:lpstr>
      <vt:lpstr>COCOMO</vt:lpstr>
      <vt:lpstr>Зависимость коэффициентов от режима модели</vt:lpstr>
      <vt:lpstr>COCOMO II. Модели</vt:lpstr>
      <vt:lpstr>Показатели экономической эффективности внедрения ПО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Экономические аспекты создания программных средств</dc:title>
  <dc:creator>xcam</dc:creator>
  <cp:lastModifiedBy>xcam</cp:lastModifiedBy>
  <cp:revision>5</cp:revision>
  <dcterms:created xsi:type="dcterms:W3CDTF">2011-12-07T17:35:38Z</dcterms:created>
  <dcterms:modified xsi:type="dcterms:W3CDTF">2011-12-07T18:13:06Z</dcterms:modified>
</cp:coreProperties>
</file>