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8" r:id="rId3"/>
    <p:sldId id="285" r:id="rId4"/>
    <p:sldId id="273" r:id="rId5"/>
    <p:sldId id="259" r:id="rId6"/>
    <p:sldId id="260" r:id="rId7"/>
    <p:sldId id="283" r:id="rId8"/>
    <p:sldId id="282" r:id="rId9"/>
    <p:sldId id="286" r:id="rId10"/>
    <p:sldId id="274" r:id="rId11"/>
    <p:sldId id="275" r:id="rId12"/>
    <p:sldId id="276" r:id="rId13"/>
    <p:sldId id="277" r:id="rId14"/>
    <p:sldId id="278" r:id="rId15"/>
    <p:sldId id="290" r:id="rId16"/>
    <p:sldId id="279" r:id="rId17"/>
    <p:sldId id="280" r:id="rId18"/>
    <p:sldId id="289" r:id="rId19"/>
    <p:sldId id="281" r:id="rId20"/>
    <p:sldId id="287" r:id="rId21"/>
    <p:sldId id="288" r:id="rId22"/>
    <p:sldId id="291" r:id="rId23"/>
    <p:sldId id="292" r:id="rId24"/>
    <p:sldId id="293" r:id="rId2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B36C2-3631-479E-BFEA-557D4BD29443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5C39C-69BE-49DF-9F82-E436E7A756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979E-B624-420E-AEEE-006241170A52}" type="datetimeFigureOut">
              <a:rPr lang="ru-RU" smtClean="0"/>
              <a:t>29.09.2011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34D1-21D4-44E1-8934-8F50D46F01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 проектирование при объектном подходе к программированию.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классами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Отношение зависимости</a:t>
            </a:r>
          </a:p>
          <a:p>
            <a:r>
              <a:rPr lang="ru-RU" dirty="0" smtClean="0"/>
              <a:t>Отношение ассоциации</a:t>
            </a:r>
            <a:endParaRPr lang="en-US" dirty="0" smtClean="0"/>
          </a:p>
          <a:p>
            <a:pPr lvl="1"/>
            <a:r>
              <a:rPr lang="ru-RU" dirty="0" smtClean="0"/>
              <a:t>Отношение </a:t>
            </a:r>
            <a:r>
              <a:rPr lang="ru-RU" dirty="0" smtClean="0"/>
              <a:t>агрегации</a:t>
            </a:r>
          </a:p>
          <a:p>
            <a:pPr lvl="1"/>
            <a:r>
              <a:rPr lang="ru-RU" dirty="0" smtClean="0"/>
              <a:t>Отношение композиции</a:t>
            </a:r>
            <a:endParaRPr lang="ru-RU" dirty="0" smtClean="0"/>
          </a:p>
          <a:p>
            <a:r>
              <a:rPr lang="ru-RU" dirty="0" smtClean="0"/>
              <a:t>Отношение обобщения</a:t>
            </a:r>
          </a:p>
          <a:p>
            <a:r>
              <a:rPr lang="ru-RU" dirty="0" smtClean="0"/>
              <a:t>Отношение реализации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Отношение зависимости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solidFill>
                  <a:schemeClr val="tx1"/>
                </a:solidFill>
              </a:rPr>
              <a:t>Класс_А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solidFill>
                  <a:schemeClr val="tx1"/>
                </a:solidFill>
              </a:rPr>
              <a:t>Класс_Б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5" idx="1"/>
          </p:cNvCxnSpPr>
          <p:nvPr/>
        </p:nvCxnSpPr>
        <p:spPr>
          <a:xfrm>
            <a:off x="3131840" y="3212976"/>
            <a:ext cx="230425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43651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43651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Отношение ассоциации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72816"/>
            <a:ext cx="1944216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</a:rPr>
              <a:t>Г</a:t>
            </a:r>
            <a:r>
              <a:rPr lang="ru-RU" sz="4000" dirty="0" smtClean="0">
                <a:solidFill>
                  <a:schemeClr val="tx1"/>
                </a:solidFill>
              </a:rPr>
              <a:t>руппа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40152" y="1772816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Студент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3"/>
            <a:endCxn id="5" idx="1"/>
          </p:cNvCxnSpPr>
          <p:nvPr/>
        </p:nvCxnSpPr>
        <p:spPr>
          <a:xfrm>
            <a:off x="2483768" y="2348880"/>
            <a:ext cx="345638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5776" y="19168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29828" y="1916832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 .. *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1772816"/>
            <a:ext cx="107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Учеба</a:t>
            </a:r>
            <a:endParaRPr lang="ru-RU" sz="2800" dirty="0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66409">
            <a:off x="2907667" y="1568366"/>
            <a:ext cx="376462" cy="33953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11560" y="5517232"/>
            <a:ext cx="1944216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Год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12160" y="5517232"/>
            <a:ext cx="208823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Игра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03848" y="3861048"/>
            <a:ext cx="1944216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Футбольная команда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Блок-схема: решение 20"/>
          <p:cNvSpPr/>
          <p:nvPr/>
        </p:nvSpPr>
        <p:spPr>
          <a:xfrm>
            <a:off x="3419872" y="5661248"/>
            <a:ext cx="1512168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2"/>
            <a:endCxn id="21" idx="0"/>
          </p:cNvCxnSpPr>
          <p:nvPr/>
        </p:nvCxnSpPr>
        <p:spPr>
          <a:xfrm>
            <a:off x="4175956" y="5013176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1"/>
            <a:endCxn id="21" idx="3"/>
          </p:cNvCxnSpPr>
          <p:nvPr/>
        </p:nvCxnSpPr>
        <p:spPr>
          <a:xfrm flipH="1">
            <a:off x="4932040" y="6021288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3"/>
            <a:endCxn id="21" idx="1"/>
          </p:cNvCxnSpPr>
          <p:nvPr/>
        </p:nvCxnSpPr>
        <p:spPr>
          <a:xfrm>
            <a:off x="2555776" y="6021288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1960" y="50131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*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580112" y="56612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*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7784" y="56612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*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агрегации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Целое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Часть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endCxn id="5" idx="1"/>
          </p:cNvCxnSpPr>
          <p:nvPr/>
        </p:nvCxnSpPr>
        <p:spPr>
          <a:xfrm>
            <a:off x="3563888" y="3212976"/>
            <a:ext cx="1872208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омб 7"/>
          <p:cNvSpPr/>
          <p:nvPr/>
        </p:nvSpPr>
        <p:spPr>
          <a:xfrm>
            <a:off x="3131840" y="3068960"/>
            <a:ext cx="432048" cy="28803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композиции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Целое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Часть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endCxn id="5" idx="1"/>
          </p:cNvCxnSpPr>
          <p:nvPr/>
        </p:nvCxnSpPr>
        <p:spPr>
          <a:xfrm>
            <a:off x="3563888" y="3212976"/>
            <a:ext cx="1872208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омб 7"/>
          <p:cNvSpPr/>
          <p:nvPr/>
        </p:nvSpPr>
        <p:spPr>
          <a:xfrm>
            <a:off x="3131840" y="3068960"/>
            <a:ext cx="432048" cy="2880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Различие между агрегацией и композицией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05597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2996952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Агрегация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25144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обобщения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Класс-предок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Класс-потомок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7" idx="5"/>
            <a:endCxn id="5" idx="1"/>
          </p:cNvCxnSpPr>
          <p:nvPr/>
        </p:nvCxnSpPr>
        <p:spPr>
          <a:xfrm>
            <a:off x="3355269" y="3211563"/>
            <a:ext cx="2080827" cy="1413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ый треугольник 6"/>
          <p:cNvSpPr/>
          <p:nvPr/>
        </p:nvSpPr>
        <p:spPr>
          <a:xfrm rot="2678515">
            <a:off x="3207749" y="3051650"/>
            <a:ext cx="295039" cy="3198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реализации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«Interface»</a:t>
            </a:r>
          </a:p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IService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2492896"/>
            <a:ext cx="259228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Service</a:t>
            </a:r>
            <a:endParaRPr lang="ru-RU" sz="40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8" idx="5"/>
            <a:endCxn id="6" idx="1"/>
          </p:cNvCxnSpPr>
          <p:nvPr/>
        </p:nvCxnSpPr>
        <p:spPr>
          <a:xfrm>
            <a:off x="3355269" y="3211563"/>
            <a:ext cx="2080827" cy="1413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ый треугольник 7"/>
          <p:cNvSpPr/>
          <p:nvPr/>
        </p:nvSpPr>
        <p:spPr>
          <a:xfrm rot="2678515">
            <a:off x="3207749" y="3051650"/>
            <a:ext cx="295039" cy="3198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Интерфейсы и абстрактные классы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88824"/>
            <a:ext cx="6431607" cy="576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последовательности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836712"/>
            <a:ext cx="7290013" cy="584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Unified</a:t>
            </a:r>
            <a:r>
              <a:rPr lang="ru-RU" i="1" dirty="0" smtClean="0"/>
              <a:t> </a:t>
            </a:r>
            <a:r>
              <a:rPr lang="ru-RU" i="1" dirty="0" err="1" smtClean="0"/>
              <a:t>Modeling</a:t>
            </a:r>
            <a:r>
              <a:rPr lang="ru-RU" i="1" dirty="0" smtClean="0"/>
              <a:t> </a:t>
            </a:r>
            <a:r>
              <a:rPr lang="ru-RU" i="1" dirty="0" err="1" smtClean="0"/>
              <a:t>Language</a:t>
            </a:r>
            <a:r>
              <a:rPr lang="ru-RU" dirty="0" smtClean="0"/>
              <a:t>  (унифицированный язык моделирования) - язык графического описания для объектного моделирования в области разработки программного обеспечения.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и удаление участников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38250"/>
            <a:ext cx="6035123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6976024" cy="659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755576" y="0"/>
            <a:ext cx="259228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Циклы и условия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объектов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1"/>
            <a:ext cx="9143999" cy="392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развертывания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78444"/>
            <a:ext cx="6768752" cy="580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706" y="1268760"/>
            <a:ext cx="772136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UML объектно-ориентирован</a:t>
            </a:r>
          </a:p>
          <a:p>
            <a:r>
              <a:rPr lang="ru-RU" dirty="0" smtClean="0"/>
              <a:t>UML позволяет описать систему практически со всех возможных точек зрения и разные аспекты поведения системы;</a:t>
            </a:r>
          </a:p>
          <a:p>
            <a:r>
              <a:rPr lang="ru-RU" dirty="0" smtClean="0"/>
              <a:t>Диаграммы UML сравнительно просты для чтения после достаточно быстрого ознакомления с его синтаксисом;</a:t>
            </a:r>
          </a:p>
          <a:p>
            <a:r>
              <a:rPr lang="ru-RU" dirty="0" smtClean="0"/>
              <a:t>UML расширяет и позволяет вводить собственные текстовые и графические стереотипы, что способствует его применению не только в сфере программной инженерии;</a:t>
            </a:r>
          </a:p>
          <a:p>
            <a:r>
              <a:rPr lang="ru-RU" dirty="0" smtClean="0"/>
              <a:t>UML получил широкое распространение и динамично развивается.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Избыточность языка. </a:t>
            </a:r>
          </a:p>
          <a:p>
            <a:r>
              <a:rPr lang="ru-RU" sz="2800" dirty="0" smtClean="0"/>
              <a:t>Неточная семантика. </a:t>
            </a:r>
          </a:p>
          <a:p>
            <a:r>
              <a:rPr lang="ru-RU" sz="2800" dirty="0" smtClean="0"/>
              <a:t>Проблемы при изучении и внедрении</a:t>
            </a:r>
          </a:p>
          <a:p>
            <a:r>
              <a:rPr lang="ru-RU" sz="2800" dirty="0" smtClean="0"/>
              <a:t>Только код отражает код. </a:t>
            </a:r>
          </a:p>
          <a:p>
            <a:r>
              <a:rPr lang="ru-RU" sz="2800" dirty="0" smtClean="0"/>
              <a:t>Кумулятивная нагрузка/Рассогласование нагрузки (</a:t>
            </a:r>
            <a:r>
              <a:rPr lang="ru-RU" sz="2800" dirty="0" err="1" smtClean="0"/>
              <a:t>Cumulative</a:t>
            </a:r>
            <a:r>
              <a:rPr lang="ru-RU" sz="2800" dirty="0" smtClean="0"/>
              <a:t> </a:t>
            </a:r>
            <a:r>
              <a:rPr lang="ru-RU" sz="2800" dirty="0" err="1" smtClean="0"/>
              <a:t>Impedance</a:t>
            </a:r>
            <a:r>
              <a:rPr lang="ru-RU" sz="2800" dirty="0" smtClean="0"/>
              <a:t>/</a:t>
            </a:r>
            <a:r>
              <a:rPr lang="ru-RU" sz="2800" dirty="0" err="1" smtClean="0"/>
              <a:t>Impedance</a:t>
            </a:r>
            <a:r>
              <a:rPr lang="ru-RU" sz="2800" dirty="0" smtClean="0"/>
              <a:t> </a:t>
            </a:r>
            <a:r>
              <a:rPr lang="ru-RU" sz="2800" dirty="0" err="1" smtClean="0"/>
              <a:t>mismatch</a:t>
            </a:r>
            <a:r>
              <a:rPr lang="ru-RU" sz="2800" dirty="0" smtClean="0"/>
              <a:t>). </a:t>
            </a:r>
          </a:p>
          <a:p>
            <a:r>
              <a:rPr lang="ru-RU" sz="2800" dirty="0" smtClean="0"/>
              <a:t>Пытается быть всем для всех.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диаграмм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38113"/>
            <a:ext cx="577215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Диаграмма классов описывает типы объектов системы и различного рода статические отношения, которые существуют между ними. На диаграммах классов отображаются также свойства классов, операции классов и ограничения, которые накладываются на связи между объектами.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-1"/>
            <a:ext cx="6552728" cy="665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/>
              <a:t>Полная форма атрибута:</a:t>
            </a:r>
          </a:p>
          <a:p>
            <a:pPr>
              <a:buNone/>
            </a:pPr>
            <a:r>
              <a:rPr lang="ru-RU" sz="2800" i="1" dirty="0" smtClean="0"/>
              <a:t>видимость имя: тип кратность = значение по умолчанию {строка свойств}</a:t>
            </a:r>
          </a:p>
          <a:p>
            <a:pPr>
              <a:buNone/>
            </a:pPr>
            <a:endParaRPr lang="ru-RU" sz="2800" i="1" dirty="0"/>
          </a:p>
          <a:p>
            <a:pPr>
              <a:buNone/>
            </a:pPr>
            <a:r>
              <a:rPr lang="ru-RU" sz="2800" dirty="0"/>
              <a:t>Например:</a:t>
            </a:r>
          </a:p>
          <a:p>
            <a:pPr>
              <a:buNone/>
            </a:pPr>
            <a:r>
              <a:rPr lang="ru-RU" sz="2800" b="1" dirty="0" smtClean="0"/>
              <a:t>- </a:t>
            </a:r>
            <a:r>
              <a:rPr lang="ru-RU" sz="2800" i="1" dirty="0" smtClean="0"/>
              <a:t>имя</a:t>
            </a:r>
            <a:r>
              <a:rPr lang="ru-RU" sz="2800" i="1" dirty="0"/>
              <a:t>: </a:t>
            </a:r>
            <a:r>
              <a:rPr lang="en-US" sz="2800" i="1" dirty="0"/>
              <a:t>String [1] = "</a:t>
            </a:r>
            <a:r>
              <a:rPr lang="ru-RU" sz="2800" i="1" dirty="0"/>
              <a:t>Без имени" {</a:t>
            </a:r>
            <a:r>
              <a:rPr lang="en-US" sz="2800" i="1" dirty="0" err="1"/>
              <a:t>readOnly</a:t>
            </a:r>
            <a:r>
              <a:rPr lang="en-US" sz="2800" i="1" dirty="0"/>
              <a:t>}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1. Операция</a:t>
            </a:r>
          </a:p>
          <a:p>
            <a:pPr>
              <a:buNone/>
            </a:pPr>
            <a:r>
              <a:rPr lang="ru-RU" sz="2000" dirty="0" smtClean="0"/>
              <a:t>видимость имя (список параметров) : возвращаемый тип {строка свойств}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2. Параметры</a:t>
            </a:r>
          </a:p>
          <a:p>
            <a:pPr>
              <a:buNone/>
            </a:pPr>
            <a:r>
              <a:rPr lang="ru-RU" sz="2800" dirty="0" smtClean="0"/>
              <a:t>направление имя: тип = значение по умолчанию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3. Пример</a:t>
            </a:r>
          </a:p>
          <a:p>
            <a:pPr>
              <a:buNone/>
            </a:pPr>
            <a:r>
              <a:rPr lang="en-US" dirty="0" smtClean="0"/>
              <a:t>+ </a:t>
            </a:r>
            <a:r>
              <a:rPr lang="en-US" dirty="0" err="1" smtClean="0"/>
              <a:t>balanceOn</a:t>
            </a:r>
            <a:r>
              <a:rPr lang="en-US" dirty="0" smtClean="0"/>
              <a:t> (date: Date) : Money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308</Words>
  <Application>Microsoft Office PowerPoint</Application>
  <PresentationFormat>Экран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Анализ и проектирование при объектном подходе к программированию.</vt:lpstr>
      <vt:lpstr>UML</vt:lpstr>
      <vt:lpstr>Преимущества UML</vt:lpstr>
      <vt:lpstr>Критика</vt:lpstr>
      <vt:lpstr>Виды диаграмм</vt:lpstr>
      <vt:lpstr>Диаграмма классов</vt:lpstr>
      <vt:lpstr>Слайд 7</vt:lpstr>
      <vt:lpstr>Атрибуты</vt:lpstr>
      <vt:lpstr>Операции</vt:lpstr>
      <vt:lpstr>Отношения между классами</vt:lpstr>
      <vt:lpstr>Отношение зависимости</vt:lpstr>
      <vt:lpstr>Отношение ассоциации</vt:lpstr>
      <vt:lpstr>Отношение агрегации</vt:lpstr>
      <vt:lpstr>Отношение композиции</vt:lpstr>
      <vt:lpstr>Различие между агрегацией и композицией</vt:lpstr>
      <vt:lpstr>Отношение обобщения</vt:lpstr>
      <vt:lpstr>Отношение реализации</vt:lpstr>
      <vt:lpstr>Интерфейсы и абстрактные классы</vt:lpstr>
      <vt:lpstr>Диаграммы последовательности</vt:lpstr>
      <vt:lpstr>Создание и удаление участников</vt:lpstr>
      <vt:lpstr>Циклы и условия</vt:lpstr>
      <vt:lpstr>Диаграммы объектов</vt:lpstr>
      <vt:lpstr>Диаграммы развертывания</vt:lpstr>
      <vt:lpstr>Диаграмма прецедентов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проектирование при объектном подходе к программированию.</dc:title>
  <dc:creator>akuznetsov</dc:creator>
  <cp:lastModifiedBy>akuznetsov</cp:lastModifiedBy>
  <cp:revision>35</cp:revision>
  <dcterms:created xsi:type="dcterms:W3CDTF">2011-09-29T08:54:18Z</dcterms:created>
  <dcterms:modified xsi:type="dcterms:W3CDTF">2011-09-29T12:01:47Z</dcterms:modified>
</cp:coreProperties>
</file>