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9" r:id="rId4"/>
    <p:sldId id="258" r:id="rId5"/>
    <p:sldId id="260" r:id="rId6"/>
    <p:sldId id="261" r:id="rId7"/>
    <p:sldId id="262" r:id="rId8"/>
    <p:sldId id="265"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55" d="100"/>
          <a:sy n="155" d="100"/>
        </p:scale>
        <p:origin x="16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852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97028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16448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562420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6941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1847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21433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9298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278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756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29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900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864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12/4/2019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002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3564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12/4/2019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1038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777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48810698"/>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2.png"/><Relationship Id="rId7" Type="http://schemas.openxmlformats.org/officeDocument/2006/relationships/image" Target="../media/image21.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4.emf"/><Relationship Id="rId4" Type="http://schemas.openxmlformats.org/officeDocument/2006/relationships/image" Target="../media/image3.png"/><Relationship Id="rId9"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E67691-4DB9-4290-A63A-6B8049AF5B72}"/>
              </a:ext>
            </a:extLst>
          </p:cNvPr>
          <p:cNvPicPr>
            <a:picLocks noChangeAspect="1"/>
          </p:cNvPicPr>
          <p:nvPr/>
        </p:nvPicPr>
        <p:blipFill rotWithShape="1">
          <a:blip r:embed="rId2"/>
          <a:srcRect l="18459"/>
          <a:stretch/>
        </p:blipFill>
        <p:spPr>
          <a:xfrm>
            <a:off x="16" y="10"/>
            <a:ext cx="7556889" cy="6857990"/>
          </a:xfrm>
          <a:prstGeom prst="rect">
            <a:avLst/>
          </a:prstGeom>
        </p:spPr>
      </p:pic>
      <p:sp>
        <p:nvSpPr>
          <p:cNvPr id="2" name="Title 1">
            <a:extLst>
              <a:ext uri="{FF2B5EF4-FFF2-40B4-BE49-F238E27FC236}">
                <a16:creationId xmlns:a16="http://schemas.microsoft.com/office/drawing/2014/main" id="{8228E9FE-5041-4B82-84B7-4103FCF0C406}"/>
              </a:ext>
            </a:extLst>
          </p:cNvPr>
          <p:cNvSpPr>
            <a:spLocks noGrp="1"/>
          </p:cNvSpPr>
          <p:nvPr>
            <p:ph type="ctrTitle"/>
          </p:nvPr>
        </p:nvSpPr>
        <p:spPr>
          <a:xfrm>
            <a:off x="8047939" y="640080"/>
            <a:ext cx="3659246" cy="2850320"/>
          </a:xfrm>
        </p:spPr>
        <p:txBody>
          <a:bodyPr>
            <a:normAutofit fontScale="90000"/>
          </a:bodyPr>
          <a:lstStyle/>
          <a:p>
            <a:r>
              <a:rPr lang="en-US" sz="5400" dirty="0">
                <a:solidFill>
                  <a:srgbClr val="FFFFFF"/>
                </a:solidFill>
              </a:rPr>
              <a:t>QMET 510 – Data Analysis Project</a:t>
            </a:r>
          </a:p>
        </p:txBody>
      </p:sp>
      <p:sp>
        <p:nvSpPr>
          <p:cNvPr id="3" name="Subtitle 2">
            <a:extLst>
              <a:ext uri="{FF2B5EF4-FFF2-40B4-BE49-F238E27FC236}">
                <a16:creationId xmlns:a16="http://schemas.microsoft.com/office/drawing/2014/main" id="{8B82E284-C654-4D7E-8EFA-5B577837B41B}"/>
              </a:ext>
            </a:extLst>
          </p:cNvPr>
          <p:cNvSpPr>
            <a:spLocks noGrp="1"/>
          </p:cNvSpPr>
          <p:nvPr>
            <p:ph type="subTitle" idx="1"/>
          </p:nvPr>
        </p:nvSpPr>
        <p:spPr>
          <a:xfrm>
            <a:off x="8047939" y="3812135"/>
            <a:ext cx="3659246" cy="1596655"/>
          </a:xfrm>
        </p:spPr>
        <p:txBody>
          <a:bodyPr>
            <a:normAutofit/>
          </a:bodyPr>
          <a:lstStyle/>
          <a:p>
            <a:r>
              <a:rPr lang="en-US" sz="1800" dirty="0">
                <a:solidFill>
                  <a:srgbClr val="FFFFFF"/>
                </a:solidFill>
              </a:rPr>
              <a:t>Kickstarter - Ankur Kumar</a:t>
            </a:r>
          </a:p>
        </p:txBody>
      </p:sp>
    </p:spTree>
    <p:extLst>
      <p:ext uri="{BB962C8B-B14F-4D97-AF65-F5344CB8AC3E}">
        <p14:creationId xmlns:p14="http://schemas.microsoft.com/office/powerpoint/2010/main" val="37703298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3F744D6-CD34-415B-B890-42FB0BF314E2}"/>
              </a:ext>
            </a:extLst>
          </p:cNvPr>
          <p:cNvSpPr>
            <a:spLocks noGrp="1"/>
          </p:cNvSpPr>
          <p:nvPr>
            <p:ph type="title"/>
          </p:nvPr>
        </p:nvSpPr>
        <p:spPr>
          <a:xfrm>
            <a:off x="648930" y="629267"/>
            <a:ext cx="9252154" cy="1016654"/>
          </a:xfrm>
        </p:spPr>
        <p:txBody>
          <a:bodyPr>
            <a:normAutofit/>
          </a:bodyPr>
          <a:lstStyle/>
          <a:p>
            <a:r>
              <a:rPr lang="en-US" sz="3900">
                <a:solidFill>
                  <a:srgbClr val="EBEBEB"/>
                </a:solidFill>
              </a:rPr>
              <a:t>Interesting Findings and Conclusions</a:t>
            </a:r>
          </a:p>
        </p:txBody>
      </p:sp>
      <p:sp useBgFill="1">
        <p:nvSpPr>
          <p:cNvPr id="77" name="Freeform: Shape 7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D850694B-DE88-4DF6-AEE8-37AE733D1C39}"/>
              </a:ext>
            </a:extLst>
          </p:cNvPr>
          <p:cNvSpPr>
            <a:spLocks noGrp="1"/>
          </p:cNvSpPr>
          <p:nvPr>
            <p:ph idx="1"/>
          </p:nvPr>
        </p:nvSpPr>
        <p:spPr>
          <a:xfrm>
            <a:off x="648931" y="2548281"/>
            <a:ext cx="5122606" cy="3658689"/>
          </a:xfrm>
        </p:spPr>
        <p:txBody>
          <a:bodyPr>
            <a:normAutofit fontScale="85000" lnSpcReduction="10000"/>
          </a:bodyPr>
          <a:lstStyle/>
          <a:p>
            <a:pPr lvl="0">
              <a:lnSpc>
                <a:spcPct val="90000"/>
              </a:lnSpc>
            </a:pPr>
            <a:r>
              <a:rPr lang="en-US" sz="1700" dirty="0"/>
              <a:t>Based on the data, choosing the category wisely increases the chances of the success rate of the project.  In some cases, like comics, Theatre the trend shows high success for categories which are not very popular and attracts niche customers. </a:t>
            </a:r>
          </a:p>
          <a:p>
            <a:pPr lvl="0">
              <a:lnSpc>
                <a:spcPct val="90000"/>
              </a:lnSpc>
            </a:pPr>
            <a:r>
              <a:rPr lang="en-US" sz="1700" dirty="0"/>
              <a:t>Popular categories like technology have high failure rate.</a:t>
            </a:r>
          </a:p>
          <a:p>
            <a:pPr lvl="0">
              <a:lnSpc>
                <a:spcPct val="90000"/>
              </a:lnSpc>
            </a:pPr>
            <a:r>
              <a:rPr lang="en-US" sz="1700" dirty="0"/>
              <a:t>Music has the highest count and has the best success ratio.  </a:t>
            </a:r>
          </a:p>
          <a:p>
            <a:pPr lvl="0">
              <a:lnSpc>
                <a:spcPct val="90000"/>
              </a:lnSpc>
            </a:pPr>
            <a:r>
              <a:rPr lang="en-US" sz="1700" dirty="0"/>
              <a:t>Goal is a very important factor. The company needs to set a reasonable goal. This can be determined setting up for a goal with similar categories in the data set. </a:t>
            </a:r>
          </a:p>
          <a:p>
            <a:pPr lvl="0">
              <a:lnSpc>
                <a:spcPct val="90000"/>
              </a:lnSpc>
            </a:pPr>
            <a:r>
              <a:rPr lang="en-US" sz="1700" dirty="0"/>
              <a:t>The correlation between the goal and the success can only be determined after the backers have invested in the project but it doesn’t guarantee success. </a:t>
            </a:r>
          </a:p>
          <a:p>
            <a:pPr>
              <a:lnSpc>
                <a:spcPct val="90000"/>
              </a:lnSpc>
            </a:pPr>
            <a:endParaRPr lang="en-US" sz="1700" dirty="0"/>
          </a:p>
        </p:txBody>
      </p:sp>
      <p:pic>
        <p:nvPicPr>
          <p:cNvPr id="2050" name="Picture 2" descr="Image result for kickstarter&quot;">
            <a:extLst>
              <a:ext uri="{FF2B5EF4-FFF2-40B4-BE49-F238E27FC236}">
                <a16:creationId xmlns:a16="http://schemas.microsoft.com/office/drawing/2014/main" id="{15DDB0FD-6A21-491C-A091-4D7587A67B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7521" y="2320151"/>
            <a:ext cx="3344835" cy="1906556"/>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6905B7F-F78C-4386-9984-560F6DE85DBA}"/>
              </a:ext>
            </a:extLst>
          </p:cNvPr>
          <p:cNvPicPr>
            <a:picLocks noChangeAspect="1"/>
          </p:cNvPicPr>
          <p:nvPr/>
        </p:nvPicPr>
        <p:blipFill>
          <a:blip r:embed="rId3"/>
          <a:stretch>
            <a:fillRect/>
          </a:stretch>
        </p:blipFill>
        <p:spPr>
          <a:xfrm>
            <a:off x="6420465" y="4377625"/>
            <a:ext cx="5039499" cy="2240209"/>
          </a:xfrm>
          <a:prstGeom prst="rect">
            <a:avLst/>
          </a:prstGeom>
        </p:spPr>
      </p:pic>
    </p:spTree>
    <p:extLst>
      <p:ext uri="{BB962C8B-B14F-4D97-AF65-F5344CB8AC3E}">
        <p14:creationId xmlns:p14="http://schemas.microsoft.com/office/powerpoint/2010/main" val="247370849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3D92-0C4C-433A-9DE3-055D75A1C589}"/>
              </a:ext>
            </a:extLst>
          </p:cNvPr>
          <p:cNvSpPr>
            <a:spLocks noGrp="1"/>
          </p:cNvSpPr>
          <p:nvPr>
            <p:ph type="title"/>
          </p:nvPr>
        </p:nvSpPr>
        <p:spPr/>
        <p:txBody>
          <a:bodyPr/>
          <a:lstStyle/>
          <a:p>
            <a:r>
              <a:rPr lang="en-US" dirty="0"/>
              <a:t>What action can be taken as a result of your findings? </a:t>
            </a:r>
          </a:p>
        </p:txBody>
      </p:sp>
      <p:sp>
        <p:nvSpPr>
          <p:cNvPr id="3" name="Content Placeholder 2">
            <a:extLst>
              <a:ext uri="{FF2B5EF4-FFF2-40B4-BE49-F238E27FC236}">
                <a16:creationId xmlns:a16="http://schemas.microsoft.com/office/drawing/2014/main" id="{742AC505-9341-4956-8F7F-5FB10EDB126E}"/>
              </a:ext>
            </a:extLst>
          </p:cNvPr>
          <p:cNvSpPr>
            <a:spLocks noGrp="1"/>
          </p:cNvSpPr>
          <p:nvPr>
            <p:ph idx="1"/>
          </p:nvPr>
        </p:nvSpPr>
        <p:spPr>
          <a:xfrm>
            <a:off x="1104293" y="2460692"/>
            <a:ext cx="8946541" cy="3266666"/>
          </a:xfrm>
        </p:spPr>
        <p:txBody>
          <a:bodyPr/>
          <a:lstStyle/>
          <a:p>
            <a:r>
              <a:rPr lang="en-US" dirty="0"/>
              <a:t>Kickstarter projects are entirely driven by crowdfunding where the interest of general public and their money is what sends the projects into production. </a:t>
            </a:r>
          </a:p>
          <a:p>
            <a:r>
              <a:rPr lang="en-US" dirty="0"/>
              <a:t>The results can help the forecast of new projects and funders by category for the upcoming year, beneficial to help individuals and start ups who wish to launch their idea. </a:t>
            </a:r>
          </a:p>
          <a:p>
            <a:r>
              <a:rPr lang="en-US" dirty="0"/>
              <a:t>It can also provide insight to certain types of media which are more prone to success on the platform. </a:t>
            </a:r>
          </a:p>
        </p:txBody>
      </p:sp>
    </p:spTree>
    <p:extLst>
      <p:ext uri="{BB962C8B-B14F-4D97-AF65-F5344CB8AC3E}">
        <p14:creationId xmlns:p14="http://schemas.microsoft.com/office/powerpoint/2010/main" val="133997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4E5C-AD0B-4362-8CEC-C89791C34DA1}"/>
              </a:ext>
            </a:extLst>
          </p:cNvPr>
          <p:cNvSpPr>
            <a:spLocks noGrp="1"/>
          </p:cNvSpPr>
          <p:nvPr>
            <p:ph type="title"/>
          </p:nvPr>
        </p:nvSpPr>
        <p:spPr>
          <a:xfrm>
            <a:off x="648930" y="629266"/>
            <a:ext cx="9252154" cy="1223983"/>
          </a:xfrm>
        </p:spPr>
        <p:txBody>
          <a:bodyPr>
            <a:normAutofit/>
          </a:bodyPr>
          <a:lstStyle/>
          <a:p>
            <a:r>
              <a:rPr lang="en-US" dirty="0"/>
              <a:t>Dataset</a:t>
            </a:r>
          </a:p>
        </p:txBody>
      </p:sp>
      <p:sp>
        <p:nvSpPr>
          <p:cNvPr id="3" name="Content Placeholder 2">
            <a:extLst>
              <a:ext uri="{FF2B5EF4-FFF2-40B4-BE49-F238E27FC236}">
                <a16:creationId xmlns:a16="http://schemas.microsoft.com/office/drawing/2014/main" id="{516BEA6E-9A4A-47A1-8582-5BC8083BAD5D}"/>
              </a:ext>
            </a:extLst>
          </p:cNvPr>
          <p:cNvSpPr>
            <a:spLocks noGrp="1"/>
          </p:cNvSpPr>
          <p:nvPr>
            <p:ph idx="1"/>
          </p:nvPr>
        </p:nvSpPr>
        <p:spPr>
          <a:xfrm>
            <a:off x="1103311" y="2052214"/>
            <a:ext cx="4338409" cy="4196185"/>
          </a:xfrm>
        </p:spPr>
        <p:txBody>
          <a:bodyPr>
            <a:normAutofit/>
          </a:bodyPr>
          <a:lstStyle/>
          <a:p>
            <a:pPr>
              <a:lnSpc>
                <a:spcPct val="90000"/>
              </a:lnSpc>
            </a:pPr>
            <a:r>
              <a:rPr lang="en-US" sz="1700" i="1" dirty="0"/>
              <a:t>“Kickstarter is a funding platform for creative projects. Everything from films, games, and music to art, design, and technology. Kickstarter is full of ambitious, innovative, and imaginative ideas that are brought to life through the direct support of others.” </a:t>
            </a:r>
            <a:r>
              <a:rPr lang="en-US" sz="1700" dirty="0"/>
              <a:t> </a:t>
            </a:r>
          </a:p>
          <a:p>
            <a:pPr>
              <a:lnSpc>
                <a:spcPct val="90000"/>
              </a:lnSpc>
            </a:pPr>
            <a:r>
              <a:rPr lang="en-US" sz="1700" dirty="0"/>
              <a:t>Data retrieved from medium.com </a:t>
            </a:r>
          </a:p>
          <a:p>
            <a:pPr>
              <a:lnSpc>
                <a:spcPct val="90000"/>
              </a:lnSpc>
            </a:pPr>
            <a:r>
              <a:rPr lang="en-US" sz="1700" dirty="0"/>
              <a:t>Purpose: To provide significant insights and explore the categories of the projects so to find what to pay attention to for upcoming years. </a:t>
            </a:r>
          </a:p>
        </p:txBody>
      </p:sp>
      <p:pic>
        <p:nvPicPr>
          <p:cNvPr id="1028" name="Picture 4" descr="Image result for kickstarter&quot;">
            <a:extLst>
              <a:ext uri="{FF2B5EF4-FFF2-40B4-BE49-F238E27FC236}">
                <a16:creationId xmlns:a16="http://schemas.microsoft.com/office/drawing/2014/main" id="{3C5AF34D-B04A-44A6-8E1B-33D258B638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32217" y="2052213"/>
            <a:ext cx="4371025"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2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4" name="Picture 47">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5" name="Picture 49">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6" name="Oval 51">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7" name="Picture 53">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8" name="Picture 55">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9" name="Rectangle 57">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F8EE5F6-4F95-42B9-8300-320ACCA04C5C}"/>
              </a:ext>
            </a:extLst>
          </p:cNvPr>
          <p:cNvSpPr>
            <a:spLocks noGrp="1"/>
          </p:cNvSpPr>
          <p:nvPr>
            <p:ph type="title"/>
          </p:nvPr>
        </p:nvSpPr>
        <p:spPr>
          <a:xfrm>
            <a:off x="7527721" y="1933614"/>
            <a:ext cx="4143781" cy="3096987"/>
          </a:xfrm>
        </p:spPr>
        <p:txBody>
          <a:bodyPr vert="horz" lIns="91440" tIns="45720" rIns="91440" bIns="45720" rtlCol="0" anchor="b">
            <a:normAutofit/>
          </a:bodyPr>
          <a:lstStyle/>
          <a:p>
            <a:pPr>
              <a:lnSpc>
                <a:spcPct val="90000"/>
              </a:lnSpc>
            </a:pPr>
            <a:r>
              <a:rPr lang="en-US" dirty="0"/>
              <a:t>Snipe of Original Dataset.</a:t>
            </a:r>
            <a:br>
              <a:rPr lang="en-US" dirty="0"/>
            </a:br>
            <a:br>
              <a:rPr lang="en-US" dirty="0"/>
            </a:br>
            <a:endParaRPr lang="en-US" dirty="0"/>
          </a:p>
        </p:txBody>
      </p:sp>
      <p:sp>
        <p:nvSpPr>
          <p:cNvPr id="70" name="Freeform: Shape 59">
            <a:extLst>
              <a:ext uri="{FF2B5EF4-FFF2-40B4-BE49-F238E27FC236}">
                <a16:creationId xmlns:a16="http://schemas.microsoft.com/office/drawing/2014/main" id="{D68108A9-1C65-4950-B8D3-D53A8ED97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95919" cy="6858000"/>
          </a:xfrm>
          <a:custGeom>
            <a:avLst/>
            <a:gdLst>
              <a:gd name="connsiteX0" fmla="*/ 5651204 w 6995919"/>
              <a:gd name="connsiteY0" fmla="*/ 0 h 6858000"/>
              <a:gd name="connsiteX1" fmla="*/ 6994742 w 6995919"/>
              <a:gd name="connsiteY1" fmla="*/ 0 h 6858000"/>
              <a:gd name="connsiteX2" fmla="*/ 6969697 w 6995919"/>
              <a:gd name="connsiteY2" fmla="*/ 155676 h 6858000"/>
              <a:gd name="connsiteX3" fmla="*/ 6945828 w 6995919"/>
              <a:gd name="connsiteY3" fmla="*/ 310667 h 6858000"/>
              <a:gd name="connsiteX4" fmla="*/ 6922464 w 6995919"/>
              <a:gd name="connsiteY4" fmla="*/ 466344 h 6858000"/>
              <a:gd name="connsiteX5" fmla="*/ 6902461 w 6995919"/>
              <a:gd name="connsiteY5" fmla="*/ 622706 h 6858000"/>
              <a:gd name="connsiteX6" fmla="*/ 6882290 w 6995919"/>
              <a:gd name="connsiteY6" fmla="*/ 778383 h 6858000"/>
              <a:gd name="connsiteX7" fmla="*/ 6863464 w 6995919"/>
              <a:gd name="connsiteY7" fmla="*/ 934745 h 6858000"/>
              <a:gd name="connsiteX8" fmla="*/ 6847328 w 6995919"/>
              <a:gd name="connsiteY8" fmla="*/ 1089050 h 6858000"/>
              <a:gd name="connsiteX9" fmla="*/ 6832032 w 6995919"/>
              <a:gd name="connsiteY9" fmla="*/ 1245413 h 6858000"/>
              <a:gd name="connsiteX10" fmla="*/ 6818080 w 6995919"/>
              <a:gd name="connsiteY10" fmla="*/ 1401089 h 6858000"/>
              <a:gd name="connsiteX11" fmla="*/ 6805978 w 6995919"/>
              <a:gd name="connsiteY11" fmla="*/ 1554023 h 6858000"/>
              <a:gd name="connsiteX12" fmla="*/ 6793875 w 6995919"/>
              <a:gd name="connsiteY12" fmla="*/ 1709013 h 6858000"/>
              <a:gd name="connsiteX13" fmla="*/ 6783790 w 6995919"/>
              <a:gd name="connsiteY13" fmla="*/ 1861947 h 6858000"/>
              <a:gd name="connsiteX14" fmla="*/ 6775890 w 6995919"/>
              <a:gd name="connsiteY14" fmla="*/ 2014880 h 6858000"/>
              <a:gd name="connsiteX15" fmla="*/ 6767653 w 6995919"/>
              <a:gd name="connsiteY15" fmla="*/ 2167128 h 6858000"/>
              <a:gd name="connsiteX16" fmla="*/ 6760762 w 6995919"/>
              <a:gd name="connsiteY16" fmla="*/ 2318004 h 6858000"/>
              <a:gd name="connsiteX17" fmla="*/ 6755887 w 6995919"/>
              <a:gd name="connsiteY17" fmla="*/ 2467508 h 6858000"/>
              <a:gd name="connsiteX18" fmla="*/ 6751685 w 6995919"/>
              <a:gd name="connsiteY18" fmla="*/ 2617013 h 6858000"/>
              <a:gd name="connsiteX19" fmla="*/ 6747651 w 6995919"/>
              <a:gd name="connsiteY19" fmla="*/ 2765145 h 6858000"/>
              <a:gd name="connsiteX20" fmla="*/ 6745802 w 6995919"/>
              <a:gd name="connsiteY20" fmla="*/ 2911221 h 6858000"/>
              <a:gd name="connsiteX21" fmla="*/ 6743785 w 6995919"/>
              <a:gd name="connsiteY21" fmla="*/ 3057296 h 6858000"/>
              <a:gd name="connsiteX22" fmla="*/ 6742776 w 6995919"/>
              <a:gd name="connsiteY22" fmla="*/ 3201314 h 6858000"/>
              <a:gd name="connsiteX23" fmla="*/ 6743785 w 6995919"/>
              <a:gd name="connsiteY23" fmla="*/ 3343960 h 6858000"/>
              <a:gd name="connsiteX24" fmla="*/ 6743785 w 6995919"/>
              <a:gd name="connsiteY24" fmla="*/ 3485235 h 6858000"/>
              <a:gd name="connsiteX25" fmla="*/ 6745802 w 6995919"/>
              <a:gd name="connsiteY25" fmla="*/ 3625138 h 6858000"/>
              <a:gd name="connsiteX26" fmla="*/ 6748827 w 6995919"/>
              <a:gd name="connsiteY26" fmla="*/ 3762298 h 6858000"/>
              <a:gd name="connsiteX27" fmla="*/ 6751685 w 6995919"/>
              <a:gd name="connsiteY27" fmla="*/ 3898087 h 6858000"/>
              <a:gd name="connsiteX28" fmla="*/ 6754879 w 6995919"/>
              <a:gd name="connsiteY28" fmla="*/ 4031132 h 6858000"/>
              <a:gd name="connsiteX29" fmla="*/ 6759753 w 6995919"/>
              <a:gd name="connsiteY29" fmla="*/ 4163491 h 6858000"/>
              <a:gd name="connsiteX30" fmla="*/ 6764964 w 6995919"/>
              <a:gd name="connsiteY30" fmla="*/ 4293793 h 6858000"/>
              <a:gd name="connsiteX31" fmla="*/ 6769670 w 6995919"/>
              <a:gd name="connsiteY31" fmla="*/ 4421352 h 6858000"/>
              <a:gd name="connsiteX32" fmla="*/ 6782950 w 6995919"/>
              <a:gd name="connsiteY32" fmla="*/ 4670298 h 6858000"/>
              <a:gd name="connsiteX33" fmla="*/ 6797069 w 6995919"/>
              <a:gd name="connsiteY33" fmla="*/ 4908956 h 6858000"/>
              <a:gd name="connsiteX34" fmla="*/ 6811861 w 6995919"/>
              <a:gd name="connsiteY34" fmla="*/ 5138013 h 6858000"/>
              <a:gd name="connsiteX35" fmla="*/ 6828166 w 6995919"/>
              <a:gd name="connsiteY35" fmla="*/ 5354726 h 6858000"/>
              <a:gd name="connsiteX36" fmla="*/ 6845143 w 6995919"/>
              <a:gd name="connsiteY36" fmla="*/ 5561838 h 6858000"/>
              <a:gd name="connsiteX37" fmla="*/ 6863464 w 6995919"/>
              <a:gd name="connsiteY37" fmla="*/ 5753862 h 6858000"/>
              <a:gd name="connsiteX38" fmla="*/ 6881450 w 6995919"/>
              <a:gd name="connsiteY38" fmla="*/ 5934227 h 6858000"/>
              <a:gd name="connsiteX39" fmla="*/ 6899435 w 6995919"/>
              <a:gd name="connsiteY39" fmla="*/ 6100191 h 6858000"/>
              <a:gd name="connsiteX40" fmla="*/ 6916412 w 6995919"/>
              <a:gd name="connsiteY40" fmla="*/ 6252438 h 6858000"/>
              <a:gd name="connsiteX41" fmla="*/ 6932549 w 6995919"/>
              <a:gd name="connsiteY41" fmla="*/ 6387541 h 6858000"/>
              <a:gd name="connsiteX42" fmla="*/ 6947845 w 6995919"/>
              <a:gd name="connsiteY42" fmla="*/ 6509613 h 6858000"/>
              <a:gd name="connsiteX43" fmla="*/ 6960620 w 6995919"/>
              <a:gd name="connsiteY43" fmla="*/ 6612483 h 6858000"/>
              <a:gd name="connsiteX44" fmla="*/ 6972722 w 6995919"/>
              <a:gd name="connsiteY44" fmla="*/ 6698894 h 6858000"/>
              <a:gd name="connsiteX45" fmla="*/ 6990036 w 6995919"/>
              <a:gd name="connsiteY45" fmla="*/ 6817538 h 6858000"/>
              <a:gd name="connsiteX46" fmla="*/ 6995919 w 6995919"/>
              <a:gd name="connsiteY46" fmla="*/ 6858000 h 6858000"/>
              <a:gd name="connsiteX47" fmla="*/ 6090565 w 6995919"/>
              <a:gd name="connsiteY47" fmla="*/ 6858000 h 6858000"/>
              <a:gd name="connsiteX48" fmla="*/ 6090565 w 6995919"/>
              <a:gd name="connsiteY48" fmla="*/ 6858000 h 6858000"/>
              <a:gd name="connsiteX49" fmla="*/ 0 w 6995919"/>
              <a:gd name="connsiteY49" fmla="*/ 6858000 h 6858000"/>
              <a:gd name="connsiteX50" fmla="*/ 0 w 6995919"/>
              <a:gd name="connsiteY50" fmla="*/ 0 h 6858000"/>
              <a:gd name="connsiteX51" fmla="*/ 5651204 w 6995919"/>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995919" h="6858000">
                <a:moveTo>
                  <a:pt x="5651204" y="0"/>
                </a:moveTo>
                <a:lnTo>
                  <a:pt x="6994742" y="0"/>
                </a:lnTo>
                <a:lnTo>
                  <a:pt x="6969697" y="155676"/>
                </a:lnTo>
                <a:lnTo>
                  <a:pt x="6945828" y="310667"/>
                </a:lnTo>
                <a:lnTo>
                  <a:pt x="6922464" y="466344"/>
                </a:lnTo>
                <a:lnTo>
                  <a:pt x="6902461" y="622706"/>
                </a:lnTo>
                <a:lnTo>
                  <a:pt x="6882290" y="778383"/>
                </a:lnTo>
                <a:lnTo>
                  <a:pt x="6863464" y="934745"/>
                </a:lnTo>
                <a:lnTo>
                  <a:pt x="6847328" y="1089050"/>
                </a:lnTo>
                <a:lnTo>
                  <a:pt x="6832032" y="1245413"/>
                </a:lnTo>
                <a:lnTo>
                  <a:pt x="6818080" y="1401089"/>
                </a:lnTo>
                <a:lnTo>
                  <a:pt x="6805978" y="1554023"/>
                </a:lnTo>
                <a:lnTo>
                  <a:pt x="6793875" y="1709013"/>
                </a:lnTo>
                <a:lnTo>
                  <a:pt x="6783790" y="1861947"/>
                </a:lnTo>
                <a:lnTo>
                  <a:pt x="6775890" y="2014880"/>
                </a:lnTo>
                <a:lnTo>
                  <a:pt x="6767653" y="2167128"/>
                </a:lnTo>
                <a:lnTo>
                  <a:pt x="6760762" y="2318004"/>
                </a:lnTo>
                <a:lnTo>
                  <a:pt x="6755887" y="2467508"/>
                </a:lnTo>
                <a:lnTo>
                  <a:pt x="6751685" y="2617013"/>
                </a:lnTo>
                <a:lnTo>
                  <a:pt x="6747651" y="2765145"/>
                </a:lnTo>
                <a:lnTo>
                  <a:pt x="6745802" y="2911221"/>
                </a:lnTo>
                <a:lnTo>
                  <a:pt x="6743785" y="3057296"/>
                </a:lnTo>
                <a:lnTo>
                  <a:pt x="6742776" y="3201314"/>
                </a:lnTo>
                <a:lnTo>
                  <a:pt x="6743785" y="3343960"/>
                </a:lnTo>
                <a:lnTo>
                  <a:pt x="6743785" y="3485235"/>
                </a:lnTo>
                <a:lnTo>
                  <a:pt x="6745802" y="3625138"/>
                </a:lnTo>
                <a:lnTo>
                  <a:pt x="6748827" y="3762298"/>
                </a:lnTo>
                <a:lnTo>
                  <a:pt x="6751685" y="3898087"/>
                </a:lnTo>
                <a:lnTo>
                  <a:pt x="6754879" y="4031132"/>
                </a:lnTo>
                <a:lnTo>
                  <a:pt x="6759753" y="4163491"/>
                </a:lnTo>
                <a:lnTo>
                  <a:pt x="6764964" y="4293793"/>
                </a:lnTo>
                <a:lnTo>
                  <a:pt x="6769670" y="4421352"/>
                </a:lnTo>
                <a:lnTo>
                  <a:pt x="6782950" y="4670298"/>
                </a:lnTo>
                <a:lnTo>
                  <a:pt x="6797069" y="4908956"/>
                </a:lnTo>
                <a:lnTo>
                  <a:pt x="6811861" y="5138013"/>
                </a:lnTo>
                <a:lnTo>
                  <a:pt x="6828166" y="5354726"/>
                </a:lnTo>
                <a:lnTo>
                  <a:pt x="6845143" y="5561838"/>
                </a:lnTo>
                <a:lnTo>
                  <a:pt x="6863464" y="5753862"/>
                </a:lnTo>
                <a:lnTo>
                  <a:pt x="6881450" y="5934227"/>
                </a:lnTo>
                <a:lnTo>
                  <a:pt x="6899435" y="6100191"/>
                </a:lnTo>
                <a:lnTo>
                  <a:pt x="6916412" y="6252438"/>
                </a:lnTo>
                <a:lnTo>
                  <a:pt x="6932549" y="6387541"/>
                </a:lnTo>
                <a:lnTo>
                  <a:pt x="6947845" y="6509613"/>
                </a:lnTo>
                <a:lnTo>
                  <a:pt x="6960620" y="6612483"/>
                </a:lnTo>
                <a:lnTo>
                  <a:pt x="6972722" y="6698894"/>
                </a:lnTo>
                <a:lnTo>
                  <a:pt x="6990036" y="6817538"/>
                </a:lnTo>
                <a:lnTo>
                  <a:pt x="6995919" y="6858000"/>
                </a:lnTo>
                <a:lnTo>
                  <a:pt x="6090565" y="6858000"/>
                </a:lnTo>
                <a:lnTo>
                  <a:pt x="6090565" y="6858000"/>
                </a:lnTo>
                <a:lnTo>
                  <a:pt x="0" y="6858000"/>
                </a:lnTo>
                <a:lnTo>
                  <a:pt x="0" y="0"/>
                </a:lnTo>
                <a:lnTo>
                  <a:pt x="565120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D7386F9-66BF-4137-89C9-D3B446E62123}"/>
              </a:ext>
            </a:extLst>
          </p:cNvPr>
          <p:cNvPicPr>
            <a:picLocks noChangeAspect="1"/>
          </p:cNvPicPr>
          <p:nvPr/>
        </p:nvPicPr>
        <p:blipFill>
          <a:blip r:embed="rId7"/>
          <a:stretch>
            <a:fillRect/>
          </a:stretch>
        </p:blipFill>
        <p:spPr>
          <a:xfrm>
            <a:off x="643855" y="1479527"/>
            <a:ext cx="5454404" cy="1063609"/>
          </a:xfrm>
          <a:prstGeom prst="rect">
            <a:avLst/>
          </a:prstGeom>
          <a:effectLst/>
        </p:spPr>
      </p:pic>
      <p:sp>
        <p:nvSpPr>
          <p:cNvPr id="71" name="Freeform 27">
            <a:extLst>
              <a:ext uri="{FF2B5EF4-FFF2-40B4-BE49-F238E27FC236}">
                <a16:creationId xmlns:a16="http://schemas.microsoft.com/office/drawing/2014/main" id="{6F1C2839-EFB8-47B3-9488-B0F191886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A159827D-9783-4A30-BC72-41CA5D46627B}"/>
              </a:ext>
            </a:extLst>
          </p:cNvPr>
          <p:cNvPicPr>
            <a:picLocks noChangeAspect="1"/>
          </p:cNvPicPr>
          <p:nvPr/>
        </p:nvPicPr>
        <p:blipFill>
          <a:blip r:embed="rId8"/>
          <a:stretch>
            <a:fillRect/>
          </a:stretch>
        </p:blipFill>
        <p:spPr>
          <a:xfrm>
            <a:off x="1027734" y="3482108"/>
            <a:ext cx="4682796" cy="2727729"/>
          </a:xfrm>
          <a:prstGeom prst="rect">
            <a:avLst/>
          </a:prstGeom>
          <a:effectLst/>
        </p:spPr>
      </p:pic>
    </p:spTree>
    <p:extLst>
      <p:ext uri="{BB962C8B-B14F-4D97-AF65-F5344CB8AC3E}">
        <p14:creationId xmlns:p14="http://schemas.microsoft.com/office/powerpoint/2010/main" val="192568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69FF-DB6B-4C4E-BD38-D52C47DE52F8}"/>
              </a:ext>
            </a:extLst>
          </p:cNvPr>
          <p:cNvSpPr>
            <a:spLocks noGrp="1"/>
          </p:cNvSpPr>
          <p:nvPr>
            <p:ph type="title"/>
          </p:nvPr>
        </p:nvSpPr>
        <p:spPr/>
        <p:txBody>
          <a:bodyPr/>
          <a:lstStyle/>
          <a:p>
            <a:r>
              <a:rPr lang="en-US" dirty="0"/>
              <a:t>Data reduction &amp; Analysis</a:t>
            </a:r>
          </a:p>
        </p:txBody>
      </p:sp>
      <p:sp>
        <p:nvSpPr>
          <p:cNvPr id="3" name="Content Placeholder 2">
            <a:extLst>
              <a:ext uri="{FF2B5EF4-FFF2-40B4-BE49-F238E27FC236}">
                <a16:creationId xmlns:a16="http://schemas.microsoft.com/office/drawing/2014/main" id="{DB9681B7-3349-4782-BF72-CE22F5EB912D}"/>
              </a:ext>
            </a:extLst>
          </p:cNvPr>
          <p:cNvSpPr>
            <a:spLocks noGrp="1"/>
          </p:cNvSpPr>
          <p:nvPr>
            <p:ph idx="1"/>
          </p:nvPr>
        </p:nvSpPr>
        <p:spPr>
          <a:xfrm>
            <a:off x="1103312" y="1612809"/>
            <a:ext cx="9848850" cy="480877"/>
          </a:xfrm>
        </p:spPr>
        <p:txBody>
          <a:bodyPr/>
          <a:lstStyle/>
          <a:p>
            <a:r>
              <a:rPr lang="en-US" sz="1400" dirty="0"/>
              <a:t>Original Data had over more than 370,000 records</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43D5A8F-021C-4AAA-9435-C376E782082C}"/>
              </a:ext>
            </a:extLst>
          </p:cNvPr>
          <p:cNvPicPr>
            <a:picLocks noChangeAspect="1"/>
          </p:cNvPicPr>
          <p:nvPr/>
        </p:nvPicPr>
        <p:blipFill>
          <a:blip r:embed="rId2"/>
          <a:stretch>
            <a:fillRect/>
          </a:stretch>
        </p:blipFill>
        <p:spPr>
          <a:xfrm>
            <a:off x="1103312" y="2002005"/>
            <a:ext cx="9848850" cy="619125"/>
          </a:xfrm>
          <a:prstGeom prst="rect">
            <a:avLst/>
          </a:prstGeom>
        </p:spPr>
      </p:pic>
      <p:sp>
        <p:nvSpPr>
          <p:cNvPr id="5" name="Content Placeholder 2">
            <a:extLst>
              <a:ext uri="{FF2B5EF4-FFF2-40B4-BE49-F238E27FC236}">
                <a16:creationId xmlns:a16="http://schemas.microsoft.com/office/drawing/2014/main" id="{1CEA9184-1552-42B2-BDEF-A517E01E673E}"/>
              </a:ext>
            </a:extLst>
          </p:cNvPr>
          <p:cNvSpPr txBox="1">
            <a:spLocks/>
          </p:cNvSpPr>
          <p:nvPr/>
        </p:nvSpPr>
        <p:spPr>
          <a:xfrm>
            <a:off x="1103312" y="2741691"/>
            <a:ext cx="9848850" cy="48087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Data had lot of missing values. I used the sort option in excel to delete the entire columns/assigning value ‘0’ which had the missing and undefined values.</a:t>
            </a:r>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p:txBody>
      </p:sp>
      <p:pic>
        <p:nvPicPr>
          <p:cNvPr id="7" name="Picture 6">
            <a:extLst>
              <a:ext uri="{FF2B5EF4-FFF2-40B4-BE49-F238E27FC236}">
                <a16:creationId xmlns:a16="http://schemas.microsoft.com/office/drawing/2014/main" id="{4ABC7D3D-26D9-403C-A75D-2B2B62D35ED1}"/>
              </a:ext>
            </a:extLst>
          </p:cNvPr>
          <p:cNvPicPr>
            <a:picLocks noChangeAspect="1"/>
          </p:cNvPicPr>
          <p:nvPr/>
        </p:nvPicPr>
        <p:blipFill>
          <a:blip r:embed="rId3"/>
          <a:stretch>
            <a:fillRect/>
          </a:stretch>
        </p:blipFill>
        <p:spPr>
          <a:xfrm>
            <a:off x="1103312" y="3226248"/>
            <a:ext cx="9848850" cy="628650"/>
          </a:xfrm>
          <a:prstGeom prst="rect">
            <a:avLst/>
          </a:prstGeom>
        </p:spPr>
      </p:pic>
      <p:sp>
        <p:nvSpPr>
          <p:cNvPr id="8" name="Content Placeholder 2">
            <a:extLst>
              <a:ext uri="{FF2B5EF4-FFF2-40B4-BE49-F238E27FC236}">
                <a16:creationId xmlns:a16="http://schemas.microsoft.com/office/drawing/2014/main" id="{982FAFA9-01F5-4467-8977-4D85A8B2B514}"/>
              </a:ext>
            </a:extLst>
          </p:cNvPr>
          <p:cNvSpPr txBox="1">
            <a:spLocks/>
          </p:cNvSpPr>
          <p:nvPr/>
        </p:nvSpPr>
        <p:spPr>
          <a:xfrm>
            <a:off x="1103312" y="3989555"/>
            <a:ext cx="9848850" cy="48087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After finding the outcome variable “state”, I had to get rid of states which were not either fail or successful. Also added dummy variable for state.  </a:t>
            </a:r>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p:txBody>
      </p:sp>
      <p:pic>
        <p:nvPicPr>
          <p:cNvPr id="10" name="Picture 9">
            <a:extLst>
              <a:ext uri="{FF2B5EF4-FFF2-40B4-BE49-F238E27FC236}">
                <a16:creationId xmlns:a16="http://schemas.microsoft.com/office/drawing/2014/main" id="{2F3FAD1E-2DF2-45D7-8894-AAF160647A75}"/>
              </a:ext>
            </a:extLst>
          </p:cNvPr>
          <p:cNvPicPr>
            <a:picLocks noChangeAspect="1"/>
          </p:cNvPicPr>
          <p:nvPr/>
        </p:nvPicPr>
        <p:blipFill>
          <a:blip r:embed="rId4"/>
          <a:stretch>
            <a:fillRect/>
          </a:stretch>
        </p:blipFill>
        <p:spPr>
          <a:xfrm>
            <a:off x="1103312" y="5045029"/>
            <a:ext cx="9848850" cy="600075"/>
          </a:xfrm>
          <a:prstGeom prst="rect">
            <a:avLst/>
          </a:prstGeom>
        </p:spPr>
      </p:pic>
      <p:pic>
        <p:nvPicPr>
          <p:cNvPr id="11" name="Picture 10">
            <a:extLst>
              <a:ext uri="{FF2B5EF4-FFF2-40B4-BE49-F238E27FC236}">
                <a16:creationId xmlns:a16="http://schemas.microsoft.com/office/drawing/2014/main" id="{AE442874-94E7-4CE2-AC59-C1986190EE97}"/>
              </a:ext>
            </a:extLst>
          </p:cNvPr>
          <p:cNvPicPr>
            <a:picLocks noChangeAspect="1"/>
          </p:cNvPicPr>
          <p:nvPr/>
        </p:nvPicPr>
        <p:blipFill>
          <a:blip r:embed="rId5"/>
          <a:stretch>
            <a:fillRect/>
          </a:stretch>
        </p:blipFill>
        <p:spPr>
          <a:xfrm>
            <a:off x="1103312" y="4587829"/>
            <a:ext cx="9848850" cy="457200"/>
          </a:xfrm>
          <a:prstGeom prst="rect">
            <a:avLst/>
          </a:prstGeom>
        </p:spPr>
      </p:pic>
      <p:sp>
        <p:nvSpPr>
          <p:cNvPr id="12" name="Content Placeholder 2">
            <a:extLst>
              <a:ext uri="{FF2B5EF4-FFF2-40B4-BE49-F238E27FC236}">
                <a16:creationId xmlns:a16="http://schemas.microsoft.com/office/drawing/2014/main" id="{15B116A5-D3BF-4A32-A993-5AB9F848D103}"/>
              </a:ext>
            </a:extLst>
          </p:cNvPr>
          <p:cNvSpPr txBox="1">
            <a:spLocks/>
          </p:cNvSpPr>
          <p:nvPr/>
        </p:nvSpPr>
        <p:spPr>
          <a:xfrm>
            <a:off x="1103312" y="5712930"/>
            <a:ext cx="9848850" cy="3084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a:t>Created dummy variable splitting the success and fail state.</a:t>
            </a:r>
          </a:p>
          <a:p>
            <a:pPr marL="0" indent="0">
              <a:buFont typeface="Wingdings 3" charset="2"/>
              <a:buNone/>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234995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41">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4" name="Oval 43">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01370C-53D3-41CD-B406-083CBB3BDCC7}"/>
              </a:ext>
            </a:extLst>
          </p:cNvPr>
          <p:cNvSpPr>
            <a:spLocks noGrp="1"/>
          </p:cNvSpPr>
          <p:nvPr>
            <p:ph type="title"/>
          </p:nvPr>
        </p:nvSpPr>
        <p:spPr>
          <a:xfrm>
            <a:off x="8201839" y="1447800"/>
            <a:ext cx="3342459" cy="3329581"/>
          </a:xfrm>
        </p:spPr>
        <p:txBody>
          <a:bodyPr vert="horz" lIns="91440" tIns="45720" rIns="91440" bIns="45720" rtlCol="0" anchor="b">
            <a:normAutofit fontScale="90000"/>
          </a:bodyPr>
          <a:lstStyle/>
          <a:p>
            <a:pPr>
              <a:lnSpc>
                <a:spcPct val="90000"/>
              </a:lnSpc>
            </a:pPr>
            <a:r>
              <a:rPr lang="en-US" sz="2400" dirty="0"/>
              <a:t>Outcome variable after clean up. Visualization in Azure studio. </a:t>
            </a:r>
            <a:br>
              <a:rPr lang="en-US" sz="2400" dirty="0"/>
            </a:br>
            <a:br>
              <a:rPr lang="en-US" sz="2400" dirty="0"/>
            </a:br>
            <a:r>
              <a:rPr lang="en-US" sz="2400" dirty="0"/>
              <a:t>Univariate analysis of the outcome variable: Failed state = 34266 vs successful state = 23655 </a:t>
            </a:r>
          </a:p>
        </p:txBody>
      </p:sp>
      <p:pic>
        <p:nvPicPr>
          <p:cNvPr id="5" name="Picture 4">
            <a:extLst>
              <a:ext uri="{FF2B5EF4-FFF2-40B4-BE49-F238E27FC236}">
                <a16:creationId xmlns:a16="http://schemas.microsoft.com/office/drawing/2014/main" id="{7D921545-24B0-4DFC-9180-14163A6E523E}"/>
              </a:ext>
            </a:extLst>
          </p:cNvPr>
          <p:cNvPicPr>
            <a:picLocks noChangeAspect="1"/>
          </p:cNvPicPr>
          <p:nvPr/>
        </p:nvPicPr>
        <p:blipFill rotWithShape="1">
          <a:blip r:embed="rId7"/>
          <a:srcRect r="-3" b="8073"/>
          <a:stretch/>
        </p:blipFill>
        <p:spPr>
          <a:xfrm>
            <a:off x="607848" y="609601"/>
            <a:ext cx="3419804"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7B00F7E8-D349-4215-9E92-3EBD2409464D}"/>
              </a:ext>
            </a:extLst>
          </p:cNvPr>
          <p:cNvPicPr>
            <a:picLocks noChangeAspect="1"/>
          </p:cNvPicPr>
          <p:nvPr/>
        </p:nvPicPr>
        <p:blipFill rotWithShape="1">
          <a:blip r:embed="rId8"/>
          <a:srcRect r="325"/>
          <a:stretch/>
        </p:blipFill>
        <p:spPr>
          <a:xfrm>
            <a:off x="4139714" y="609601"/>
            <a:ext cx="3414424"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49745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92FDD-4331-4AF1-AB9B-E7733BF8654F}"/>
              </a:ext>
            </a:extLst>
          </p:cNvPr>
          <p:cNvSpPr>
            <a:spLocks noGrp="1"/>
          </p:cNvSpPr>
          <p:nvPr>
            <p:ph idx="1"/>
          </p:nvPr>
        </p:nvSpPr>
        <p:spPr>
          <a:xfrm>
            <a:off x="1103312" y="2052918"/>
            <a:ext cx="8946541" cy="4195481"/>
          </a:xfrm>
        </p:spPr>
        <p:txBody>
          <a:bodyPr/>
          <a:lstStyle/>
          <a:p>
            <a:endParaRPr lang="en-US"/>
          </a:p>
          <a:p>
            <a:pPr lvl="1"/>
            <a:endParaRPr lang="en-US" dirty="0"/>
          </a:p>
        </p:txBody>
      </p:sp>
      <p:pic>
        <p:nvPicPr>
          <p:cNvPr id="4" name="Picture 3">
            <a:extLst>
              <a:ext uri="{FF2B5EF4-FFF2-40B4-BE49-F238E27FC236}">
                <a16:creationId xmlns:a16="http://schemas.microsoft.com/office/drawing/2014/main" id="{AB32E9D4-4E90-4601-B509-A665E178F777}"/>
              </a:ext>
            </a:extLst>
          </p:cNvPr>
          <p:cNvPicPr>
            <a:picLocks noChangeAspect="1"/>
          </p:cNvPicPr>
          <p:nvPr/>
        </p:nvPicPr>
        <p:blipFill>
          <a:blip r:embed="rId2"/>
          <a:stretch>
            <a:fillRect/>
          </a:stretch>
        </p:blipFill>
        <p:spPr>
          <a:xfrm>
            <a:off x="963262" y="1183064"/>
            <a:ext cx="5322329" cy="2316900"/>
          </a:xfrm>
          <a:prstGeom prst="rect">
            <a:avLst/>
          </a:prstGeom>
        </p:spPr>
      </p:pic>
      <p:pic>
        <p:nvPicPr>
          <p:cNvPr id="5" name="Picture 4">
            <a:extLst>
              <a:ext uri="{FF2B5EF4-FFF2-40B4-BE49-F238E27FC236}">
                <a16:creationId xmlns:a16="http://schemas.microsoft.com/office/drawing/2014/main" id="{470D6E59-7438-436F-8C74-26FE10102468}"/>
              </a:ext>
            </a:extLst>
          </p:cNvPr>
          <p:cNvPicPr>
            <a:picLocks noChangeAspect="1"/>
          </p:cNvPicPr>
          <p:nvPr/>
        </p:nvPicPr>
        <p:blipFill>
          <a:blip r:embed="rId3"/>
          <a:stretch>
            <a:fillRect/>
          </a:stretch>
        </p:blipFill>
        <p:spPr>
          <a:xfrm>
            <a:off x="6868499" y="1183064"/>
            <a:ext cx="3490571" cy="5316590"/>
          </a:xfrm>
          <a:prstGeom prst="rect">
            <a:avLst/>
          </a:prstGeom>
        </p:spPr>
      </p:pic>
      <p:pic>
        <p:nvPicPr>
          <p:cNvPr id="6" name="Picture 5">
            <a:extLst>
              <a:ext uri="{FF2B5EF4-FFF2-40B4-BE49-F238E27FC236}">
                <a16:creationId xmlns:a16="http://schemas.microsoft.com/office/drawing/2014/main" id="{6E4147C5-CFF6-4C94-9930-83F77D24242C}"/>
              </a:ext>
            </a:extLst>
          </p:cNvPr>
          <p:cNvPicPr>
            <a:picLocks noChangeAspect="1"/>
          </p:cNvPicPr>
          <p:nvPr/>
        </p:nvPicPr>
        <p:blipFill>
          <a:blip r:embed="rId4"/>
          <a:stretch>
            <a:fillRect/>
          </a:stretch>
        </p:blipFill>
        <p:spPr>
          <a:xfrm>
            <a:off x="963261" y="3684477"/>
            <a:ext cx="5322330" cy="2427665"/>
          </a:xfrm>
          <a:prstGeom prst="rect">
            <a:avLst/>
          </a:prstGeom>
        </p:spPr>
      </p:pic>
      <p:sp>
        <p:nvSpPr>
          <p:cNvPr id="7" name="TextBox 6">
            <a:extLst>
              <a:ext uri="{FF2B5EF4-FFF2-40B4-BE49-F238E27FC236}">
                <a16:creationId xmlns:a16="http://schemas.microsoft.com/office/drawing/2014/main" id="{08C0EAB0-E422-4A09-B2FA-26818434C74E}"/>
              </a:ext>
            </a:extLst>
          </p:cNvPr>
          <p:cNvSpPr txBox="1"/>
          <p:nvPr/>
        </p:nvSpPr>
        <p:spPr>
          <a:xfrm>
            <a:off x="781777" y="244305"/>
            <a:ext cx="6624165" cy="400110"/>
          </a:xfrm>
          <a:prstGeom prst="rect">
            <a:avLst/>
          </a:prstGeom>
          <a:noFill/>
        </p:spPr>
        <p:txBody>
          <a:bodyPr wrap="square" rtlCol="0">
            <a:spAutoFit/>
          </a:bodyPr>
          <a:lstStyle/>
          <a:p>
            <a:r>
              <a:rPr lang="en-US" sz="2000" dirty="0"/>
              <a:t>Glimpse of some histograms from the project. </a:t>
            </a:r>
          </a:p>
        </p:txBody>
      </p:sp>
    </p:spTree>
    <p:extLst>
      <p:ext uri="{BB962C8B-B14F-4D97-AF65-F5344CB8AC3E}">
        <p14:creationId xmlns:p14="http://schemas.microsoft.com/office/powerpoint/2010/main" val="264088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 name="Picture 1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4" name="Picture 1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5" name="Oval 1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6" name="Picture 1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7" name="Picture 1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8" name="Rectangle 1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59" name="Rectangle 144">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46">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1"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F11481E5-6E5D-4E51-94E5-230D93AE2148}"/>
              </a:ext>
            </a:extLst>
          </p:cNvPr>
          <p:cNvPicPr>
            <a:picLocks noChangeAspect="1"/>
          </p:cNvPicPr>
          <p:nvPr/>
        </p:nvPicPr>
        <p:blipFill>
          <a:blip r:embed="rId6"/>
          <a:stretch>
            <a:fillRect/>
          </a:stretch>
        </p:blipFill>
        <p:spPr>
          <a:xfrm>
            <a:off x="2589201" y="540772"/>
            <a:ext cx="6463470" cy="3291844"/>
          </a:xfrm>
          <a:prstGeom prst="rect">
            <a:avLst/>
          </a:prstGeom>
          <a:effectLst/>
        </p:spPr>
      </p:pic>
      <p:sp>
        <p:nvSpPr>
          <p:cNvPr id="162" name="Freeform: Shape 15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651921A-1996-418D-A986-337A326C2D25}"/>
              </a:ext>
            </a:extLst>
          </p:cNvPr>
          <p:cNvSpPr txBox="1"/>
          <p:nvPr/>
        </p:nvSpPr>
        <p:spPr>
          <a:xfrm>
            <a:off x="1522412" y="4823787"/>
            <a:ext cx="9149350" cy="868026"/>
          </a:xfrm>
          <a:prstGeom prst="rect">
            <a:avLst/>
          </a:prstGeom>
        </p:spPr>
        <p:txBody>
          <a:bodyPr vert="horz" lIns="91440" tIns="45720" rIns="91440" bIns="45720" rtlCol="0" anchor="b">
            <a:normAutofit/>
          </a:bodyPr>
          <a:lstStyle/>
          <a:p>
            <a:pPr lvl="1">
              <a:lnSpc>
                <a:spcPct val="90000"/>
              </a:lnSpc>
              <a:spcBef>
                <a:spcPct val="0"/>
              </a:spcBef>
              <a:spcAft>
                <a:spcPts val="600"/>
              </a:spcAft>
            </a:pPr>
            <a:r>
              <a:rPr lang="en-US" sz="2600" dirty="0">
                <a:solidFill>
                  <a:srgbClr val="EBEBEB"/>
                </a:solidFill>
                <a:latin typeface="+mj-lt"/>
                <a:ea typeface="+mj-ea"/>
                <a:cs typeface="+mj-cs"/>
              </a:rPr>
              <a:t>Bivariate Analysis: </a:t>
            </a:r>
            <a:r>
              <a:rPr lang="en-US" sz="2600" b="0" i="0" kern="1200" dirty="0">
                <a:solidFill>
                  <a:srgbClr val="EBEBEB"/>
                </a:solidFill>
                <a:latin typeface="+mj-lt"/>
                <a:ea typeface="+mj-ea"/>
                <a:cs typeface="+mj-cs"/>
              </a:rPr>
              <a:t>Used different kind of charts to visualize the difference between main categories</a:t>
            </a:r>
          </a:p>
        </p:txBody>
      </p:sp>
    </p:spTree>
    <p:extLst>
      <p:ext uri="{BB962C8B-B14F-4D97-AF65-F5344CB8AC3E}">
        <p14:creationId xmlns:p14="http://schemas.microsoft.com/office/powerpoint/2010/main" val="319180274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DF918-43D1-49BA-92BA-B314AB44B9AC}"/>
              </a:ext>
            </a:extLst>
          </p:cNvPr>
          <p:cNvSpPr>
            <a:spLocks noGrp="1"/>
          </p:cNvSpPr>
          <p:nvPr>
            <p:ph idx="1"/>
          </p:nvPr>
        </p:nvSpPr>
        <p:spPr>
          <a:xfrm>
            <a:off x="1305968" y="3776263"/>
            <a:ext cx="9580062" cy="1867551"/>
          </a:xfrm>
        </p:spPr>
        <p:txBody>
          <a:bodyPr/>
          <a:lstStyle/>
          <a:p>
            <a:r>
              <a:rPr lang="en-US" dirty="0"/>
              <a:t>Correlation Matrix does not provide high values for the success dummy sate.</a:t>
            </a:r>
          </a:p>
          <a:p>
            <a:r>
              <a:rPr lang="en-US" dirty="0"/>
              <a:t>Box plot failed state median: 2440 </a:t>
            </a:r>
          </a:p>
          <a:p>
            <a:r>
              <a:rPr lang="en-US" dirty="0"/>
              <a:t>Box plot for success state median:1137</a:t>
            </a:r>
          </a:p>
          <a:p>
            <a:endParaRPr lang="en-US" dirty="0"/>
          </a:p>
        </p:txBody>
      </p:sp>
      <p:pic>
        <p:nvPicPr>
          <p:cNvPr id="4" name="Picture 3">
            <a:extLst>
              <a:ext uri="{FF2B5EF4-FFF2-40B4-BE49-F238E27FC236}">
                <a16:creationId xmlns:a16="http://schemas.microsoft.com/office/drawing/2014/main" id="{93A26B95-0974-42B9-B79D-539F060B2091}"/>
              </a:ext>
            </a:extLst>
          </p:cNvPr>
          <p:cNvPicPr>
            <a:picLocks noChangeAspect="1"/>
          </p:cNvPicPr>
          <p:nvPr/>
        </p:nvPicPr>
        <p:blipFill>
          <a:blip r:embed="rId2"/>
          <a:stretch>
            <a:fillRect/>
          </a:stretch>
        </p:blipFill>
        <p:spPr>
          <a:xfrm>
            <a:off x="2416191" y="1214186"/>
            <a:ext cx="7359617" cy="1985655"/>
          </a:xfrm>
          <a:prstGeom prst="rect">
            <a:avLst/>
          </a:prstGeom>
        </p:spPr>
      </p:pic>
    </p:spTree>
    <p:extLst>
      <p:ext uri="{BB962C8B-B14F-4D97-AF65-F5344CB8AC3E}">
        <p14:creationId xmlns:p14="http://schemas.microsoft.com/office/powerpoint/2010/main" val="308928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1CAA00-259E-42EE-BE06-5F01BEDB1372}"/>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a:lnSpc>
                <a:spcPct val="90000"/>
              </a:lnSpc>
            </a:pPr>
            <a:r>
              <a:rPr lang="en-US" sz="3800" dirty="0"/>
              <a:t>Azure Classification model and Regression</a:t>
            </a:r>
            <a:br>
              <a:rPr lang="en-US" sz="3800" dirty="0"/>
            </a:br>
            <a:endParaRPr lang="en-US" sz="3800" dirty="0"/>
          </a:p>
        </p:txBody>
      </p:sp>
      <p:sp>
        <p:nvSpPr>
          <p:cNvPr id="46" name="Rectangle 45">
            <a:extLst>
              <a:ext uri="{FF2B5EF4-FFF2-40B4-BE49-F238E27FC236}">
                <a16:creationId xmlns:a16="http://schemas.microsoft.com/office/drawing/2014/main" id="{4BBD4C05-015D-497D-8110-D76CC4184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27">
            <a:extLst>
              <a:ext uri="{FF2B5EF4-FFF2-40B4-BE49-F238E27FC236}">
                <a16:creationId xmlns:a16="http://schemas.microsoft.com/office/drawing/2014/main" id="{84CEBB19-057B-436C-8AD0-87E6A6E4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591673"/>
            <a:ext cx="6272784" cy="562624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14071A1-368F-45D2-BD01-4A34B4F93C10}"/>
              </a:ext>
            </a:extLst>
          </p:cNvPr>
          <p:cNvPicPr>
            <a:picLocks noChangeAspect="1"/>
          </p:cNvPicPr>
          <p:nvPr/>
        </p:nvPicPr>
        <p:blipFill>
          <a:blip r:embed="rId7"/>
          <a:stretch>
            <a:fillRect/>
          </a:stretch>
        </p:blipFill>
        <p:spPr>
          <a:xfrm>
            <a:off x="4344148" y="3479733"/>
            <a:ext cx="1464961" cy="2249424"/>
          </a:xfrm>
          <a:prstGeom prst="rect">
            <a:avLst/>
          </a:prstGeom>
          <a:effectLst/>
        </p:spPr>
      </p:pic>
      <p:pic>
        <p:nvPicPr>
          <p:cNvPr id="5" name="Picture 4">
            <a:extLst>
              <a:ext uri="{FF2B5EF4-FFF2-40B4-BE49-F238E27FC236}">
                <a16:creationId xmlns:a16="http://schemas.microsoft.com/office/drawing/2014/main" id="{574DA2F4-15AC-44EE-AC00-FD3660333DAB}"/>
              </a:ext>
            </a:extLst>
          </p:cNvPr>
          <p:cNvPicPr>
            <a:picLocks noChangeAspect="1"/>
          </p:cNvPicPr>
          <p:nvPr/>
        </p:nvPicPr>
        <p:blipFill>
          <a:blip r:embed="rId8"/>
          <a:stretch>
            <a:fillRect/>
          </a:stretch>
        </p:blipFill>
        <p:spPr>
          <a:xfrm>
            <a:off x="4140222" y="1054945"/>
            <a:ext cx="2234798" cy="2249424"/>
          </a:xfrm>
          <a:prstGeom prst="rect">
            <a:avLst/>
          </a:prstGeom>
          <a:effectLst/>
        </p:spPr>
      </p:pic>
      <p:pic>
        <p:nvPicPr>
          <p:cNvPr id="7" name="Picture 6">
            <a:extLst>
              <a:ext uri="{FF2B5EF4-FFF2-40B4-BE49-F238E27FC236}">
                <a16:creationId xmlns:a16="http://schemas.microsoft.com/office/drawing/2014/main" id="{EDFB9BBB-3DBC-44A9-8296-84BDB99DD30C}"/>
              </a:ext>
            </a:extLst>
          </p:cNvPr>
          <p:cNvPicPr>
            <a:picLocks noChangeAspect="1"/>
          </p:cNvPicPr>
          <p:nvPr/>
        </p:nvPicPr>
        <p:blipFill>
          <a:blip r:embed="rId9"/>
          <a:stretch>
            <a:fillRect/>
          </a:stretch>
        </p:blipFill>
        <p:spPr>
          <a:xfrm>
            <a:off x="1137083" y="3628223"/>
            <a:ext cx="2560320" cy="1952445"/>
          </a:xfrm>
          <a:prstGeom prst="rect">
            <a:avLst/>
          </a:prstGeom>
          <a:effectLst/>
        </p:spPr>
      </p:pic>
      <p:pic>
        <p:nvPicPr>
          <p:cNvPr id="4" name="Picture 3">
            <a:extLst>
              <a:ext uri="{FF2B5EF4-FFF2-40B4-BE49-F238E27FC236}">
                <a16:creationId xmlns:a16="http://schemas.microsoft.com/office/drawing/2014/main" id="{356EA4DC-55E5-4A0F-A82A-EEE61CEBE567}"/>
              </a:ext>
            </a:extLst>
          </p:cNvPr>
          <p:cNvPicPr>
            <a:picLocks noChangeAspect="1"/>
          </p:cNvPicPr>
          <p:nvPr/>
        </p:nvPicPr>
        <p:blipFill>
          <a:blip r:embed="rId10"/>
          <a:stretch>
            <a:fillRect/>
          </a:stretch>
        </p:blipFill>
        <p:spPr>
          <a:xfrm>
            <a:off x="1133434" y="1277332"/>
            <a:ext cx="2560320" cy="1541639"/>
          </a:xfrm>
          <a:prstGeom prst="rect">
            <a:avLst/>
          </a:prstGeom>
          <a:effectLst/>
        </p:spPr>
      </p:pic>
    </p:spTree>
    <p:extLst>
      <p:ext uri="{BB962C8B-B14F-4D97-AF65-F5344CB8AC3E}">
        <p14:creationId xmlns:p14="http://schemas.microsoft.com/office/powerpoint/2010/main" val="1563260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486</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QMET 510 – Data Analysis Project</vt:lpstr>
      <vt:lpstr>Dataset</vt:lpstr>
      <vt:lpstr>Snipe of Original Dataset.  </vt:lpstr>
      <vt:lpstr>Data reduction &amp; Analysis</vt:lpstr>
      <vt:lpstr>Outcome variable after clean up. Visualization in Azure studio.   Univariate analysis of the outcome variable: Failed state = 34266 vs successful state = 23655 </vt:lpstr>
      <vt:lpstr>PowerPoint Presentation</vt:lpstr>
      <vt:lpstr>PowerPoint Presentation</vt:lpstr>
      <vt:lpstr>PowerPoint Presentation</vt:lpstr>
      <vt:lpstr>Azure Classification model and Regression </vt:lpstr>
      <vt:lpstr>Interesting Findings and Conclusions</vt:lpstr>
      <vt:lpstr>What action can be taken as a result of your findings?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QMET 510 – Data Analysis Project</dc:title>
  <dc:creator>Ankur kumar</dc:creator>
  <cp:lastModifiedBy>Ankur kumar</cp:lastModifiedBy>
  <cp:revision>2</cp:revision>
  <dcterms:created xsi:type="dcterms:W3CDTF">2019-12-04T18:04:14Z</dcterms:created>
  <dcterms:modified xsi:type="dcterms:W3CDTF">2019-12-04T18:15:04Z</dcterms:modified>
</cp:coreProperties>
</file>