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805" r:id="rId2"/>
  </p:sldMasterIdLst>
  <p:sldIdLst>
    <p:sldId id="256"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6/2/2020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85723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6/2/2020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93716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6/2/2020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61567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6/2/2020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50613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17143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C04E684-10F4-4CC3-A0B9-F03AA7BE37CF}"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32984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4E684-10F4-4CC3-A0B9-F03AA7BE37CF}"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72957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04E684-10F4-4CC3-A0B9-F03AA7BE37CF}"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36366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04E684-10F4-4CC3-A0B9-F03AA7BE37CF}" type="datetimeFigureOut">
              <a:rPr lang="en-US" smtClean="0"/>
              <a:t>6/2/2020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03060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C04E684-10F4-4CC3-A0B9-F03AA7BE37CF}" type="datetimeFigureOut">
              <a:rPr lang="en-US" smtClean="0"/>
              <a:t>6/2/2020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75559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C04E684-10F4-4CC3-A0B9-F03AA7BE37CF}" type="datetimeFigureOut">
              <a:rPr lang="en-US" smtClean="0"/>
              <a:t>6/2/2020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23321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6/2/2020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531209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C04E684-10F4-4CC3-A0B9-F03AA7BE37CF}" type="datetimeFigureOut">
              <a:rPr lang="en-US" smtClean="0"/>
              <a:t>6/2/2020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80664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942296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6/2/2020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69125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04E684-10F4-4CC3-A0B9-F03AA7BE37CF}"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895169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04E684-10F4-4CC3-A0B9-F03AA7BE37CF}"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58355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4E684-10F4-4CC3-A0B9-F03AA7BE37CF}"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336440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04E684-10F4-4CC3-A0B9-F03AA7BE37CF}" type="datetimeFigureOut">
              <a:rPr lang="en-US" smtClean="0"/>
              <a:t>6/2/2020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691881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04E684-10F4-4CC3-A0B9-F03AA7BE37CF}" type="datetimeFigureOut">
              <a:rPr lang="en-US" smtClean="0"/>
              <a:t>6/2/2020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574846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124945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6/2/2020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60321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6/2/2020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00095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6/2/2020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52867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6/2/2020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93782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6/2/2020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40684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6/2/2020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36807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6/2/2020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78076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6/2/2020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881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21" Type="http://schemas.openxmlformats.org/officeDocument/2006/relationships/image" Target="../media/image4.pn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2.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6/2/2020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21354299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25" r:id="rId6"/>
    <p:sldLayoutId id="2147483720" r:id="rId7"/>
    <p:sldLayoutId id="2147483721" r:id="rId8"/>
    <p:sldLayoutId id="2147483722" r:id="rId9"/>
    <p:sldLayoutId id="2147483723" r:id="rId10"/>
    <p:sldLayoutId id="2147483724" r:id="rId11"/>
    <p:sldLayoutId id="2147483726"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C04E684-10F4-4CC3-A0B9-F03AA7BE37CF}" type="datetimeFigureOut">
              <a:rPr lang="en-US" smtClean="0"/>
              <a:t>6/2/2020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900007609"/>
      </p:ext>
    </p:extLst>
  </p:cSld>
  <p:clrMap bg1="dk1" tx1="lt1" bg2="dk2" tx2="lt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C8E946-83B1-48CF-A5F6-D210F4F9CA79}"/>
              </a:ext>
            </a:extLst>
          </p:cNvPr>
          <p:cNvPicPr>
            <a:picLocks noChangeAspect="1"/>
          </p:cNvPicPr>
          <p:nvPr/>
        </p:nvPicPr>
        <p:blipFill rotWithShape="1">
          <a:blip r:embed="rId2"/>
          <a:srcRect t="17273" b="7727"/>
          <a:stretch/>
        </p:blipFill>
        <p:spPr>
          <a:xfrm>
            <a:off x="20" y="0"/>
            <a:ext cx="12191980" cy="68579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
        <p:nvSpPr>
          <p:cNvPr id="2" name="Title 1">
            <a:extLst>
              <a:ext uri="{FF2B5EF4-FFF2-40B4-BE49-F238E27FC236}">
                <a16:creationId xmlns:a16="http://schemas.microsoft.com/office/drawing/2014/main" id="{25A482E4-7983-4626-A2E3-4538DF9F9694}"/>
              </a:ext>
            </a:extLst>
          </p:cNvPr>
          <p:cNvSpPr>
            <a:spLocks noGrp="1"/>
          </p:cNvSpPr>
          <p:nvPr>
            <p:ph type="ctrTitle"/>
          </p:nvPr>
        </p:nvSpPr>
        <p:spPr>
          <a:xfrm>
            <a:off x="6163234" y="3561347"/>
            <a:ext cx="5257800" cy="2031152"/>
          </a:xfrm>
        </p:spPr>
        <p:txBody>
          <a:bodyPr anchor="b">
            <a:normAutofit fontScale="90000"/>
          </a:bodyPr>
          <a:lstStyle/>
          <a:p>
            <a:pPr algn="ctr"/>
            <a:r>
              <a:rPr lang="en-US" sz="4400" dirty="0"/>
              <a:t>Forma AI -</a:t>
            </a:r>
            <a:br>
              <a:rPr lang="en-US" sz="4400" dirty="0"/>
            </a:br>
            <a:r>
              <a:rPr lang="en-US" sz="4400" dirty="0"/>
              <a:t> </a:t>
            </a:r>
            <a:r>
              <a:rPr lang="en-US" sz="4400" dirty="0">
                <a:solidFill>
                  <a:srgbClr val="EBEBEB"/>
                </a:solidFill>
              </a:rPr>
              <a:t>Explanatory Analysis </a:t>
            </a:r>
            <a:endParaRPr lang="en-US" sz="4400" dirty="0"/>
          </a:p>
        </p:txBody>
      </p:sp>
      <p:sp>
        <p:nvSpPr>
          <p:cNvPr id="3" name="Subtitle 2">
            <a:extLst>
              <a:ext uri="{FF2B5EF4-FFF2-40B4-BE49-F238E27FC236}">
                <a16:creationId xmlns:a16="http://schemas.microsoft.com/office/drawing/2014/main" id="{6C284841-F116-46C5-AEE9-AB44F2362D62}"/>
              </a:ext>
            </a:extLst>
          </p:cNvPr>
          <p:cNvSpPr>
            <a:spLocks noGrp="1"/>
          </p:cNvSpPr>
          <p:nvPr>
            <p:ph type="subTitle" idx="1"/>
          </p:nvPr>
        </p:nvSpPr>
        <p:spPr>
          <a:xfrm>
            <a:off x="6096000" y="5688751"/>
            <a:ext cx="5147960" cy="646785"/>
          </a:xfrm>
        </p:spPr>
        <p:txBody>
          <a:bodyPr>
            <a:normAutofit/>
          </a:bodyPr>
          <a:lstStyle/>
          <a:p>
            <a:pPr algn="ctr"/>
            <a:r>
              <a:rPr lang="en-US" sz="2000" dirty="0"/>
              <a:t>Ankur Kumar</a:t>
            </a:r>
          </a:p>
        </p:txBody>
      </p:sp>
      <p:pic>
        <p:nvPicPr>
          <p:cNvPr id="1028" name="Picture 4" descr="Working at Forma AI | Glassdoor">
            <a:extLst>
              <a:ext uri="{FF2B5EF4-FFF2-40B4-BE49-F238E27FC236}">
                <a16:creationId xmlns:a16="http://schemas.microsoft.com/office/drawing/2014/main" id="{0F2AF373-AA48-4461-9BA4-FF2695C6F2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0875" y="313001"/>
            <a:ext cx="1376120" cy="1376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753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188E7-30EB-4957-B0ED-498893727759}"/>
              </a:ext>
            </a:extLst>
          </p:cNvPr>
          <p:cNvSpPr>
            <a:spLocks noGrp="1"/>
          </p:cNvSpPr>
          <p:nvPr>
            <p:ph type="title"/>
          </p:nvPr>
        </p:nvSpPr>
        <p:spPr>
          <a:xfrm>
            <a:off x="648931" y="629267"/>
            <a:ext cx="4166510" cy="1079218"/>
          </a:xfrm>
        </p:spPr>
        <p:txBody>
          <a:bodyPr>
            <a:normAutofit/>
          </a:bodyPr>
          <a:lstStyle/>
          <a:p>
            <a:pPr>
              <a:lnSpc>
                <a:spcPct val="90000"/>
              </a:lnSpc>
            </a:pPr>
            <a:r>
              <a:rPr lang="en-US" sz="3600" dirty="0">
                <a:solidFill>
                  <a:srgbClr val="EBEBEB"/>
                </a:solidFill>
              </a:rPr>
              <a:t>Categories  </a:t>
            </a:r>
          </a:p>
        </p:txBody>
      </p:sp>
      <p:sp>
        <p:nvSpPr>
          <p:cNvPr id="8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84" name="Freeform: Shape 8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2050" name="Picture 2">
            <a:extLst>
              <a:ext uri="{FF2B5EF4-FFF2-40B4-BE49-F238E27FC236}">
                <a16:creationId xmlns:a16="http://schemas.microsoft.com/office/drawing/2014/main" id="{ABC974B2-F0B8-49C4-9D4A-4EFF77DDFBC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3992" y="1496512"/>
            <a:ext cx="5449889" cy="38649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86" name="Rectangle 8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54" name="Content Placeholder 2053">
            <a:extLst>
              <a:ext uri="{FF2B5EF4-FFF2-40B4-BE49-F238E27FC236}">
                <a16:creationId xmlns:a16="http://schemas.microsoft.com/office/drawing/2014/main" id="{AF7B4B5F-1A9F-4F4E-8BBC-2D9975ED0BF8}"/>
              </a:ext>
            </a:extLst>
          </p:cNvPr>
          <p:cNvSpPr>
            <a:spLocks noGrp="1"/>
          </p:cNvSpPr>
          <p:nvPr>
            <p:ph idx="1"/>
          </p:nvPr>
        </p:nvSpPr>
        <p:spPr>
          <a:xfrm>
            <a:off x="648931" y="1708486"/>
            <a:ext cx="4166509" cy="4515334"/>
          </a:xfrm>
        </p:spPr>
        <p:txBody>
          <a:bodyPr>
            <a:normAutofit/>
          </a:bodyPr>
          <a:lstStyle/>
          <a:p>
            <a:pPr>
              <a:lnSpc>
                <a:spcPct val="90000"/>
              </a:lnSpc>
              <a:buClrTx/>
            </a:pPr>
            <a:r>
              <a:rPr lang="en-US" sz="1600" dirty="0">
                <a:solidFill>
                  <a:srgbClr val="EBEBEB"/>
                </a:solidFill>
              </a:rPr>
              <a:t>Target market – ‘Women’</a:t>
            </a:r>
          </a:p>
          <a:p>
            <a:pPr>
              <a:lnSpc>
                <a:spcPct val="90000"/>
              </a:lnSpc>
              <a:buClrTx/>
            </a:pPr>
            <a:r>
              <a:rPr lang="en-US" sz="1600" dirty="0">
                <a:solidFill>
                  <a:srgbClr val="EBEBEB"/>
                </a:solidFill>
              </a:rPr>
              <a:t>'Women' category is close to 50% of purchases, hence it is the most popular item that people like to buy. Couple with ‘Make Up’ items, these 2 categories are dominant selling products. </a:t>
            </a:r>
          </a:p>
          <a:p>
            <a:pPr>
              <a:lnSpc>
                <a:spcPct val="90000"/>
              </a:lnSpc>
            </a:pPr>
            <a:r>
              <a:rPr lang="en-US" sz="1600" dirty="0">
                <a:solidFill>
                  <a:srgbClr val="EBEBEB"/>
                </a:solidFill>
              </a:rPr>
              <a:t> 'Men', 'Accessories', and 'Sun' are not doing well. 'Accessories' and 'Sun' make up only 5% of the sales. These products needs to be reconsidered. </a:t>
            </a:r>
          </a:p>
          <a:p>
            <a:pPr>
              <a:lnSpc>
                <a:spcPct val="90000"/>
              </a:lnSpc>
            </a:pPr>
            <a:r>
              <a:rPr lang="en-US" sz="1600" dirty="0">
                <a:solidFill>
                  <a:srgbClr val="EBEBEB"/>
                </a:solidFill>
              </a:rPr>
              <a:t>Opportunity – Categories which are not doing well can be revised and items can we omitted from the inventory. </a:t>
            </a:r>
          </a:p>
        </p:txBody>
      </p:sp>
    </p:spTree>
    <p:extLst>
      <p:ext uri="{BB962C8B-B14F-4D97-AF65-F5344CB8AC3E}">
        <p14:creationId xmlns:p14="http://schemas.microsoft.com/office/powerpoint/2010/main" val="52436988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DE5B6F-298C-479B-AA03-F5E313008210}"/>
              </a:ext>
            </a:extLst>
          </p:cNvPr>
          <p:cNvSpPr>
            <a:spLocks noGrp="1"/>
          </p:cNvSpPr>
          <p:nvPr>
            <p:ph type="title"/>
          </p:nvPr>
        </p:nvSpPr>
        <p:spPr>
          <a:xfrm>
            <a:off x="648931" y="629266"/>
            <a:ext cx="4166510" cy="1622321"/>
          </a:xfrm>
        </p:spPr>
        <p:txBody>
          <a:bodyPr>
            <a:normAutofit/>
          </a:bodyPr>
          <a:lstStyle/>
          <a:p>
            <a:pPr>
              <a:lnSpc>
                <a:spcPct val="90000"/>
              </a:lnSpc>
            </a:pPr>
            <a:r>
              <a:rPr lang="en-US" sz="3600">
                <a:solidFill>
                  <a:srgbClr val="EBEBEB"/>
                </a:solidFill>
              </a:rPr>
              <a:t>Sales throughout the year</a:t>
            </a:r>
          </a:p>
        </p:txBody>
      </p:sp>
      <p:sp>
        <p:nvSpPr>
          <p:cNvPr id="19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94" name="Freeform: Shape 19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3076" name="Picture 4">
            <a:extLst>
              <a:ext uri="{FF2B5EF4-FFF2-40B4-BE49-F238E27FC236}">
                <a16:creationId xmlns:a16="http://schemas.microsoft.com/office/drawing/2014/main" id="{CFE7BDC6-4A35-48CA-9FE8-373C46961C2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3992" y="1443426"/>
            <a:ext cx="5449889" cy="3971144"/>
          </a:xfrm>
          <a:prstGeom prst="rect">
            <a:avLst/>
          </a:prstGeom>
          <a:noFill/>
          <a:effectLst/>
          <a:extLst>
            <a:ext uri="{909E8E84-426E-40DD-AFC4-6F175D3DCCD1}">
              <a14:hiddenFill xmlns:a14="http://schemas.microsoft.com/office/drawing/2010/main">
                <a:solidFill>
                  <a:srgbClr val="FFFFFF"/>
                </a:solidFill>
              </a14:hiddenFill>
            </a:ext>
          </a:extLst>
        </p:spPr>
      </p:pic>
      <p:sp>
        <p:nvSpPr>
          <p:cNvPr id="195" name="Rectangle 19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0110E7B-2308-4C03-AD5E-BC531E88AABA}"/>
              </a:ext>
            </a:extLst>
          </p:cNvPr>
          <p:cNvSpPr>
            <a:spLocks noGrp="1"/>
          </p:cNvSpPr>
          <p:nvPr>
            <p:ph idx="1"/>
          </p:nvPr>
        </p:nvSpPr>
        <p:spPr>
          <a:xfrm>
            <a:off x="648931" y="2438400"/>
            <a:ext cx="4166509" cy="3785419"/>
          </a:xfrm>
        </p:spPr>
        <p:txBody>
          <a:bodyPr>
            <a:normAutofit/>
          </a:bodyPr>
          <a:lstStyle/>
          <a:p>
            <a:pPr>
              <a:lnSpc>
                <a:spcPct val="90000"/>
              </a:lnSpc>
              <a:buClrTx/>
              <a:buFont typeface="Wingdings" panose="05000000000000000000" pitchFamily="2" charset="2"/>
              <a:buChar char="Ø"/>
            </a:pPr>
            <a:r>
              <a:rPr lang="en-US" sz="1700">
                <a:solidFill>
                  <a:srgbClr val="EBEBEB"/>
                </a:solidFill>
              </a:rPr>
              <a:t>In the given data frame, January (62.4%) was the most profitable month of the year 2016. I am assuming there is a new year sale in this month.   </a:t>
            </a:r>
          </a:p>
          <a:p>
            <a:pPr>
              <a:lnSpc>
                <a:spcPct val="90000"/>
              </a:lnSpc>
              <a:buClrTx/>
              <a:buFont typeface="Wingdings" panose="05000000000000000000" pitchFamily="2" charset="2"/>
              <a:buChar char="Ø"/>
            </a:pPr>
            <a:r>
              <a:rPr lang="en-US" sz="1700">
                <a:solidFill>
                  <a:srgbClr val="EBEBEB"/>
                </a:solidFill>
              </a:rPr>
              <a:t> March - May seems to be consistent with sales. </a:t>
            </a:r>
          </a:p>
          <a:p>
            <a:pPr>
              <a:lnSpc>
                <a:spcPct val="90000"/>
              </a:lnSpc>
              <a:buClrTx/>
              <a:buFont typeface="Wingdings" panose="05000000000000000000" pitchFamily="2" charset="2"/>
              <a:buChar char="Ø"/>
            </a:pPr>
            <a:r>
              <a:rPr lang="en-US" sz="1700">
                <a:solidFill>
                  <a:srgbClr val="EBEBEB"/>
                </a:solidFill>
              </a:rPr>
              <a:t> Lowest number of sales in June (4.4%). </a:t>
            </a:r>
          </a:p>
          <a:p>
            <a:pPr>
              <a:lnSpc>
                <a:spcPct val="90000"/>
              </a:lnSpc>
              <a:buClrTx/>
              <a:buFont typeface="Wingdings" panose="05000000000000000000" pitchFamily="2" charset="2"/>
              <a:buChar char="Ø"/>
            </a:pPr>
            <a:r>
              <a:rPr lang="en-US" sz="1700">
                <a:solidFill>
                  <a:srgbClr val="EBEBEB"/>
                </a:solidFill>
              </a:rPr>
              <a:t>Opportunity – Company can boost sales if more sale opportunists are held in the year.  </a:t>
            </a:r>
          </a:p>
        </p:txBody>
      </p:sp>
    </p:spTree>
    <p:extLst>
      <p:ext uri="{BB962C8B-B14F-4D97-AF65-F5344CB8AC3E}">
        <p14:creationId xmlns:p14="http://schemas.microsoft.com/office/powerpoint/2010/main" val="264106339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7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9608BD-D650-48FC-9419-A624E19BDDE4}"/>
              </a:ext>
            </a:extLst>
          </p:cNvPr>
          <p:cNvSpPr>
            <a:spLocks noGrp="1"/>
          </p:cNvSpPr>
          <p:nvPr>
            <p:ph type="title"/>
          </p:nvPr>
        </p:nvSpPr>
        <p:spPr>
          <a:xfrm>
            <a:off x="648931" y="629266"/>
            <a:ext cx="4166510" cy="1622321"/>
          </a:xfrm>
        </p:spPr>
        <p:txBody>
          <a:bodyPr>
            <a:normAutofit fontScale="90000"/>
          </a:bodyPr>
          <a:lstStyle/>
          <a:p>
            <a:r>
              <a:rPr lang="en-US" dirty="0">
                <a:solidFill>
                  <a:srgbClr val="EBEBEB"/>
                </a:solidFill>
              </a:rPr>
              <a:t>Price </a:t>
            </a:r>
            <a:r>
              <a:rPr lang="en-US">
                <a:solidFill>
                  <a:srgbClr val="EBEBEB"/>
                </a:solidFill>
              </a:rPr>
              <a:t>Distribution in </a:t>
            </a:r>
            <a:r>
              <a:rPr lang="en-US" dirty="0">
                <a:solidFill>
                  <a:srgbClr val="EBEBEB"/>
                </a:solidFill>
              </a:rPr>
              <a:t>Categories</a:t>
            </a:r>
          </a:p>
        </p:txBody>
      </p:sp>
      <p:sp>
        <p:nvSpPr>
          <p:cNvPr id="410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102" name="Freeform: Shape 7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098" name="Picture 2">
            <a:extLst>
              <a:ext uri="{FF2B5EF4-FFF2-40B4-BE49-F238E27FC236}">
                <a16:creationId xmlns:a16="http://schemas.microsoft.com/office/drawing/2014/main" id="{4421AC81-6C46-4682-95AB-40F958C37B2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3992" y="744929"/>
            <a:ext cx="5449889" cy="5368139"/>
          </a:xfrm>
          <a:prstGeom prst="rect">
            <a:avLst/>
          </a:prstGeom>
          <a:noFill/>
          <a:effectLst/>
          <a:extLst>
            <a:ext uri="{909E8E84-426E-40DD-AFC4-6F175D3DCCD1}">
              <a14:hiddenFill xmlns:a14="http://schemas.microsoft.com/office/drawing/2010/main">
                <a:solidFill>
                  <a:srgbClr val="FFFFFF"/>
                </a:solidFill>
              </a14:hiddenFill>
            </a:ext>
          </a:extLst>
        </p:spPr>
      </p:pic>
      <p:sp>
        <p:nvSpPr>
          <p:cNvPr id="4103" name="Rectangle 7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C7952F7-EE2D-4007-948B-6364851389DC}"/>
              </a:ext>
            </a:extLst>
          </p:cNvPr>
          <p:cNvSpPr>
            <a:spLocks noGrp="1"/>
          </p:cNvSpPr>
          <p:nvPr>
            <p:ph idx="1"/>
          </p:nvPr>
        </p:nvSpPr>
        <p:spPr>
          <a:xfrm>
            <a:off x="648931" y="2438400"/>
            <a:ext cx="4166509" cy="4056529"/>
          </a:xfrm>
        </p:spPr>
        <p:txBody>
          <a:bodyPr>
            <a:normAutofit fontScale="70000" lnSpcReduction="20000"/>
          </a:bodyPr>
          <a:lstStyle/>
          <a:p>
            <a:r>
              <a:rPr lang="en-US" dirty="0">
                <a:solidFill>
                  <a:srgbClr val="EBEBEB"/>
                </a:solidFill>
              </a:rPr>
              <a:t>High variance is seen in 'Women' followed by 'Men' category. Hence, 'Women' has the most expensive items present in the inventory. </a:t>
            </a:r>
          </a:p>
          <a:p>
            <a:r>
              <a:rPr lang="en-US" dirty="0">
                <a:solidFill>
                  <a:srgbClr val="EBEBEB"/>
                </a:solidFill>
              </a:rPr>
              <a:t>Central Line in each plot shows indicates the median of the distribution. Top and bottom line represents the third and first quartile of the price, respectively. </a:t>
            </a:r>
          </a:p>
          <a:p>
            <a:r>
              <a:rPr lang="en-US" dirty="0">
                <a:solidFill>
                  <a:srgbClr val="EBEBEB"/>
                </a:solidFill>
              </a:rPr>
              <a:t>Max range is set by whisker length. Although, we can see points above the highest whisker in 'Make up', 'Women', 'Men', and 'Accessories' category. This indicates there are many outliers for these categories which are higher than the third quartile.</a:t>
            </a:r>
          </a:p>
          <a:p>
            <a:r>
              <a:rPr lang="en-US" dirty="0">
                <a:solidFill>
                  <a:srgbClr val="EBEBEB"/>
                </a:solidFill>
              </a:rPr>
              <a:t>Opportunity – Seems people are interested in buying expensive items, more options can be added to give more choices to improve customer satisfaction. </a:t>
            </a:r>
          </a:p>
        </p:txBody>
      </p:sp>
    </p:spTree>
    <p:extLst>
      <p:ext uri="{BB962C8B-B14F-4D97-AF65-F5344CB8AC3E}">
        <p14:creationId xmlns:p14="http://schemas.microsoft.com/office/powerpoint/2010/main" val="387861361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DFC7-8D87-44E3-A2D7-0AB28F6B819A}"/>
              </a:ext>
            </a:extLst>
          </p:cNvPr>
          <p:cNvSpPr>
            <a:spLocks noGrp="1"/>
          </p:cNvSpPr>
          <p:nvPr>
            <p:ph type="title"/>
          </p:nvPr>
        </p:nvSpPr>
        <p:spPr/>
        <p:txBody>
          <a:bodyPr/>
          <a:lstStyle/>
          <a:p>
            <a:r>
              <a:rPr lang="en-US" dirty="0"/>
              <a:t>Other Data Insights: </a:t>
            </a:r>
          </a:p>
        </p:txBody>
      </p:sp>
      <p:sp>
        <p:nvSpPr>
          <p:cNvPr id="3" name="Content Placeholder 2">
            <a:extLst>
              <a:ext uri="{FF2B5EF4-FFF2-40B4-BE49-F238E27FC236}">
                <a16:creationId xmlns:a16="http://schemas.microsoft.com/office/drawing/2014/main" id="{178A37FF-8D07-4CED-A0E2-0F3CC3FFE8EB}"/>
              </a:ext>
            </a:extLst>
          </p:cNvPr>
          <p:cNvSpPr>
            <a:spLocks noGrp="1"/>
          </p:cNvSpPr>
          <p:nvPr>
            <p:ph idx="1"/>
          </p:nvPr>
        </p:nvSpPr>
        <p:spPr>
          <a:xfrm>
            <a:off x="1104293" y="1399775"/>
            <a:ext cx="8946541" cy="4195481"/>
          </a:xfrm>
        </p:spPr>
        <p:txBody>
          <a:bodyPr>
            <a:normAutofit fontScale="85000" lnSpcReduction="20000"/>
          </a:bodyPr>
          <a:lstStyle/>
          <a:p>
            <a:r>
              <a:rPr lang="en-US" dirty="0"/>
              <a:t>There are large number of ‘Loyal’ customers who have not been categorized as VIP. Incentives can be provided to the Loyal customers to lure them to VIP section. </a:t>
            </a:r>
          </a:p>
          <a:p>
            <a:r>
              <a:rPr lang="en-US" dirty="0"/>
              <a:t>Customer 8662377 has the most transactions in the system. </a:t>
            </a:r>
          </a:p>
          <a:p>
            <a:r>
              <a:rPr lang="en-US" dirty="0"/>
              <a:t>Few 'New' segments of customers are introduced in year of 2016. Looks like company is not interested in bringing new consumers or the efforts are not up to the mark.  </a:t>
            </a:r>
          </a:p>
          <a:p>
            <a:r>
              <a:rPr lang="en-US" dirty="0"/>
              <a:t>There is a huge catalog for brand presented by the company. Selling ’22’ different brands across various categories. </a:t>
            </a:r>
          </a:p>
          <a:p>
            <a:r>
              <a:rPr lang="en-US" dirty="0"/>
              <a:t>The customers prefer to buy items whose price falls under a specific range. </a:t>
            </a:r>
          </a:p>
          <a:p>
            <a:r>
              <a:rPr lang="en-US" dirty="0"/>
              <a:t>Brand 'C' is very popular amongst the top 2 categories. </a:t>
            </a:r>
          </a:p>
          <a:p>
            <a:r>
              <a:rPr lang="en-US" dirty="0"/>
              <a:t>Active Segments can be utilized more to understand the behavior of customers, it's not being used efficiently. The active flag has been set to 'N' for:</a:t>
            </a:r>
          </a:p>
          <a:p>
            <a:pPr marL="685800" lvl="1"/>
            <a:r>
              <a:rPr lang="en-US" dirty="0"/>
              <a:t>     - 3652 VIP customers</a:t>
            </a:r>
          </a:p>
          <a:p>
            <a:pPr marL="685800" lvl="1"/>
            <a:r>
              <a:rPr lang="en-US" dirty="0"/>
              <a:t>     - 2793 LOYAL customers</a:t>
            </a:r>
          </a:p>
          <a:p>
            <a:pPr marL="400050" lvl="1" indent="0">
              <a:buNone/>
            </a:pPr>
            <a:endParaRPr lang="en-US" dirty="0"/>
          </a:p>
        </p:txBody>
      </p:sp>
    </p:spTree>
    <p:extLst>
      <p:ext uri="{BB962C8B-B14F-4D97-AF65-F5344CB8AC3E}">
        <p14:creationId xmlns:p14="http://schemas.microsoft.com/office/powerpoint/2010/main" val="71827092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ushVTI">
  <a:themeElements>
    <a:clrScheme name="AnalogousFromLightSeedLeftStep">
      <a:dk1>
        <a:srgbClr val="000000"/>
      </a:dk1>
      <a:lt1>
        <a:srgbClr val="FFFFFF"/>
      </a:lt1>
      <a:dk2>
        <a:srgbClr val="243741"/>
      </a:dk2>
      <a:lt2>
        <a:srgbClr val="E4E8E2"/>
      </a:lt2>
      <a:accent1>
        <a:srgbClr val="C07CE0"/>
      </a:accent1>
      <a:accent2>
        <a:srgbClr val="7F5FDA"/>
      </a:accent2>
      <a:accent3>
        <a:srgbClr val="7C8BE0"/>
      </a:accent3>
      <a:accent4>
        <a:srgbClr val="5FA5DA"/>
      </a:accent4>
      <a:accent5>
        <a:srgbClr val="5AB0B1"/>
      </a:accent5>
      <a:accent6>
        <a:srgbClr val="4FB68D"/>
      </a:accent6>
      <a:hlink>
        <a:srgbClr val="688E56"/>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8</TotalTime>
  <Words>483</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vt:i4>
      </vt:variant>
    </vt:vector>
  </HeadingPairs>
  <TitlesOfParts>
    <vt:vector size="12" baseType="lpstr">
      <vt:lpstr>Arial</vt:lpstr>
      <vt:lpstr>Century Gothic</vt:lpstr>
      <vt:lpstr>Elephant</vt:lpstr>
      <vt:lpstr>Wingdings</vt:lpstr>
      <vt:lpstr>Wingdings 3</vt:lpstr>
      <vt:lpstr>BrushVTI</vt:lpstr>
      <vt:lpstr>Ion</vt:lpstr>
      <vt:lpstr>Forma AI -  Explanatory Analysis </vt:lpstr>
      <vt:lpstr>Categories  </vt:lpstr>
      <vt:lpstr>Sales throughout the year</vt:lpstr>
      <vt:lpstr>Price Distribution in Categories</vt:lpstr>
      <vt:lpstr>Other Data Insights: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 AI -  Explanatory Analysis </dc:title>
  <dc:creator>Ankur kumar</dc:creator>
  <cp:lastModifiedBy>Ankur kumar</cp:lastModifiedBy>
  <cp:revision>3</cp:revision>
  <dcterms:created xsi:type="dcterms:W3CDTF">2020-06-03T02:04:07Z</dcterms:created>
  <dcterms:modified xsi:type="dcterms:W3CDTF">2020-06-03T02:12:58Z</dcterms:modified>
</cp:coreProperties>
</file>