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7" r:id="rId4"/>
    <p:sldId id="284" r:id="rId5"/>
    <p:sldId id="265" r:id="rId6"/>
    <p:sldId id="266" r:id="rId7"/>
    <p:sldId id="268" r:id="rId8"/>
    <p:sldId id="270" r:id="rId9"/>
    <p:sldId id="271" r:id="rId10"/>
    <p:sldId id="272" r:id="rId11"/>
    <p:sldId id="285" r:id="rId12"/>
    <p:sldId id="286" r:id="rId13"/>
    <p:sldId id="287" r:id="rId14"/>
    <p:sldId id="288" r:id="rId15"/>
    <p:sldId id="273" r:id="rId16"/>
    <p:sldId id="274" r:id="rId17"/>
    <p:sldId id="27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9" d="100"/>
          <a:sy n="69" d="100"/>
        </p:scale>
        <p:origin x="140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4C1FA-43BC-4796-B718-E7B85BDB76B6}" type="datetimeFigureOut">
              <a:rPr lang="en-US" smtClean="0"/>
              <a:pPr/>
              <a:t>5/21/2017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EE9D2-2FC7-47CD-BF42-844F0C8D39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1EE9D2-2FC7-47CD-BF42-844F0C8D39D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251341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AB6E13-F516-49F1-A027-C80FC008ED48}"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9681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72749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00370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4741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60371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16898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3163255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149884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18796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AB6E13-F516-49F1-A027-C80FC008ED48}"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2064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AB6E13-F516-49F1-A027-C80FC008ED48}"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0834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AB6E13-F516-49F1-A027-C80FC008ED48}"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44166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AB6E13-F516-49F1-A027-C80FC008ED48}" type="datetimeFigureOut">
              <a:rPr lang="en-US" smtClean="0"/>
              <a:pPr/>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71258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6AB6E13-F516-49F1-A027-C80FC008ED48}" type="datetimeFigureOut">
              <a:rPr lang="en-US" smtClean="0"/>
              <a:pPr/>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21318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AB6E13-F516-49F1-A027-C80FC008ED48}"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57585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AB6E13-F516-49F1-A027-C80FC008ED48}"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DEA1-85CC-4D0B-910E-BE1874740A82}" type="slidenum">
              <a:rPr lang="en-US" smtClean="0"/>
              <a:pPr/>
              <a:t>‹#›</a:t>
            </a:fld>
            <a:endParaRPr lang="en-US"/>
          </a:p>
        </p:txBody>
      </p:sp>
    </p:spTree>
    <p:extLst>
      <p:ext uri="{BB962C8B-B14F-4D97-AF65-F5344CB8AC3E}">
        <p14:creationId xmlns:p14="http://schemas.microsoft.com/office/powerpoint/2010/main" val="389508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AB6E13-F516-49F1-A027-C80FC008ED48}" type="datetimeFigureOut">
              <a:rPr lang="en-US" smtClean="0"/>
              <a:pPr/>
              <a:t>5/21/2017</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79DEA1-85CC-4D0B-910E-BE1874740A82}" type="slidenum">
              <a:rPr lang="en-US" smtClean="0"/>
              <a:pPr/>
              <a:t>‹#›</a:t>
            </a:fld>
            <a:endParaRPr lang="en-US"/>
          </a:p>
        </p:txBody>
      </p:sp>
    </p:spTree>
    <p:extLst>
      <p:ext uri="{BB962C8B-B14F-4D97-AF65-F5344CB8AC3E}">
        <p14:creationId xmlns:p14="http://schemas.microsoft.com/office/powerpoint/2010/main" val="2174961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609600"/>
            <a:ext cx="6781800" cy="1143000"/>
          </a:xfrm>
        </p:spPr>
        <p:txBody>
          <a:bodyPr>
            <a:normAutofit fontScale="90000"/>
          </a:bodyPr>
          <a:lstStyle/>
          <a:p>
            <a:r>
              <a:rPr lang="en-US" sz="4000" dirty="0" smtClean="0">
                <a:latin typeface="Arial" charset="0"/>
              </a:rPr>
              <a:t>Lovely Professional University </a:t>
            </a:r>
            <a:r>
              <a:rPr lang="en-US" dirty="0" smtClean="0">
                <a:latin typeface="Arial" charset="0"/>
              </a:rPr>
              <a:t/>
            </a:r>
            <a:br>
              <a:rPr lang="en-US" dirty="0" smtClean="0">
                <a:latin typeface="Arial" charset="0"/>
              </a:rPr>
            </a:br>
            <a:endParaRPr lang="en-US" dirty="0"/>
          </a:p>
        </p:txBody>
      </p:sp>
      <p:sp>
        <p:nvSpPr>
          <p:cNvPr id="3" name="Subtitle 2"/>
          <p:cNvSpPr>
            <a:spLocks noGrp="1"/>
          </p:cNvSpPr>
          <p:nvPr>
            <p:ph type="subTitle" idx="1"/>
          </p:nvPr>
        </p:nvSpPr>
        <p:spPr>
          <a:xfrm>
            <a:off x="685800" y="1905000"/>
            <a:ext cx="7848600" cy="4953000"/>
          </a:xfrm>
        </p:spPr>
        <p:txBody>
          <a:bodyPr>
            <a:normAutofit fontScale="70000" lnSpcReduction="20000"/>
          </a:bodyPr>
          <a:lstStyle/>
          <a:p>
            <a:pPr algn="l"/>
            <a:r>
              <a:rPr lang="en-US" sz="2400" b="1" dirty="0" smtClean="0">
                <a:solidFill>
                  <a:schemeClr val="tx1"/>
                </a:solidFill>
                <a:latin typeface="Times New Roman" pitchFamily="18" charset="0"/>
                <a:cs typeface="Times New Roman" pitchFamily="18" charset="0"/>
              </a:rPr>
              <a:t>Project  Report on</a:t>
            </a:r>
          </a:p>
          <a:p>
            <a:pPr algn="l"/>
            <a:r>
              <a:rPr lang="en-US" sz="2400" b="1" dirty="0" smtClean="0">
                <a:solidFill>
                  <a:schemeClr val="tx2"/>
                </a:solidFill>
                <a:latin typeface="Times New Roman" pitchFamily="18" charset="0"/>
                <a:cs typeface="Times New Roman" pitchFamily="18" charset="0"/>
              </a:rPr>
              <a:t>Intelligent Pneumatic Braking System </a:t>
            </a:r>
          </a:p>
          <a:p>
            <a:pPr algn="l"/>
            <a:r>
              <a:rPr lang="en-US" sz="2400" b="1" dirty="0" smtClean="0">
                <a:solidFill>
                  <a:schemeClr val="tx2"/>
                </a:solidFill>
                <a:latin typeface="Times New Roman" pitchFamily="18" charset="0"/>
                <a:cs typeface="Times New Roman" pitchFamily="18" charset="0"/>
              </a:rPr>
              <a:t>On Table Saw</a:t>
            </a:r>
          </a:p>
          <a:p>
            <a:pPr algn="l"/>
            <a:endParaRPr lang="en-US" sz="2400" dirty="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In the partial fulfillment of</a:t>
            </a:r>
          </a:p>
          <a:p>
            <a:pPr algn="l"/>
            <a:r>
              <a:rPr lang="en-US" sz="2400" b="1" dirty="0" smtClean="0">
                <a:solidFill>
                  <a:schemeClr val="tx1"/>
                </a:solidFill>
                <a:latin typeface="Times New Roman" pitchFamily="18" charset="0"/>
                <a:cs typeface="Times New Roman" pitchFamily="18" charset="0"/>
              </a:rPr>
              <a:t> VIII Semester B.Tech (</a:t>
            </a:r>
            <a:r>
              <a:rPr lang="en-US" sz="2400" b="1" dirty="0" smtClean="0">
                <a:solidFill>
                  <a:schemeClr val="tx2"/>
                </a:solidFill>
                <a:latin typeface="Times New Roman" pitchFamily="18" charset="0"/>
                <a:cs typeface="Times New Roman" pitchFamily="18" charset="0"/>
              </a:rPr>
              <a:t>Mechatronics Engineering</a:t>
            </a:r>
            <a:r>
              <a:rPr lang="en-US" sz="2400" b="1" dirty="0" smtClean="0">
                <a:solidFill>
                  <a:schemeClr val="tx1"/>
                </a:solidFill>
                <a:latin typeface="Times New Roman" pitchFamily="18" charset="0"/>
                <a:cs typeface="Times New Roman" pitchFamily="18" charset="0"/>
              </a:rPr>
              <a:t>)</a:t>
            </a:r>
          </a:p>
          <a:p>
            <a:pPr algn="l"/>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Under the Guidance of</a:t>
            </a:r>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Mr.HARINDER</a:t>
            </a:r>
            <a:r>
              <a:rPr lang="en-US" sz="2400" b="1" dirty="0" smtClean="0">
                <a:solidFill>
                  <a:schemeClr val="tx1"/>
                </a:solidFill>
                <a:latin typeface="Times New Roman" pitchFamily="18" charset="0"/>
                <a:cs typeface="Times New Roman" pitchFamily="18" charset="0"/>
              </a:rPr>
              <a:t> SINGH GREWAL</a:t>
            </a:r>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  (Department of Manufacturing Engineering)</a:t>
            </a:r>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   School Of Mechanical Engineering</a:t>
            </a:r>
          </a:p>
          <a:p>
            <a:pPr algn="l"/>
            <a:r>
              <a:rPr lang="en-US" sz="2400" b="1" dirty="0" smtClean="0">
                <a:solidFill>
                  <a:schemeClr val="tx1"/>
                </a:solidFill>
                <a:latin typeface="Times New Roman" pitchFamily="18" charset="0"/>
                <a:cs typeface="Times New Roman" pitchFamily="18" charset="0"/>
              </a:rPr>
              <a:t>   Lovely Professional University, </a:t>
            </a:r>
            <a:r>
              <a:rPr lang="en-US" sz="2400" b="1" dirty="0" err="1" smtClean="0">
                <a:solidFill>
                  <a:schemeClr val="tx1"/>
                </a:solidFill>
                <a:latin typeface="Times New Roman" pitchFamily="18" charset="0"/>
                <a:cs typeface="Times New Roman" pitchFamily="18" charset="0"/>
              </a:rPr>
              <a:t>Phagwara</a:t>
            </a:r>
            <a:r>
              <a:rPr lang="en-US" sz="2400" b="1" dirty="0" smtClean="0">
                <a:solidFill>
                  <a:schemeClr val="tx1"/>
                </a:solidFill>
                <a:latin typeface="Times New Roman" pitchFamily="18" charset="0"/>
                <a:cs typeface="Times New Roman" pitchFamily="18" charset="0"/>
              </a:rPr>
              <a:t>  </a:t>
            </a:r>
          </a:p>
          <a:p>
            <a:pPr algn="l"/>
            <a:r>
              <a:rPr lang="en-US" sz="2400" b="1" dirty="0" smtClean="0">
                <a:solidFill>
                  <a:schemeClr val="tx1"/>
                </a:solidFill>
                <a:latin typeface="Times New Roman" pitchFamily="18" charset="0"/>
                <a:cs typeface="Times New Roman" pitchFamily="18" charset="0"/>
              </a:rPr>
              <a:t>   (Jan-Apr, 2017)</a:t>
            </a:r>
          </a:p>
          <a:p>
            <a:pPr algn="l"/>
            <a:endParaRPr lang="en-US" sz="2400" dirty="0" smtClean="0">
              <a:solidFill>
                <a:schemeClr val="tx1"/>
              </a:solidFill>
              <a:latin typeface="Arial" pitchFamily="34" charset="0"/>
              <a:cs typeface="Arial" pitchFamily="34" charset="0"/>
            </a:endParaRPr>
          </a:p>
          <a:p>
            <a:endParaRPr lang="en-US" sz="2400" dirty="0">
              <a:solidFill>
                <a:schemeClr val="tx1"/>
              </a:solidFill>
              <a:latin typeface="Arial" pitchFamily="34" charset="0"/>
              <a:cs typeface="Arial" pitchFamily="34" charset="0"/>
            </a:endParaRPr>
          </a:p>
        </p:txBody>
      </p:sp>
      <p:pic>
        <p:nvPicPr>
          <p:cNvPr id="4" name="Picture 3" descr="download.jpg"/>
          <p:cNvPicPr>
            <a:picLocks noChangeAspect="1"/>
          </p:cNvPicPr>
          <p:nvPr/>
        </p:nvPicPr>
        <p:blipFill>
          <a:blip r:embed="rId2" cstate="print"/>
          <a:stretch>
            <a:fillRect/>
          </a:stretch>
        </p:blipFill>
        <p:spPr>
          <a:xfrm>
            <a:off x="228600" y="152400"/>
            <a:ext cx="1714500" cy="1714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22859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990600"/>
            <a:ext cx="7772400" cy="4800601"/>
          </a:xfrm>
        </p:spPr>
        <p:txBody>
          <a:bodyPr>
            <a:normAutofit/>
          </a:bodyPr>
          <a:lstStyle/>
          <a:p>
            <a:r>
              <a:rPr lang="en-US" u="sng" dirty="0" err="1" smtClean="0"/>
              <a:t>Sawtooth</a:t>
            </a:r>
            <a:r>
              <a:rPr lang="en-US" u="sng" dirty="0" smtClean="0"/>
              <a:t> Cutter- </a:t>
            </a:r>
            <a:r>
              <a:rPr lang="en-IN" dirty="0"/>
              <a:t>A saw is a tool consisting of a tough blade, wire, or chain with a hard-toothed edge. It is used to cut through material, very often wood. The cut is made by placing the toothed edge against the material and moving it forcefully forth and less forcefully back or continuously forward. This force may be applied by hand, or powered by steam, water, electricity or other power source. An abrasive saw has a powered circular blade designed to cut through metal. Mostly made up of high strength steel (HSS), Diameter=150mm.</a:t>
            </a:r>
            <a:endParaRPr lang="en-US" dirty="0"/>
          </a:p>
          <a:p>
            <a:r>
              <a:rPr lang="en-US" u="sng" dirty="0" smtClean="0"/>
              <a:t>Table Stand- </a:t>
            </a:r>
            <a:r>
              <a:rPr lang="en-IN" dirty="0"/>
              <a:t>Specifications-</a:t>
            </a:r>
            <a:endParaRPr lang="en-US" i="1" dirty="0"/>
          </a:p>
          <a:p>
            <a:r>
              <a:rPr lang="en-IN" dirty="0"/>
              <a:t>             Length= 750mm</a:t>
            </a:r>
            <a:endParaRPr lang="en-US" i="1" dirty="0"/>
          </a:p>
          <a:p>
            <a:r>
              <a:rPr lang="en-IN" dirty="0"/>
              <a:t>            Breadth= 450mm</a:t>
            </a:r>
            <a:endParaRPr lang="en-US" i="1" dirty="0"/>
          </a:p>
          <a:p>
            <a:r>
              <a:rPr lang="en-IN" dirty="0"/>
              <a:t>            Height= 650mm</a:t>
            </a:r>
            <a:endParaRPr lang="en-US" i="1"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Electronics system</a:t>
            </a:r>
            <a:endParaRPr lang="en-US" dirty="0"/>
          </a:p>
        </p:txBody>
      </p:sp>
      <p:sp>
        <p:nvSpPr>
          <p:cNvPr id="3" name="Content Placeholder 2"/>
          <p:cNvSpPr>
            <a:spLocks noGrp="1"/>
          </p:cNvSpPr>
          <p:nvPr>
            <p:ph idx="1"/>
          </p:nvPr>
        </p:nvSpPr>
        <p:spPr/>
        <p:txBody>
          <a:bodyPr/>
          <a:lstStyle/>
          <a:p>
            <a:r>
              <a:rPr lang="en-US" dirty="0" smtClean="0"/>
              <a:t>Sensor</a:t>
            </a:r>
          </a:p>
          <a:p>
            <a:r>
              <a:rPr lang="en-US" dirty="0" smtClean="0"/>
              <a:t>Processing Unit (Microcontroller)</a:t>
            </a:r>
          </a:p>
          <a:p>
            <a:r>
              <a:rPr lang="en-US" dirty="0" smtClean="0"/>
              <a:t>Relay Switches</a:t>
            </a:r>
          </a:p>
          <a:p>
            <a:r>
              <a:rPr lang="en-US" dirty="0" smtClean="0"/>
              <a:t>Solenoid Valve</a:t>
            </a:r>
          </a:p>
          <a:p>
            <a:r>
              <a:rPr lang="en-US" dirty="0" smtClean="0"/>
              <a:t>Motor</a:t>
            </a:r>
          </a:p>
        </p:txBody>
      </p:sp>
    </p:spTree>
    <p:extLst>
      <p:ext uri="{BB962C8B-B14F-4D97-AF65-F5344CB8AC3E}">
        <p14:creationId xmlns:p14="http://schemas.microsoft.com/office/powerpoint/2010/main" val="230703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934200" cy="381000"/>
          </a:xfrm>
        </p:spPr>
        <p:txBody>
          <a:bodyPr>
            <a:normAutofit fontScale="90000"/>
          </a:bodyPr>
          <a:lstStyle/>
          <a:p>
            <a:r>
              <a:rPr lang="en-US" dirty="0" smtClean="0"/>
              <a:t>.</a:t>
            </a:r>
            <a:br>
              <a:rPr lang="en-US" dirty="0" smtClean="0"/>
            </a:br>
            <a:endParaRPr lang="en-US" dirty="0"/>
          </a:p>
        </p:txBody>
      </p:sp>
      <p:sp>
        <p:nvSpPr>
          <p:cNvPr id="3" name="Content Placeholder 2"/>
          <p:cNvSpPr>
            <a:spLocks noGrp="1"/>
          </p:cNvSpPr>
          <p:nvPr>
            <p:ph idx="1"/>
          </p:nvPr>
        </p:nvSpPr>
        <p:spPr>
          <a:xfrm>
            <a:off x="457200" y="838199"/>
            <a:ext cx="7772400" cy="4953001"/>
          </a:xfrm>
        </p:spPr>
        <p:txBody>
          <a:bodyPr/>
          <a:lstStyle/>
          <a:p>
            <a:r>
              <a:rPr lang="en-US" u="sng" dirty="0" smtClean="0"/>
              <a:t>Sensor-</a:t>
            </a:r>
            <a:r>
              <a:rPr lang="en-US" dirty="0" smtClean="0"/>
              <a:t>An </a:t>
            </a:r>
            <a:r>
              <a:rPr lang="en-US" b="1" dirty="0"/>
              <a:t>infrared sensor</a:t>
            </a:r>
            <a:r>
              <a:rPr lang="en-US" dirty="0"/>
              <a:t> is an electronic instrument which is used to sense certain characteristics of its surroundings by either emitting and/or detecting </a:t>
            </a:r>
            <a:r>
              <a:rPr lang="en-US" b="1" dirty="0"/>
              <a:t>infrared</a:t>
            </a:r>
            <a:r>
              <a:rPr lang="en-US" dirty="0"/>
              <a:t> radiation. </a:t>
            </a:r>
            <a:r>
              <a:rPr lang="en-US" b="1" dirty="0"/>
              <a:t>Infrared sensors</a:t>
            </a:r>
            <a:r>
              <a:rPr lang="en-US" dirty="0"/>
              <a:t> are also capable of measuring the heat being emitted by an object and detecting motion</a:t>
            </a:r>
            <a:r>
              <a:rPr lang="en-US" dirty="0" smtClean="0"/>
              <a:t>.</a:t>
            </a:r>
          </a:p>
          <a:p>
            <a:r>
              <a:rPr lang="en-US" u="sng" dirty="0" smtClean="0"/>
              <a:t>Processing Unit-</a:t>
            </a:r>
            <a:r>
              <a:rPr lang="en-US" u="sng" dirty="0"/>
              <a:t> </a:t>
            </a:r>
            <a:r>
              <a:rPr lang="en-US" dirty="0"/>
              <a:t>A microcontroller can be considered a self-contained system with a processor, memory and peripherals and can be used as an embedded system. Most micro controllers in use today are embedded in other machinery, such as automobiles, telephones, appliances, and peripherals for computer systems. While some embedded systems are very sophisticated, many have minimal requirements for memory and program length, with no operating system, and low software complexity</a:t>
            </a:r>
          </a:p>
        </p:txBody>
      </p:sp>
    </p:spTree>
    <p:extLst>
      <p:ext uri="{BB962C8B-B14F-4D97-AF65-F5344CB8AC3E}">
        <p14:creationId xmlns:p14="http://schemas.microsoft.com/office/powerpoint/2010/main" val="2941392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7619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7772400" cy="5105401"/>
          </a:xfrm>
        </p:spPr>
        <p:txBody>
          <a:bodyPr/>
          <a:lstStyle/>
          <a:p>
            <a:r>
              <a:rPr lang="en-US" u="sng" dirty="0" smtClean="0"/>
              <a:t>Relay Switches</a:t>
            </a:r>
            <a:r>
              <a:rPr lang="en-US" dirty="0" smtClean="0"/>
              <a:t>-Relays </a:t>
            </a:r>
            <a:r>
              <a:rPr lang="en-US" dirty="0"/>
              <a:t>are electromechanical devices that use an electromagnet to operate a pair of movable contacts from an open position to a closed position. The advantage of relays is that it takes a </a:t>
            </a:r>
            <a:r>
              <a:rPr lang="en-US" dirty="0" smtClean="0"/>
              <a:t>relatively </a:t>
            </a:r>
            <a:r>
              <a:rPr lang="en-US" dirty="0"/>
              <a:t>small amount of power to operate the relay coil, but the relay itself can be used to control motors, heaters, lamps or AC circuits which themselves can draw a lot more electrical power. </a:t>
            </a:r>
            <a:endParaRPr lang="en-US" dirty="0" smtClean="0"/>
          </a:p>
          <a:p>
            <a:r>
              <a:rPr lang="en-US" u="sng" dirty="0" smtClean="0"/>
              <a:t>Solenoid Valve-</a:t>
            </a:r>
            <a:r>
              <a:rPr lang="en-US" dirty="0"/>
              <a:t>A solenoid valve is an electromechanically operated valve. The valve is controlled by an electric current through a solenoid: in the case of a two-port valve the flow is switched on or off; in the case of a three-port valve, the outflow is switched between the two outlet ports. </a:t>
            </a:r>
          </a:p>
          <a:p>
            <a:endParaRPr lang="en-US" u="sng" dirty="0"/>
          </a:p>
        </p:txBody>
      </p:sp>
    </p:spTree>
    <p:extLst>
      <p:ext uri="{BB962C8B-B14F-4D97-AF65-F5344CB8AC3E}">
        <p14:creationId xmlns:p14="http://schemas.microsoft.com/office/powerpoint/2010/main" val="2626129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a:t>
            </a:r>
            <a:endParaRPr lang="en-US" dirty="0"/>
          </a:p>
        </p:txBody>
      </p:sp>
      <p:sp>
        <p:nvSpPr>
          <p:cNvPr id="3" name="Content Placeholder 2"/>
          <p:cNvSpPr>
            <a:spLocks noGrp="1"/>
          </p:cNvSpPr>
          <p:nvPr>
            <p:ph idx="1"/>
          </p:nvPr>
        </p:nvSpPr>
        <p:spPr/>
        <p:txBody>
          <a:bodyPr/>
          <a:lstStyle/>
          <a:p>
            <a:r>
              <a:rPr lang="en-US" dirty="0" smtClean="0"/>
              <a:t>An electrical motor is an electrical machine that converts electrical energy into mechanical energy. The reverse of this is the conversion of mechanical energy into electrical energy and is done by an electric generator. </a:t>
            </a:r>
          </a:p>
          <a:p>
            <a:r>
              <a:rPr lang="en-US" dirty="0" smtClean="0"/>
              <a:t>Specification-          </a:t>
            </a:r>
          </a:p>
          <a:p>
            <a:r>
              <a:rPr lang="en-US" dirty="0" smtClean="0"/>
              <a:t> Volt =</a:t>
            </a:r>
            <a:r>
              <a:rPr lang="en-US" dirty="0" smtClean="0"/>
              <a:t>220V, Power=1200watt, </a:t>
            </a:r>
            <a:r>
              <a:rPr lang="en-US" dirty="0" smtClean="0"/>
              <a:t>RPM=23000, Frequency=50/60Hz, Current=4.8A </a:t>
            </a:r>
            <a:endParaRPr lang="en-US" dirty="0"/>
          </a:p>
        </p:txBody>
      </p:sp>
    </p:spTree>
    <p:extLst>
      <p:ext uri="{BB962C8B-B14F-4D97-AF65-F5344CB8AC3E}">
        <p14:creationId xmlns:p14="http://schemas.microsoft.com/office/powerpoint/2010/main" val="2909864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lvl="0"/>
            <a:r>
              <a:rPr lang="en-IN" dirty="0"/>
              <a:t>It can be used in industries for the safety purpose.</a:t>
            </a:r>
            <a:endParaRPr lang="en-US" dirty="0"/>
          </a:p>
          <a:p>
            <a:pPr lvl="0"/>
            <a:r>
              <a:rPr lang="en-IN" dirty="0"/>
              <a:t>We can minimize the average of the accidents which are happening in our day to day life.</a:t>
            </a:r>
            <a:endParaRPr lang="en-US" dirty="0"/>
          </a:p>
          <a:p>
            <a:pPr lvl="0"/>
            <a:r>
              <a:rPr lang="en-IN" dirty="0"/>
              <a:t>Very accurate and safe device to operate.</a:t>
            </a:r>
            <a:endParaRPr lang="en-US" dirty="0"/>
          </a:p>
          <a:p>
            <a:pPr lvl="0"/>
            <a:r>
              <a:rPr lang="en-IN" dirty="0"/>
              <a:t>To increase the productivity of an Organization.</a:t>
            </a:r>
            <a:endParaRPr lang="en-US" dirty="0"/>
          </a:p>
          <a:p>
            <a:pPr lvl="0"/>
            <a:r>
              <a:rPr lang="en-IN" dirty="0"/>
              <a:t>Good working condition for workers.</a:t>
            </a:r>
            <a:endParaRPr lang="en-US" dirty="0"/>
          </a:p>
          <a:p>
            <a:pPr lvl="0"/>
            <a:r>
              <a:rPr lang="en-IN" dirty="0"/>
              <a:t>Easy to control the operation.</a:t>
            </a:r>
            <a:endParaRPr lang="en-US" dirty="0"/>
          </a:p>
          <a:p>
            <a:pPr lvl="0"/>
            <a:r>
              <a:rPr lang="en-IN" dirty="0"/>
              <a:t>Reduce the Holding time for next operation.</a:t>
            </a:r>
            <a:endParaRPr lang="en-US" dirty="0"/>
          </a:p>
          <a:p>
            <a:pPr lvl="0"/>
            <a:r>
              <a:rPr lang="en-IN" dirty="0"/>
              <a:t>Better for mass productions such as tiles industries.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IN" dirty="0"/>
              <a:t>After all the efforts, we are successful in delivering our idea of the project in working condition. We can add some modifications in this project in future to make the operation in much easier and smoothly way. This project will provide greater opportunities for future work such as development of other </a:t>
            </a:r>
            <a:r>
              <a:rPr lang="en-IN" dirty="0" smtClean="0"/>
              <a:t>controllers</a:t>
            </a:r>
            <a:r>
              <a:rPr lang="en-IN" dirty="0"/>
              <a:t> </a:t>
            </a:r>
            <a:r>
              <a:rPr lang="en-IN" dirty="0" smtClean="0"/>
              <a:t>and safety mechanisms.</a:t>
            </a:r>
            <a:endParaRPr lang="en-US"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sz="9600" dirty="0" smtClean="0">
                <a:solidFill>
                  <a:srgbClr val="FF0000"/>
                </a:solidFill>
              </a:rPr>
              <a:t>Thank You</a:t>
            </a:r>
            <a:endParaRPr lang="en-US" sz="96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990599"/>
          </a:xfrm>
        </p:spPr>
        <p:txBody>
          <a:bodyPr/>
          <a:lstStyle/>
          <a:p>
            <a:r>
              <a:rPr lang="en-US" dirty="0" smtClean="0"/>
              <a:t>INTRODUCTION</a:t>
            </a:r>
            <a:endParaRPr lang="en-US" dirty="0"/>
          </a:p>
        </p:txBody>
      </p:sp>
      <p:sp>
        <p:nvSpPr>
          <p:cNvPr id="3" name="Content Placeholder 2"/>
          <p:cNvSpPr>
            <a:spLocks noGrp="1"/>
          </p:cNvSpPr>
          <p:nvPr>
            <p:ph idx="1"/>
          </p:nvPr>
        </p:nvSpPr>
        <p:spPr>
          <a:xfrm>
            <a:off x="304800" y="762000"/>
            <a:ext cx="8686800" cy="6137564"/>
          </a:xfrm>
        </p:spPr>
        <p:txBody>
          <a:bodyPr>
            <a:normAutofit/>
          </a:bodyPr>
          <a:lstStyle/>
          <a:p>
            <a:pPr>
              <a:buNone/>
            </a:pPr>
            <a:endParaRPr lang="en-US" dirty="0" smtClean="0"/>
          </a:p>
          <a:p>
            <a:pPr algn="just"/>
            <a:r>
              <a:rPr lang="en-US" dirty="0" smtClean="0"/>
              <a:t>     The main concern behind this project is basically safety of the human. We see many accidents happen in our daily today life in industries. So we are just trying to give an Idea how we can add safety techniques in industry machines.</a:t>
            </a:r>
          </a:p>
          <a:p>
            <a:pPr algn="just"/>
            <a:r>
              <a:rPr lang="en-US" dirty="0" smtClean="0"/>
              <a:t>In this project we made pneumatic based Automatic braking system using original pneumatic system. We used  rod type Pneumatic Cylinder for this purpose. To control air pressure we used valves. For air pressure source we used compressor. We are also using saw tooth cutter and IR sensors in this project. Whenever IR sensor will detect a human hand coming in front of the saw tooth cutter they will put a break to the Cutting machine immediately and the saw tooth will Go down.</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990599"/>
          </a:xfrm>
        </p:spPr>
        <p:txBody>
          <a:bodyPr/>
          <a:lstStyle/>
          <a:p>
            <a:r>
              <a:rPr lang="en-US" dirty="0" smtClean="0"/>
              <a:t>Approaches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lgn="just">
              <a:buAutoNum type="arabicParenR"/>
            </a:pPr>
            <a:r>
              <a:rPr lang="en-US" sz="1700" dirty="0" smtClean="0">
                <a:latin typeface="Arial" panose="020B0604020202020204" pitchFamily="34" charset="0"/>
                <a:cs typeface="Arial" panose="020B0604020202020204" pitchFamily="34" charset="0"/>
              </a:rPr>
              <a:t>CAD Design:-This part deal with the design and material selection for the </a:t>
            </a:r>
            <a:r>
              <a:rPr lang="en-US" sz="1700" dirty="0" err="1" smtClean="0">
                <a:latin typeface="Arial" panose="020B0604020202020204" pitchFamily="34" charset="0"/>
                <a:cs typeface="Arial" panose="020B0604020202020204" pitchFamily="34" charset="0"/>
              </a:rPr>
              <a:t>the</a:t>
            </a:r>
            <a:r>
              <a:rPr lang="en-US" sz="1700" dirty="0" smtClean="0">
                <a:latin typeface="Arial" panose="020B0604020202020204" pitchFamily="34" charset="0"/>
                <a:cs typeface="Arial" panose="020B0604020202020204" pitchFamily="34" charset="0"/>
              </a:rPr>
              <a:t> whole system. Design is prepared on </a:t>
            </a:r>
            <a:r>
              <a:rPr lang="en-US" sz="1700" dirty="0" err="1" smtClean="0">
                <a:latin typeface="Arial" panose="020B0604020202020204" pitchFamily="34" charset="0"/>
                <a:cs typeface="Arial" panose="020B0604020202020204" pitchFamily="34" charset="0"/>
              </a:rPr>
              <a:t>Solidworks</a:t>
            </a:r>
            <a:r>
              <a:rPr lang="en-US" sz="1700" dirty="0" smtClean="0">
                <a:latin typeface="Arial" panose="020B0604020202020204" pitchFamily="34" charset="0"/>
                <a:cs typeface="Arial" panose="020B0604020202020204" pitchFamily="34" charset="0"/>
              </a:rPr>
              <a:t> and it is used as a reference model for the construction of project.</a:t>
            </a:r>
          </a:p>
          <a:p>
            <a:pPr>
              <a:buNone/>
            </a:pPr>
            <a:r>
              <a:rPr lang="en-US" sz="1700" dirty="0" smtClean="0">
                <a:latin typeface="Arial" panose="020B0604020202020204" pitchFamily="34" charset="0"/>
                <a:cs typeface="Arial" panose="020B0604020202020204" pitchFamily="34" charset="0"/>
              </a:rPr>
              <a:t>2) </a:t>
            </a:r>
            <a:r>
              <a:rPr lang="en-US" sz="1700" dirty="0">
                <a:latin typeface="Arial" panose="020B0604020202020204" pitchFamily="34" charset="0"/>
                <a:cs typeface="Arial" panose="020B0604020202020204" pitchFamily="34" charset="0"/>
              </a:rPr>
              <a:t>Mechanical :-</a:t>
            </a:r>
          </a:p>
          <a:p>
            <a:pPr algn="just">
              <a:buNone/>
            </a:pPr>
            <a:r>
              <a:rPr lang="en-US" sz="1700" dirty="0">
                <a:latin typeface="Arial" panose="020B0604020202020204" pitchFamily="34" charset="0"/>
                <a:cs typeface="Arial" panose="020B0604020202020204" pitchFamily="34" charset="0"/>
              </a:rPr>
              <a:t>   This part consist of Pneumatic system, Saw tooth cutter</a:t>
            </a:r>
            <a:r>
              <a:rPr lang="en-IN" sz="1700" dirty="0">
                <a:latin typeface="Arial" panose="020B0604020202020204" pitchFamily="34" charset="0"/>
                <a:cs typeface="Arial" panose="020B0604020202020204" pitchFamily="34" charset="0"/>
              </a:rPr>
              <a:t>, Stand </a:t>
            </a:r>
            <a:r>
              <a:rPr lang="en-US" sz="1700" dirty="0">
                <a:latin typeface="Arial" panose="020B0604020202020204" pitchFamily="34" charset="0"/>
                <a:cs typeface="Arial" panose="020B0604020202020204" pitchFamily="34" charset="0"/>
              </a:rPr>
              <a:t>Table, Compressor. The main function of this part is to get a signal from the IR sensor via some electronic system, after getting the signal the pneumatic actuator get started and goes downward</a:t>
            </a:r>
            <a:r>
              <a:rPr lang="en-US" sz="1700" dirty="0" smtClean="0">
                <a:latin typeface="Arial" panose="020B0604020202020204" pitchFamily="34" charset="0"/>
                <a:cs typeface="Arial" panose="020B0604020202020204" pitchFamily="34" charset="0"/>
              </a:rPr>
              <a:t>.</a:t>
            </a:r>
          </a:p>
          <a:p>
            <a:pPr algn="just">
              <a:buNone/>
            </a:pPr>
            <a:r>
              <a:rPr lang="en-US" sz="1700" dirty="0">
                <a:latin typeface="Arial" panose="020B0604020202020204" pitchFamily="34" charset="0"/>
                <a:cs typeface="Arial" panose="020B0604020202020204" pitchFamily="34" charset="0"/>
              </a:rPr>
              <a:t>3</a:t>
            </a:r>
            <a:r>
              <a:rPr lang="en-US" sz="1700" dirty="0" smtClean="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Electronics :-</a:t>
            </a:r>
          </a:p>
          <a:p>
            <a:pPr algn="just">
              <a:buNone/>
            </a:pPr>
            <a:r>
              <a:rPr lang="en-US" sz="1700" dirty="0">
                <a:latin typeface="Arial" panose="020B0604020202020204" pitchFamily="34" charset="0"/>
                <a:cs typeface="Arial" panose="020B0604020202020204" pitchFamily="34" charset="0"/>
              </a:rPr>
              <a:t>    This part consist of IR sensor, Relay, Microprocessor, Motor . The Main function of this part is to encoded the signal ,which comes from IR sensor and send it to the Pneumatic system</a:t>
            </a:r>
            <a:r>
              <a:rPr lang="en-US" sz="1700" dirty="0" smtClean="0">
                <a:latin typeface="Arial" panose="020B0604020202020204" pitchFamily="34" charset="0"/>
                <a:cs typeface="Arial" panose="020B0604020202020204" pitchFamily="34" charset="0"/>
              </a:rPr>
              <a:t>.</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Design-components</a:t>
            </a:r>
            <a:endParaRPr lang="en-US" dirty="0"/>
          </a:p>
        </p:txBody>
      </p:sp>
      <p:sp>
        <p:nvSpPr>
          <p:cNvPr id="3" name="Content Placeholder 2"/>
          <p:cNvSpPr>
            <a:spLocks noGrp="1"/>
          </p:cNvSpPr>
          <p:nvPr>
            <p:ph idx="1"/>
          </p:nvPr>
        </p:nvSpPr>
        <p:spPr/>
        <p:txBody>
          <a:bodyPr/>
          <a:lstStyle/>
          <a:p>
            <a:r>
              <a:rPr lang="en-US" dirty="0" smtClean="0"/>
              <a:t>Base Plate</a:t>
            </a:r>
          </a:p>
          <a:p>
            <a:r>
              <a:rPr lang="en-US" dirty="0" smtClean="0"/>
              <a:t>Motor and Cutter</a:t>
            </a:r>
          </a:p>
          <a:p>
            <a:r>
              <a:rPr lang="en-US" dirty="0" smtClean="0"/>
              <a:t>Piston </a:t>
            </a:r>
          </a:p>
          <a:p>
            <a:r>
              <a:rPr lang="en-US" dirty="0" smtClean="0"/>
              <a:t>Piston Rod</a:t>
            </a:r>
          </a:p>
          <a:p>
            <a:r>
              <a:rPr lang="en-US" dirty="0" smtClean="0"/>
              <a:t>Sensor Mount</a:t>
            </a:r>
          </a:p>
          <a:p>
            <a:endParaRPr lang="en-US" dirty="0" smtClean="0"/>
          </a:p>
          <a:p>
            <a:endParaRPr lang="en-US" dirty="0"/>
          </a:p>
        </p:txBody>
      </p:sp>
    </p:spTree>
    <p:extLst>
      <p:ext uri="{BB962C8B-B14F-4D97-AF65-F5344CB8AC3E}">
        <p14:creationId xmlns:p14="http://schemas.microsoft.com/office/powerpoint/2010/main" val="375078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CAD Model</a:t>
            </a:r>
            <a:endParaRPr lang="en-US" dirty="0"/>
          </a:p>
        </p:txBody>
      </p:sp>
      <p:pic>
        <p:nvPicPr>
          <p:cNvPr id="4" name="Content Placeholder 3" descr="fr0nt.PNG"/>
          <p:cNvPicPr>
            <a:picLocks noGrp="1" noChangeAspect="1"/>
          </p:cNvPicPr>
          <p:nvPr>
            <p:ph idx="1"/>
          </p:nvPr>
        </p:nvPicPr>
        <p:blipFill>
          <a:blip r:embed="rId2" cstate="print"/>
          <a:stretch>
            <a:fillRect/>
          </a:stretch>
        </p:blipFill>
        <p:spPr>
          <a:xfrm>
            <a:off x="1318524" y="2141538"/>
            <a:ext cx="6049752" cy="364966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020762"/>
          </a:xfrm>
        </p:spPr>
        <p:txBody>
          <a:bodyPr/>
          <a:lstStyle/>
          <a:p>
            <a:r>
              <a:rPr lang="en-US" dirty="0" smtClean="0"/>
              <a:t>Pneumatic Calculations</a:t>
            </a:r>
            <a:endParaRPr lang="en-US" dirty="0"/>
          </a:p>
        </p:txBody>
      </p:sp>
      <p:sp>
        <p:nvSpPr>
          <p:cNvPr id="3" name="Content Placeholder 2"/>
          <p:cNvSpPr>
            <a:spLocks noGrp="1"/>
          </p:cNvSpPr>
          <p:nvPr>
            <p:ph idx="1"/>
          </p:nvPr>
        </p:nvSpPr>
        <p:spPr/>
        <p:txBody>
          <a:bodyPr numCol="2">
            <a:normAutofit fontScale="25000" lnSpcReduction="20000"/>
          </a:bodyPr>
          <a:lstStyle/>
          <a:p>
            <a:r>
              <a:rPr lang="en-US" sz="8000" b="1" dirty="0" smtClean="0">
                <a:latin typeface="Times New Roman" pitchFamily="18" charset="0"/>
                <a:cs typeface="Times New Roman" pitchFamily="18" charset="0"/>
              </a:rPr>
              <a:t>4.6 Pneumatic Calculations</a:t>
            </a:r>
            <a:endParaRPr lang="en-US" sz="8000" dirty="0" smtClean="0">
              <a:latin typeface="Times New Roman" pitchFamily="18" charset="0"/>
              <a:cs typeface="Times New Roman" pitchFamily="18" charset="0"/>
            </a:endParaRPr>
          </a:p>
          <a:p>
            <a:r>
              <a:rPr lang="en-US" sz="8000" b="1" dirty="0" smtClean="0">
                <a:latin typeface="Times New Roman" pitchFamily="18" charset="0"/>
                <a:cs typeface="Times New Roman" pitchFamily="18" charset="0"/>
              </a:rPr>
              <a:t>Pneumatic valve sizing-</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Given data-</a:t>
            </a:r>
          </a:p>
          <a:p>
            <a:r>
              <a:rPr lang="en-US" sz="8000" dirty="0" smtClean="0">
                <a:latin typeface="Times New Roman" pitchFamily="18" charset="0"/>
                <a:cs typeface="Times New Roman" pitchFamily="18" charset="0"/>
              </a:rPr>
              <a:t>Stroke size = 75 mm = 2.95 inches </a:t>
            </a:r>
            <a:r>
              <a:rPr lang="en-US" sz="8000" b="1" dirty="0" smtClean="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Bore size = 32 mm = 1.26 inches</a:t>
            </a:r>
          </a:p>
          <a:p>
            <a:r>
              <a:rPr lang="en-US" sz="8000" dirty="0" smtClean="0">
                <a:latin typeface="Times New Roman" pitchFamily="18" charset="0"/>
                <a:cs typeface="Times New Roman" pitchFamily="18" charset="0"/>
              </a:rPr>
              <a:t> </a:t>
            </a:r>
          </a:p>
          <a:p>
            <a:r>
              <a:rPr lang="en-US" sz="8000" b="1" dirty="0" smtClean="0">
                <a:latin typeface="Times New Roman" pitchFamily="18" charset="0"/>
                <a:cs typeface="Times New Roman" pitchFamily="18" charset="0"/>
              </a:rPr>
              <a:t>Formula for Pneumatic Valve Size</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     </a:t>
            </a:r>
            <a:r>
              <a:rPr lang="en-US" sz="8000" b="1" dirty="0" err="1" smtClean="0">
                <a:latin typeface="Times New Roman" pitchFamily="18" charset="0"/>
                <a:cs typeface="Times New Roman" pitchFamily="18" charset="0"/>
              </a:rPr>
              <a:t>Cv</a:t>
            </a:r>
            <a:r>
              <a:rPr lang="en-US" sz="8000" dirty="0" smtClean="0">
                <a:latin typeface="Times New Roman" pitchFamily="18" charset="0"/>
                <a:cs typeface="Times New Roman" pitchFamily="18" charset="0"/>
              </a:rPr>
              <a:t> = area*stroke*A*</a:t>
            </a:r>
            <a:r>
              <a:rPr lang="en-US" sz="8000" dirty="0" err="1" smtClean="0">
                <a:latin typeface="Times New Roman" pitchFamily="18" charset="0"/>
                <a:cs typeface="Times New Roman" pitchFamily="18" charset="0"/>
              </a:rPr>
              <a:t>Cf</a:t>
            </a:r>
            <a:r>
              <a:rPr lang="en-US" sz="8000" dirty="0" smtClean="0">
                <a:latin typeface="Times New Roman" pitchFamily="18" charset="0"/>
                <a:cs typeface="Times New Roman" pitchFamily="18" charset="0"/>
              </a:rPr>
              <a:t> / Time*29 = 0.12</a:t>
            </a:r>
          </a:p>
          <a:p>
            <a:r>
              <a:rPr lang="en-US" sz="8000" dirty="0" smtClean="0">
                <a:latin typeface="Times New Roman" pitchFamily="18" charset="0"/>
                <a:cs typeface="Times New Roman" pitchFamily="18" charset="0"/>
              </a:rPr>
              <a:t> </a:t>
            </a:r>
          </a:p>
          <a:p>
            <a:r>
              <a:rPr lang="en-US" sz="8000" b="1" dirty="0" smtClean="0">
                <a:latin typeface="Times New Roman" pitchFamily="18" charset="0"/>
                <a:cs typeface="Times New Roman" pitchFamily="18" charset="0"/>
              </a:rPr>
              <a:t>Here,</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Cv</a:t>
            </a:r>
            <a:r>
              <a:rPr lang="en-US" sz="8000" dirty="0" smtClean="0">
                <a:latin typeface="Times New Roman" pitchFamily="18" charset="0"/>
                <a:cs typeface="Times New Roman" pitchFamily="18" charset="0"/>
              </a:rPr>
              <a:t>- Coefficient of velocity</a:t>
            </a:r>
          </a:p>
          <a:p>
            <a:r>
              <a:rPr lang="en-US" sz="8000" dirty="0" smtClean="0">
                <a:latin typeface="Times New Roman" pitchFamily="18" charset="0"/>
                <a:cs typeface="Times New Roman" pitchFamily="18" charset="0"/>
              </a:rPr>
              <a:t>      A- Pressure drop constant</a:t>
            </a:r>
          </a:p>
          <a:p>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Cf</a:t>
            </a:r>
            <a:r>
              <a:rPr lang="en-US" sz="8000" dirty="0" smtClean="0">
                <a:latin typeface="Times New Roman" pitchFamily="18" charset="0"/>
                <a:cs typeface="Times New Roman" pitchFamily="18" charset="0"/>
              </a:rPr>
              <a:t>- Compression factor </a:t>
            </a:r>
          </a:p>
          <a:p>
            <a:r>
              <a:rPr lang="en-US" sz="8000" dirty="0" smtClean="0">
                <a:latin typeface="Times New Roman" pitchFamily="18" charset="0"/>
                <a:cs typeface="Times New Roman" pitchFamily="18" charset="0"/>
              </a:rPr>
              <a:t>      Time- (0.4) in seconds</a:t>
            </a:r>
          </a:p>
          <a:p>
            <a:r>
              <a:rPr lang="en-US" sz="8000" dirty="0" smtClean="0">
                <a:latin typeface="Times New Roman" pitchFamily="18" charset="0"/>
                <a:cs typeface="Times New Roman" pitchFamily="18" charset="0"/>
              </a:rPr>
              <a:t>      Stroke- Cylinder travel (inch)</a:t>
            </a:r>
          </a:p>
          <a:p>
            <a:r>
              <a:rPr lang="en-US" sz="8000" b="1" dirty="0" smtClean="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r>
              <a:rPr lang="en-US" sz="8000" b="1" dirty="0" smtClean="0">
                <a:latin typeface="Times New Roman" pitchFamily="18" charset="0"/>
                <a:cs typeface="Times New Roman" pitchFamily="18" charset="0"/>
              </a:rPr>
              <a:t>Calculated Data-</a:t>
            </a:r>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         Area =1.24 square inches</a:t>
            </a:r>
          </a:p>
          <a:p>
            <a:r>
              <a:rPr lang="en-US" sz="8000" dirty="0" smtClean="0">
                <a:latin typeface="Times New Roman" pitchFamily="18" charset="0"/>
                <a:cs typeface="Times New Roman" pitchFamily="18" charset="0"/>
              </a:rPr>
              <a:t>         Stroke = 2.95 inches</a:t>
            </a:r>
          </a:p>
          <a:p>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Cf</a:t>
            </a:r>
            <a:r>
              <a:rPr lang="en-US" sz="8000" dirty="0" smtClean="0">
                <a:latin typeface="Times New Roman" pitchFamily="18" charset="0"/>
                <a:cs typeface="Times New Roman" pitchFamily="18" charset="0"/>
              </a:rPr>
              <a:t> = 4.4</a:t>
            </a:r>
          </a:p>
          <a:p>
            <a:r>
              <a:rPr lang="en-US" sz="8000" dirty="0" smtClean="0">
                <a:latin typeface="Times New Roman" pitchFamily="18" charset="0"/>
                <a:cs typeface="Times New Roman" pitchFamily="18" charset="0"/>
              </a:rPr>
              <a:t>         A = 0.091</a:t>
            </a:r>
          </a:p>
          <a:p>
            <a:r>
              <a:rPr lang="en-US" sz="8000" dirty="0" smtClean="0">
                <a:latin typeface="Times New Roman" pitchFamily="18" charset="0"/>
                <a:cs typeface="Times New Roman" pitchFamily="18" charset="0"/>
              </a:rPr>
              <a:t>      Time = 0.4 second per stroke</a:t>
            </a:r>
          </a:p>
          <a:p>
            <a:r>
              <a:rPr lang="en-US" sz="8000" b="1" dirty="0" smtClean="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r>
              <a:rPr lang="en-US" sz="8000" b="1" dirty="0" smtClean="0">
                <a:latin typeface="Times New Roman" pitchFamily="18" charset="0"/>
                <a:cs typeface="Times New Roman" pitchFamily="18" charset="0"/>
              </a:rPr>
              <a:t>Notes- </a:t>
            </a:r>
            <a:r>
              <a:rPr lang="en-US" sz="8000" dirty="0" smtClean="0">
                <a:latin typeface="Times New Roman" pitchFamily="18" charset="0"/>
                <a:cs typeface="Times New Roman" pitchFamily="18" charset="0"/>
              </a:rPr>
              <a:t>Value of </a:t>
            </a:r>
            <a:r>
              <a:rPr lang="en-US" sz="8000" dirty="0" err="1" smtClean="0">
                <a:latin typeface="Times New Roman" pitchFamily="18" charset="0"/>
                <a:cs typeface="Times New Roman" pitchFamily="18" charset="0"/>
              </a:rPr>
              <a:t>Cv</a:t>
            </a:r>
            <a:r>
              <a:rPr lang="en-US" sz="8000" dirty="0" smtClean="0">
                <a:latin typeface="Times New Roman" pitchFamily="18" charset="0"/>
                <a:cs typeface="Times New Roman" pitchFamily="18" charset="0"/>
              </a:rPr>
              <a:t> is more then (0.11), so here we use double acting cylinder, otherwise we have to use single acting if the value is less then (0.11)</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Part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905000"/>
            <a:ext cx="8382000" cy="4109734"/>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Pneumatic System</a:t>
            </a:r>
          </a:p>
          <a:p>
            <a:r>
              <a:rPr lang="en-US" dirty="0" smtClean="0"/>
              <a:t>Compressor</a:t>
            </a:r>
          </a:p>
          <a:p>
            <a:r>
              <a:rPr lang="en-US" dirty="0" err="1" smtClean="0"/>
              <a:t>Sawtooth</a:t>
            </a:r>
            <a:r>
              <a:rPr lang="en-US" dirty="0" smtClean="0"/>
              <a:t> </a:t>
            </a:r>
            <a:r>
              <a:rPr lang="en-US" dirty="0" smtClean="0"/>
              <a:t>Cutter</a:t>
            </a:r>
          </a:p>
          <a:p>
            <a:r>
              <a:rPr lang="en-US" smtClean="0"/>
              <a:t>Table stand</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543800" cy="15239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762000"/>
            <a:ext cx="7772400" cy="5029201"/>
          </a:xfrm>
        </p:spPr>
        <p:txBody>
          <a:bodyPr/>
          <a:lstStyle/>
          <a:p>
            <a:r>
              <a:rPr lang="en-US" u="sng" dirty="0" smtClean="0"/>
              <a:t>Pneumatic-</a:t>
            </a:r>
            <a:r>
              <a:rPr lang="en-US" dirty="0" smtClean="0"/>
              <a:t> </a:t>
            </a:r>
            <a:r>
              <a:rPr lang="en-US" dirty="0"/>
              <a:t>Pneumatics is a section of technology that deals with the study and application of pressurized gas to produce mechanical motion. Pneumatic systems are used extensively in industry, and factories are commonly plumbed with compressed air or compressed inert gases. </a:t>
            </a:r>
            <a:endParaRPr lang="en-US" dirty="0" smtClean="0"/>
          </a:p>
          <a:p>
            <a:r>
              <a:rPr lang="en-US" u="sng" dirty="0" smtClean="0"/>
              <a:t>Compressor-</a:t>
            </a:r>
            <a:r>
              <a:rPr lang="en-US" dirty="0" smtClean="0"/>
              <a:t> </a:t>
            </a:r>
            <a:r>
              <a:rPr lang="en-US" i="1" dirty="0"/>
              <a:t>Centrifugal compressors use a rotating disk or </a:t>
            </a:r>
            <a:r>
              <a:rPr lang="en-IN" i="1" dirty="0"/>
              <a:t>impeller</a:t>
            </a:r>
            <a:r>
              <a:rPr lang="en-US" i="1" dirty="0"/>
              <a:t> in a shaped housing to force the gas to the rim of the impeller, increasing the velocity of the gas. A </a:t>
            </a:r>
            <a:r>
              <a:rPr lang="en-IN" i="1" dirty="0"/>
              <a:t>diffuser</a:t>
            </a:r>
            <a:r>
              <a:rPr lang="en-US" i="1" dirty="0"/>
              <a:t> (divergent duct) section converts the velocity energy to pressure energy. They are primarily used for continuous, stationary service in industries such as </a:t>
            </a:r>
            <a:r>
              <a:rPr lang="en-IN" i="1" dirty="0"/>
              <a:t>oil refineries</a:t>
            </a:r>
            <a:r>
              <a:rPr lang="en-US" i="1" dirty="0"/>
              <a:t>, </a:t>
            </a:r>
            <a:r>
              <a:rPr lang="en-IN" i="1" dirty="0"/>
              <a:t>chemical</a:t>
            </a:r>
            <a:r>
              <a:rPr lang="en-US" i="1" dirty="0"/>
              <a:t> and </a:t>
            </a:r>
            <a:r>
              <a:rPr lang="en-IN" i="1" dirty="0"/>
              <a:t>petrochemical</a:t>
            </a:r>
            <a:r>
              <a:rPr lang="en-US" i="1" dirty="0"/>
              <a:t> plants and </a:t>
            </a:r>
            <a:r>
              <a:rPr lang="en-IN" i="1" dirty="0"/>
              <a:t>natural gas processing</a:t>
            </a:r>
            <a:r>
              <a:rPr lang="en-US" i="1" dirty="0"/>
              <a:t> plants.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476</TotalTime>
  <Words>1053</Words>
  <Application>Microsoft Office PowerPoint</Application>
  <PresentationFormat>On-screen Show (4:3)</PresentationFormat>
  <Paragraphs>102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Celestial</vt:lpstr>
      <vt:lpstr>Lovely Professional University  </vt:lpstr>
      <vt:lpstr>INTRODUCTION</vt:lpstr>
      <vt:lpstr>Approaches</vt:lpstr>
      <vt:lpstr>Design-components</vt:lpstr>
      <vt:lpstr>CAD Model</vt:lpstr>
      <vt:lpstr>Pneumatic Calculations</vt:lpstr>
      <vt:lpstr>Mechanical Part</vt:lpstr>
      <vt:lpstr>Components</vt:lpstr>
      <vt:lpstr>.</vt:lpstr>
      <vt:lpstr>.</vt:lpstr>
      <vt:lpstr>Electronics system</vt:lpstr>
      <vt:lpstr>. </vt:lpstr>
      <vt:lpstr>.</vt:lpstr>
      <vt:lpstr>Motor</vt:lpstr>
      <vt:lpstr>Advantages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Lovely Professional University</dc:title>
  <dc:creator>baba ji ka</dc:creator>
  <cp:lastModifiedBy>Anky Singh</cp:lastModifiedBy>
  <cp:revision>30</cp:revision>
  <dcterms:created xsi:type="dcterms:W3CDTF">2016-10-18T13:27:34Z</dcterms:created>
  <dcterms:modified xsi:type="dcterms:W3CDTF">2017-05-20T19:33:15Z</dcterms:modified>
</cp:coreProperties>
</file>