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57"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93" r:id="rId22"/>
    <p:sldId id="283" r:id="rId23"/>
    <p:sldId id="284" r:id="rId24"/>
    <p:sldId id="285" r:id="rId25"/>
    <p:sldId id="286" r:id="rId26"/>
    <p:sldId id="287" r:id="rId27"/>
    <p:sldId id="288" r:id="rId28"/>
    <p:sldId id="289" r:id="rId29"/>
    <p:sldId id="290" r:id="rId30"/>
    <p:sldId id="291" r:id="rId31"/>
    <p:sldId id="292" r:id="rId32"/>
    <p:sldId id="294" r:id="rId33"/>
    <p:sldId id="295" r:id="rId34"/>
    <p:sldId id="296"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34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305692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7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223879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34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9EC8E-72AD-4B0B-9B9B-2FBDF12827CE}"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99165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9EC8E-72AD-4B0B-9B9B-2FBDF12827CE}"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383581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9EC8E-72AD-4B0B-9B9B-2FBDF12827CE}" type="datetimeFigureOut">
              <a:rPr lang="en-IN" smtClean="0"/>
              <a:t>01-07-2023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296063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9EC8E-72AD-4B0B-9B9B-2FBDF12827CE}" type="datetimeFigureOut">
              <a:rPr lang="en-IN" smtClean="0"/>
              <a:t>01-07-2023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369645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9EC8E-72AD-4B0B-9B9B-2FBDF12827CE}"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353166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9EC8E-72AD-4B0B-9B9B-2FBDF12827CE}"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25404-AD5B-494C-B43B-FF626412497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39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79EC8E-72AD-4B0B-9B9B-2FBDF12827CE}" type="datetimeFigureOut">
              <a:rPr lang="en-IN" smtClean="0"/>
              <a:t>01-07-2023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7725404-AD5B-494C-B43B-FF626412497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9420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kanbanize.com/blog/running-a-better-stand-up-meet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kanbanize.com/blog/agile-velocity/" TargetMode="External"/><Relationship Id="rId2" Type="http://schemas.openxmlformats.org/officeDocument/2006/relationships/hyperlink" Target="https://kanbanize.com/agile/project-management/user-stori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5C0C-11D7-8C00-565C-37F732DD13C8}"/>
              </a:ext>
            </a:extLst>
          </p:cNvPr>
          <p:cNvSpPr>
            <a:spLocks noGrp="1"/>
          </p:cNvSpPr>
          <p:nvPr>
            <p:ph type="ctrTitle"/>
          </p:nvPr>
        </p:nvSpPr>
        <p:spPr/>
        <p:txBody>
          <a:bodyPr/>
          <a:lstStyle/>
          <a:p>
            <a:r>
              <a:rPr lang="en-IN" dirty="0"/>
              <a:t>Phase 1- </a:t>
            </a:r>
            <a:r>
              <a:rPr lang="en-IN"/>
              <a:t>Planning And </a:t>
            </a:r>
            <a:r>
              <a:rPr lang="en-IN" dirty="0"/>
              <a:t>Automation</a:t>
            </a:r>
          </a:p>
        </p:txBody>
      </p:sp>
      <p:sp>
        <p:nvSpPr>
          <p:cNvPr id="3" name="Subtitle 2">
            <a:extLst>
              <a:ext uri="{FF2B5EF4-FFF2-40B4-BE49-F238E27FC236}">
                <a16:creationId xmlns:a16="http://schemas.microsoft.com/office/drawing/2014/main" id="{E90F6520-34F7-A257-AA04-8C563F49664F}"/>
              </a:ext>
            </a:extLst>
          </p:cNvPr>
          <p:cNvSpPr>
            <a:spLocks noGrp="1"/>
          </p:cNvSpPr>
          <p:nvPr>
            <p:ph type="subTitle" idx="1"/>
          </p:nvPr>
        </p:nvSpPr>
        <p:spPr/>
        <p:txBody>
          <a:bodyPr/>
          <a:lstStyle/>
          <a:p>
            <a:r>
              <a:rPr lang="en-IN" dirty="0"/>
              <a:t>Saurabh Kandhway</a:t>
            </a:r>
          </a:p>
        </p:txBody>
      </p:sp>
    </p:spTree>
    <p:extLst>
      <p:ext uri="{BB962C8B-B14F-4D97-AF65-F5344CB8AC3E}">
        <p14:creationId xmlns:p14="http://schemas.microsoft.com/office/powerpoint/2010/main" val="336610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484B-B12F-A3FA-C081-2DAECF762411}"/>
              </a:ext>
            </a:extLst>
          </p:cNvPr>
          <p:cNvSpPr>
            <a:spLocks noGrp="1"/>
          </p:cNvSpPr>
          <p:nvPr>
            <p:ph type="title"/>
          </p:nvPr>
        </p:nvSpPr>
        <p:spPr/>
        <p:txBody>
          <a:bodyPr/>
          <a:lstStyle/>
          <a:p>
            <a:r>
              <a:rPr lang="en-IN" dirty="0"/>
              <a:t>Software development life cycle</a:t>
            </a:r>
          </a:p>
        </p:txBody>
      </p:sp>
      <p:sp>
        <p:nvSpPr>
          <p:cNvPr id="3" name="Content Placeholder 2">
            <a:extLst>
              <a:ext uri="{FF2B5EF4-FFF2-40B4-BE49-F238E27FC236}">
                <a16:creationId xmlns:a16="http://schemas.microsoft.com/office/drawing/2014/main" id="{F965CB4A-B36A-8FA2-0ACE-4249767D2D93}"/>
              </a:ext>
            </a:extLst>
          </p:cNvPr>
          <p:cNvSpPr>
            <a:spLocks noGrp="1"/>
          </p:cNvSpPr>
          <p:nvPr>
            <p:ph idx="1"/>
          </p:nvPr>
        </p:nvSpPr>
        <p:spPr>
          <a:xfrm>
            <a:off x="1024128" y="2286000"/>
            <a:ext cx="9720073" cy="4653280"/>
          </a:xfrm>
        </p:spPr>
        <p:txBody>
          <a:bodyPr/>
          <a:lstStyle/>
          <a:p>
            <a:r>
              <a:rPr lang="en-US" b="0" i="0" dirty="0">
                <a:solidFill>
                  <a:srgbClr val="333333"/>
                </a:solidFill>
                <a:effectLst/>
                <a:latin typeface="inter-regular"/>
              </a:rPr>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endParaRPr lang="en-IN" dirty="0"/>
          </a:p>
        </p:txBody>
      </p:sp>
      <p:pic>
        <p:nvPicPr>
          <p:cNvPr id="5" name="Picture 4">
            <a:extLst>
              <a:ext uri="{FF2B5EF4-FFF2-40B4-BE49-F238E27FC236}">
                <a16:creationId xmlns:a16="http://schemas.microsoft.com/office/drawing/2014/main" id="{0407D728-1DD4-6427-FFAF-9DAECCF41479}"/>
              </a:ext>
            </a:extLst>
          </p:cNvPr>
          <p:cNvPicPr>
            <a:picLocks noChangeAspect="1"/>
          </p:cNvPicPr>
          <p:nvPr/>
        </p:nvPicPr>
        <p:blipFill>
          <a:blip r:embed="rId2"/>
          <a:stretch>
            <a:fillRect/>
          </a:stretch>
        </p:blipFill>
        <p:spPr>
          <a:xfrm>
            <a:off x="3099278" y="3591948"/>
            <a:ext cx="5922802" cy="3266052"/>
          </a:xfrm>
          <a:prstGeom prst="rect">
            <a:avLst/>
          </a:prstGeom>
        </p:spPr>
      </p:pic>
    </p:spTree>
    <p:extLst>
      <p:ext uri="{BB962C8B-B14F-4D97-AF65-F5344CB8AC3E}">
        <p14:creationId xmlns:p14="http://schemas.microsoft.com/office/powerpoint/2010/main" val="147489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064B-F2AC-C380-F325-50F65D189768}"/>
              </a:ext>
            </a:extLst>
          </p:cNvPr>
          <p:cNvSpPr>
            <a:spLocks noGrp="1"/>
          </p:cNvSpPr>
          <p:nvPr>
            <p:ph type="title"/>
          </p:nvPr>
        </p:nvSpPr>
        <p:spPr/>
        <p:txBody>
          <a:bodyPr/>
          <a:lstStyle/>
          <a:p>
            <a:r>
              <a:rPr lang="en-IN" dirty="0" err="1"/>
              <a:t>Sdlc</a:t>
            </a:r>
            <a:r>
              <a:rPr lang="en-IN" dirty="0"/>
              <a:t> models</a:t>
            </a:r>
          </a:p>
        </p:txBody>
      </p:sp>
      <p:sp>
        <p:nvSpPr>
          <p:cNvPr id="3" name="Content Placeholder 2">
            <a:extLst>
              <a:ext uri="{FF2B5EF4-FFF2-40B4-BE49-F238E27FC236}">
                <a16:creationId xmlns:a16="http://schemas.microsoft.com/office/drawing/2014/main" id="{6FE298D0-1A4C-DED8-6FAE-CEE5CBDE7C73}"/>
              </a:ext>
            </a:extLst>
          </p:cNvPr>
          <p:cNvSpPr>
            <a:spLocks noGrp="1"/>
          </p:cNvSpPr>
          <p:nvPr>
            <p:ph idx="1"/>
          </p:nvPr>
        </p:nvSpPr>
        <p:spPr/>
        <p:txBody>
          <a:bodyPr/>
          <a:lstStyle/>
          <a:p>
            <a:r>
              <a:rPr lang="en-US" b="0" i="0" dirty="0">
                <a:solidFill>
                  <a:srgbClr val="333333"/>
                </a:solidFill>
                <a:effectLst/>
                <a:latin typeface="inter-regular"/>
              </a:rPr>
              <a:t>Software Development life cycle (SDLC) is a spiritual model used in project management that defines the stages include in an information system development project, from an initial feasibility study to the maintenance of the completed application.</a:t>
            </a:r>
            <a:endParaRPr lang="en-IN" dirty="0"/>
          </a:p>
        </p:txBody>
      </p:sp>
      <p:pic>
        <p:nvPicPr>
          <p:cNvPr id="5" name="Picture 4">
            <a:extLst>
              <a:ext uri="{FF2B5EF4-FFF2-40B4-BE49-F238E27FC236}">
                <a16:creationId xmlns:a16="http://schemas.microsoft.com/office/drawing/2014/main" id="{6C1C17CA-B079-2224-318D-C16A47F87109}"/>
              </a:ext>
            </a:extLst>
          </p:cNvPr>
          <p:cNvPicPr>
            <a:picLocks noChangeAspect="1"/>
          </p:cNvPicPr>
          <p:nvPr/>
        </p:nvPicPr>
        <p:blipFill>
          <a:blip r:embed="rId2"/>
          <a:stretch>
            <a:fillRect/>
          </a:stretch>
        </p:blipFill>
        <p:spPr>
          <a:xfrm>
            <a:off x="4500880" y="3429000"/>
            <a:ext cx="5995896" cy="3429000"/>
          </a:xfrm>
          <a:prstGeom prst="rect">
            <a:avLst/>
          </a:prstGeom>
        </p:spPr>
      </p:pic>
    </p:spTree>
    <p:extLst>
      <p:ext uri="{BB962C8B-B14F-4D97-AF65-F5344CB8AC3E}">
        <p14:creationId xmlns:p14="http://schemas.microsoft.com/office/powerpoint/2010/main" val="113129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83BA-B740-CBFE-10E1-545A710EE43A}"/>
              </a:ext>
            </a:extLst>
          </p:cNvPr>
          <p:cNvSpPr>
            <a:spLocks noGrp="1"/>
          </p:cNvSpPr>
          <p:nvPr>
            <p:ph type="title"/>
          </p:nvPr>
        </p:nvSpPr>
        <p:spPr/>
        <p:txBody>
          <a:bodyPr/>
          <a:lstStyle/>
          <a:p>
            <a:r>
              <a:rPr lang="en-IN" dirty="0"/>
              <a:t>Waterfall model</a:t>
            </a:r>
          </a:p>
        </p:txBody>
      </p:sp>
      <p:sp>
        <p:nvSpPr>
          <p:cNvPr id="3" name="Content Placeholder 2">
            <a:extLst>
              <a:ext uri="{FF2B5EF4-FFF2-40B4-BE49-F238E27FC236}">
                <a16:creationId xmlns:a16="http://schemas.microsoft.com/office/drawing/2014/main" id="{F103BA21-0FF4-1A3F-E66A-9E84F65C7F45}"/>
              </a:ext>
            </a:extLst>
          </p:cNvPr>
          <p:cNvSpPr>
            <a:spLocks noGrp="1"/>
          </p:cNvSpPr>
          <p:nvPr>
            <p:ph idx="1"/>
          </p:nvPr>
        </p:nvSpPr>
        <p:spPr/>
        <p:txBody>
          <a:bodyPr>
            <a:normAutofit/>
          </a:bodyPr>
          <a:lstStyle/>
          <a:p>
            <a:r>
              <a:rPr lang="en-US" sz="1800" b="0" i="0" dirty="0">
                <a:solidFill>
                  <a:srgbClr val="333333"/>
                </a:solidFill>
                <a:effectLst/>
                <a:latin typeface="inter-regular"/>
              </a:rPr>
              <a:t>It is the first approach and the basic model used in software development. It is a simple model that is easy to use as well as understand. The execution happens in the sequence order, which means that the outcome of the one-stage is equal to the input of another stage. That's why it is also known as the Linear-sequential life cycle model.</a:t>
            </a:r>
            <a:endParaRPr lang="en-IN" sz="1800" dirty="0"/>
          </a:p>
        </p:txBody>
      </p:sp>
      <p:pic>
        <p:nvPicPr>
          <p:cNvPr id="5" name="Picture 4">
            <a:extLst>
              <a:ext uri="{FF2B5EF4-FFF2-40B4-BE49-F238E27FC236}">
                <a16:creationId xmlns:a16="http://schemas.microsoft.com/office/drawing/2014/main" id="{AD9FCFE1-9339-CD6C-6E74-80266AC39322}"/>
              </a:ext>
            </a:extLst>
          </p:cNvPr>
          <p:cNvPicPr>
            <a:picLocks noChangeAspect="1"/>
          </p:cNvPicPr>
          <p:nvPr/>
        </p:nvPicPr>
        <p:blipFill>
          <a:blip r:embed="rId2"/>
          <a:stretch>
            <a:fillRect/>
          </a:stretch>
        </p:blipFill>
        <p:spPr>
          <a:xfrm>
            <a:off x="4712869" y="3224442"/>
            <a:ext cx="6031331" cy="3416476"/>
          </a:xfrm>
          <a:prstGeom prst="rect">
            <a:avLst/>
          </a:prstGeom>
        </p:spPr>
      </p:pic>
    </p:spTree>
    <p:extLst>
      <p:ext uri="{BB962C8B-B14F-4D97-AF65-F5344CB8AC3E}">
        <p14:creationId xmlns:p14="http://schemas.microsoft.com/office/powerpoint/2010/main" val="338262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A4AE-9E03-271F-8F46-2CEAB7D66B96}"/>
              </a:ext>
            </a:extLst>
          </p:cNvPr>
          <p:cNvSpPr>
            <a:spLocks noGrp="1"/>
          </p:cNvSpPr>
          <p:nvPr>
            <p:ph type="title"/>
          </p:nvPr>
        </p:nvSpPr>
        <p:spPr/>
        <p:txBody>
          <a:bodyPr/>
          <a:lstStyle/>
          <a:p>
            <a:r>
              <a:rPr lang="en-IN" dirty="0"/>
              <a:t>Pros and cons for waterfall model</a:t>
            </a:r>
          </a:p>
        </p:txBody>
      </p:sp>
      <p:pic>
        <p:nvPicPr>
          <p:cNvPr id="5" name="Content Placeholder 4">
            <a:extLst>
              <a:ext uri="{FF2B5EF4-FFF2-40B4-BE49-F238E27FC236}">
                <a16:creationId xmlns:a16="http://schemas.microsoft.com/office/drawing/2014/main" id="{0FACEB95-BC18-1EE7-0C21-E917CF535B1A}"/>
              </a:ext>
            </a:extLst>
          </p:cNvPr>
          <p:cNvPicPr>
            <a:picLocks noGrp="1" noChangeAspect="1"/>
          </p:cNvPicPr>
          <p:nvPr>
            <p:ph idx="1"/>
          </p:nvPr>
        </p:nvPicPr>
        <p:blipFill>
          <a:blip r:embed="rId2"/>
          <a:stretch>
            <a:fillRect/>
          </a:stretch>
        </p:blipFill>
        <p:spPr>
          <a:xfrm>
            <a:off x="2130480" y="2084832"/>
            <a:ext cx="8903280" cy="4692728"/>
          </a:xfrm>
        </p:spPr>
      </p:pic>
    </p:spTree>
    <p:extLst>
      <p:ext uri="{BB962C8B-B14F-4D97-AF65-F5344CB8AC3E}">
        <p14:creationId xmlns:p14="http://schemas.microsoft.com/office/powerpoint/2010/main" val="407279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2934-215F-616A-06A7-3CA9DEE841B6}"/>
              </a:ext>
            </a:extLst>
          </p:cNvPr>
          <p:cNvSpPr>
            <a:spLocks noGrp="1"/>
          </p:cNvSpPr>
          <p:nvPr>
            <p:ph type="title"/>
          </p:nvPr>
        </p:nvSpPr>
        <p:spPr/>
        <p:txBody>
          <a:bodyPr/>
          <a:lstStyle/>
          <a:p>
            <a:r>
              <a:rPr lang="en-IN" dirty="0"/>
              <a:t>Spiral model</a:t>
            </a:r>
          </a:p>
        </p:txBody>
      </p:sp>
      <p:sp>
        <p:nvSpPr>
          <p:cNvPr id="3" name="Content Placeholder 2">
            <a:extLst>
              <a:ext uri="{FF2B5EF4-FFF2-40B4-BE49-F238E27FC236}">
                <a16:creationId xmlns:a16="http://schemas.microsoft.com/office/drawing/2014/main" id="{5232818B-B4FE-DA7E-B144-B9923219B554}"/>
              </a:ext>
            </a:extLst>
          </p:cNvPr>
          <p:cNvSpPr>
            <a:spLocks noGrp="1"/>
          </p:cNvSpPr>
          <p:nvPr>
            <p:ph idx="1"/>
          </p:nvPr>
        </p:nvSpPr>
        <p:spPr/>
        <p:txBody>
          <a:bodyPr/>
          <a:lstStyle/>
          <a:p>
            <a:pPr algn="just"/>
            <a:r>
              <a:rPr lang="en-US" b="0" i="0" dirty="0">
                <a:solidFill>
                  <a:srgbClr val="333333"/>
                </a:solidFill>
                <a:effectLst/>
                <a:latin typeface="inter-regular"/>
              </a:rPr>
              <a:t>The biggest problem we face in the waterfall model is that taking a long duration to complete the product, and the software became outdated. To solve this problem, we have a new approach, which is known as the Spiral model. The spiral model is also known as the cyclic model.</a:t>
            </a:r>
          </a:p>
          <a:p>
            <a:pPr algn="just"/>
            <a:r>
              <a:rPr lang="en-US" b="0" i="0" dirty="0">
                <a:solidFill>
                  <a:srgbClr val="333333"/>
                </a:solidFill>
                <a:effectLst/>
                <a:latin typeface="inter-regular"/>
              </a:rPr>
              <a:t>In this model, we create the application module by module and handed over to the customer so that they can start using the application at a very early stage. And we prepare this model only when the module is dependent on each other. In this model, we develop the application in the stages because sometimes the client gives the requirements in between the process.</a:t>
            </a:r>
          </a:p>
          <a:p>
            <a:endParaRPr lang="en-IN" dirty="0"/>
          </a:p>
        </p:txBody>
      </p:sp>
    </p:spTree>
    <p:extLst>
      <p:ext uri="{BB962C8B-B14F-4D97-AF65-F5344CB8AC3E}">
        <p14:creationId xmlns:p14="http://schemas.microsoft.com/office/powerpoint/2010/main" val="27791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BE0A-A1C8-23D3-B240-49E637DF15F3}"/>
              </a:ext>
            </a:extLst>
          </p:cNvPr>
          <p:cNvSpPr>
            <a:spLocks noGrp="1"/>
          </p:cNvSpPr>
          <p:nvPr>
            <p:ph type="title"/>
          </p:nvPr>
        </p:nvSpPr>
        <p:spPr/>
        <p:txBody>
          <a:bodyPr/>
          <a:lstStyle/>
          <a:p>
            <a:r>
              <a:rPr lang="en-IN" dirty="0"/>
              <a:t>Phases of spiral model</a:t>
            </a:r>
          </a:p>
        </p:txBody>
      </p:sp>
      <p:pic>
        <p:nvPicPr>
          <p:cNvPr id="5" name="Content Placeholder 4">
            <a:extLst>
              <a:ext uri="{FF2B5EF4-FFF2-40B4-BE49-F238E27FC236}">
                <a16:creationId xmlns:a16="http://schemas.microsoft.com/office/drawing/2014/main" id="{B565024D-7B82-3774-D128-8456532990B2}"/>
              </a:ext>
            </a:extLst>
          </p:cNvPr>
          <p:cNvPicPr>
            <a:picLocks noGrp="1" noChangeAspect="1"/>
          </p:cNvPicPr>
          <p:nvPr>
            <p:ph idx="1"/>
          </p:nvPr>
        </p:nvPicPr>
        <p:blipFill>
          <a:blip r:embed="rId2"/>
          <a:stretch>
            <a:fillRect/>
          </a:stretch>
        </p:blipFill>
        <p:spPr>
          <a:xfrm>
            <a:off x="1586649" y="1940560"/>
            <a:ext cx="9157551" cy="5031065"/>
          </a:xfrm>
        </p:spPr>
      </p:pic>
    </p:spTree>
    <p:extLst>
      <p:ext uri="{BB962C8B-B14F-4D97-AF65-F5344CB8AC3E}">
        <p14:creationId xmlns:p14="http://schemas.microsoft.com/office/powerpoint/2010/main" val="2009631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C40C-39E8-8AEF-0898-67EA3DA16D26}"/>
              </a:ext>
            </a:extLst>
          </p:cNvPr>
          <p:cNvSpPr>
            <a:spLocks noGrp="1"/>
          </p:cNvSpPr>
          <p:nvPr>
            <p:ph type="title"/>
          </p:nvPr>
        </p:nvSpPr>
        <p:spPr/>
        <p:txBody>
          <a:bodyPr/>
          <a:lstStyle/>
          <a:p>
            <a:r>
              <a:rPr lang="en-IN" dirty="0"/>
              <a:t>Pros and cons of spiral model</a:t>
            </a:r>
          </a:p>
        </p:txBody>
      </p:sp>
      <p:pic>
        <p:nvPicPr>
          <p:cNvPr id="5" name="Content Placeholder 4">
            <a:extLst>
              <a:ext uri="{FF2B5EF4-FFF2-40B4-BE49-F238E27FC236}">
                <a16:creationId xmlns:a16="http://schemas.microsoft.com/office/drawing/2014/main" id="{7A954812-75A7-B272-AF4D-20C0EBCD00CE}"/>
              </a:ext>
            </a:extLst>
          </p:cNvPr>
          <p:cNvPicPr>
            <a:picLocks noGrp="1" noChangeAspect="1"/>
          </p:cNvPicPr>
          <p:nvPr>
            <p:ph idx="1"/>
          </p:nvPr>
        </p:nvPicPr>
        <p:blipFill>
          <a:blip r:embed="rId2"/>
          <a:stretch>
            <a:fillRect/>
          </a:stretch>
        </p:blipFill>
        <p:spPr>
          <a:xfrm>
            <a:off x="1117464" y="1818640"/>
            <a:ext cx="9626736" cy="4724400"/>
          </a:xfrm>
        </p:spPr>
      </p:pic>
    </p:spTree>
    <p:extLst>
      <p:ext uri="{BB962C8B-B14F-4D97-AF65-F5344CB8AC3E}">
        <p14:creationId xmlns:p14="http://schemas.microsoft.com/office/powerpoint/2010/main" val="116842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AFB4-0C2D-A7C3-3306-DC8B80907E53}"/>
              </a:ext>
            </a:extLst>
          </p:cNvPr>
          <p:cNvSpPr>
            <a:spLocks noGrp="1"/>
          </p:cNvSpPr>
          <p:nvPr>
            <p:ph type="title"/>
          </p:nvPr>
        </p:nvSpPr>
        <p:spPr/>
        <p:txBody>
          <a:bodyPr/>
          <a:lstStyle/>
          <a:p>
            <a:r>
              <a:rPr lang="en-IN" dirty="0"/>
              <a:t>Prototype model</a:t>
            </a:r>
          </a:p>
        </p:txBody>
      </p:sp>
      <p:sp>
        <p:nvSpPr>
          <p:cNvPr id="3" name="Content Placeholder 2">
            <a:extLst>
              <a:ext uri="{FF2B5EF4-FFF2-40B4-BE49-F238E27FC236}">
                <a16:creationId xmlns:a16="http://schemas.microsoft.com/office/drawing/2014/main" id="{67A991D7-FA64-60E8-34B0-70CC9A7F610A}"/>
              </a:ext>
            </a:extLst>
          </p:cNvPr>
          <p:cNvSpPr>
            <a:spLocks noGrp="1"/>
          </p:cNvSpPr>
          <p:nvPr>
            <p:ph idx="1"/>
          </p:nvPr>
        </p:nvSpPr>
        <p:spPr/>
        <p:txBody>
          <a:bodyPr/>
          <a:lstStyle/>
          <a:p>
            <a:pPr algn="just"/>
            <a:r>
              <a:rPr lang="en-US" b="0" i="0" dirty="0">
                <a:solidFill>
                  <a:srgbClr val="333333"/>
                </a:solidFill>
                <a:effectLst/>
                <a:latin typeface="inter-regular"/>
              </a:rPr>
              <a:t>The most significant disadvantage of previous models (waterfall and spiral) is that there were lots of customer rejection that happens after the application was developed, and there was no involvement of the customers in between the project.</a:t>
            </a:r>
          </a:p>
          <a:p>
            <a:pPr algn="just"/>
            <a:r>
              <a:rPr lang="en-US" b="0" i="0" dirty="0">
                <a:solidFill>
                  <a:srgbClr val="333333"/>
                </a:solidFill>
                <a:effectLst/>
                <a:latin typeface="inter-regular"/>
              </a:rPr>
              <a:t>Hence, they started the new approach, which is known as the </a:t>
            </a:r>
            <a:r>
              <a:rPr lang="en-US" b="1" i="0" dirty="0">
                <a:solidFill>
                  <a:srgbClr val="333333"/>
                </a:solidFill>
                <a:effectLst/>
                <a:latin typeface="inter-bold"/>
              </a:rPr>
              <a:t>prototype model</a:t>
            </a:r>
            <a:r>
              <a:rPr lang="en-US" b="0" i="0" dirty="0">
                <a:solidFill>
                  <a:srgbClr val="333333"/>
                </a:solidFill>
                <a:effectLst/>
                <a:latin typeface="inter-regular"/>
              </a:rPr>
              <a:t>. In this, we will collect the requirements from the customer and prepare a </a:t>
            </a:r>
            <a:r>
              <a:rPr lang="en-US" b="1" i="0" dirty="0">
                <a:solidFill>
                  <a:srgbClr val="333333"/>
                </a:solidFill>
                <a:effectLst/>
                <a:latin typeface="inter-bold"/>
              </a:rPr>
              <a:t>prototype (sample),</a:t>
            </a:r>
            <a:r>
              <a:rPr lang="en-US" b="0" i="0" dirty="0">
                <a:solidFill>
                  <a:srgbClr val="333333"/>
                </a:solidFill>
                <a:effectLst/>
                <a:latin typeface="inter-regular"/>
              </a:rPr>
              <a:t> and get it reviewed and approved by the customer. And only when they satisfied, we will start working on the original projects so that there won't be any customer rejection.</a:t>
            </a:r>
          </a:p>
          <a:p>
            <a:pPr algn="just"/>
            <a:r>
              <a:rPr lang="en-US" b="0" i="0" dirty="0">
                <a:solidFill>
                  <a:srgbClr val="333333"/>
                </a:solidFill>
                <a:effectLst/>
                <a:latin typeface="inter-regular"/>
              </a:rPr>
              <a:t>The prototype is just the sample or a dummy of the required software product. If all the mentioned modules are present, then only the developer and tester will perform prototype testing.</a:t>
            </a:r>
          </a:p>
          <a:p>
            <a:endParaRPr lang="en-IN" dirty="0"/>
          </a:p>
        </p:txBody>
      </p:sp>
    </p:spTree>
    <p:extLst>
      <p:ext uri="{BB962C8B-B14F-4D97-AF65-F5344CB8AC3E}">
        <p14:creationId xmlns:p14="http://schemas.microsoft.com/office/powerpoint/2010/main" val="2936727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E105-93E1-2210-4E77-BE5FAB131863}"/>
              </a:ext>
            </a:extLst>
          </p:cNvPr>
          <p:cNvSpPr>
            <a:spLocks noGrp="1"/>
          </p:cNvSpPr>
          <p:nvPr>
            <p:ph type="title"/>
          </p:nvPr>
        </p:nvSpPr>
        <p:spPr/>
        <p:txBody>
          <a:bodyPr/>
          <a:lstStyle/>
          <a:p>
            <a:r>
              <a:rPr lang="en-IN" dirty="0"/>
              <a:t>Stages of prototype model</a:t>
            </a:r>
          </a:p>
        </p:txBody>
      </p:sp>
      <p:pic>
        <p:nvPicPr>
          <p:cNvPr id="5" name="Content Placeholder 4">
            <a:extLst>
              <a:ext uri="{FF2B5EF4-FFF2-40B4-BE49-F238E27FC236}">
                <a16:creationId xmlns:a16="http://schemas.microsoft.com/office/drawing/2014/main" id="{61E77443-C8D1-8D95-1235-A1428C346053}"/>
              </a:ext>
            </a:extLst>
          </p:cNvPr>
          <p:cNvPicPr>
            <a:picLocks noGrp="1" noChangeAspect="1"/>
          </p:cNvPicPr>
          <p:nvPr>
            <p:ph idx="1"/>
          </p:nvPr>
        </p:nvPicPr>
        <p:blipFill>
          <a:blip r:embed="rId2"/>
          <a:stretch>
            <a:fillRect/>
          </a:stretch>
        </p:blipFill>
        <p:spPr>
          <a:xfrm>
            <a:off x="2292463" y="1950720"/>
            <a:ext cx="7725297" cy="4624889"/>
          </a:xfrm>
        </p:spPr>
      </p:pic>
    </p:spTree>
    <p:extLst>
      <p:ext uri="{BB962C8B-B14F-4D97-AF65-F5344CB8AC3E}">
        <p14:creationId xmlns:p14="http://schemas.microsoft.com/office/powerpoint/2010/main" val="137735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0630-1EE8-A40A-B54C-A108DE26A581}"/>
              </a:ext>
            </a:extLst>
          </p:cNvPr>
          <p:cNvSpPr>
            <a:spLocks noGrp="1"/>
          </p:cNvSpPr>
          <p:nvPr>
            <p:ph type="title"/>
          </p:nvPr>
        </p:nvSpPr>
        <p:spPr/>
        <p:txBody>
          <a:bodyPr/>
          <a:lstStyle/>
          <a:p>
            <a:r>
              <a:rPr lang="en-IN" dirty="0"/>
              <a:t>Pros and cons of prototype model</a:t>
            </a:r>
          </a:p>
        </p:txBody>
      </p:sp>
      <p:pic>
        <p:nvPicPr>
          <p:cNvPr id="5" name="Content Placeholder 4">
            <a:extLst>
              <a:ext uri="{FF2B5EF4-FFF2-40B4-BE49-F238E27FC236}">
                <a16:creationId xmlns:a16="http://schemas.microsoft.com/office/drawing/2014/main" id="{44F199A3-3BF8-B90C-5728-215103875494}"/>
              </a:ext>
            </a:extLst>
          </p:cNvPr>
          <p:cNvPicPr>
            <a:picLocks noGrp="1" noChangeAspect="1"/>
          </p:cNvPicPr>
          <p:nvPr>
            <p:ph idx="1"/>
          </p:nvPr>
        </p:nvPicPr>
        <p:blipFill>
          <a:blip r:embed="rId2"/>
          <a:stretch>
            <a:fillRect/>
          </a:stretch>
        </p:blipFill>
        <p:spPr>
          <a:xfrm>
            <a:off x="1856636" y="1659259"/>
            <a:ext cx="8557364" cy="5085144"/>
          </a:xfrm>
        </p:spPr>
      </p:pic>
    </p:spTree>
    <p:extLst>
      <p:ext uri="{BB962C8B-B14F-4D97-AF65-F5344CB8AC3E}">
        <p14:creationId xmlns:p14="http://schemas.microsoft.com/office/powerpoint/2010/main" val="243079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07A0-4314-40EB-A8D0-598AF41202D5}"/>
              </a:ext>
            </a:extLst>
          </p:cNvPr>
          <p:cNvSpPr>
            <a:spLocks noGrp="1"/>
          </p:cNvSpPr>
          <p:nvPr>
            <p:ph type="title"/>
          </p:nvPr>
        </p:nvSpPr>
        <p:spPr>
          <a:xfrm>
            <a:off x="1043631" y="873940"/>
            <a:ext cx="5052369" cy="1035781"/>
          </a:xfrm>
        </p:spPr>
        <p:txBody>
          <a:bodyPr anchor="ctr">
            <a:normAutofit/>
          </a:bodyPr>
          <a:lstStyle/>
          <a:p>
            <a:r>
              <a:rPr lang="en-US" sz="3600" b="1" u="sng" dirty="0"/>
              <a:t>About Me </a:t>
            </a:r>
          </a:p>
        </p:txBody>
      </p:sp>
      <p:sp>
        <p:nvSpPr>
          <p:cNvPr id="31" name="Content Placeholder 8">
            <a:extLst>
              <a:ext uri="{FF2B5EF4-FFF2-40B4-BE49-F238E27FC236}">
                <a16:creationId xmlns:a16="http://schemas.microsoft.com/office/drawing/2014/main" id="{C0AE3A07-CF48-AD92-075E-A431196AB2E8}"/>
              </a:ext>
            </a:extLst>
          </p:cNvPr>
          <p:cNvSpPr>
            <a:spLocks noGrp="1"/>
          </p:cNvSpPr>
          <p:nvPr>
            <p:ph idx="1"/>
          </p:nvPr>
        </p:nvSpPr>
        <p:spPr>
          <a:xfrm>
            <a:off x="1045029" y="2524721"/>
            <a:ext cx="5569131" cy="3677123"/>
          </a:xfrm>
        </p:spPr>
        <p:txBody>
          <a:bodyPr anchor="ctr">
            <a:normAutofit/>
          </a:bodyPr>
          <a:lstStyle/>
          <a:p>
            <a:r>
              <a:rPr lang="en-US" sz="1800" dirty="0"/>
              <a:t>My name is Saurabh </a:t>
            </a:r>
            <a:r>
              <a:rPr lang="en-US" sz="1800" dirty="0" err="1"/>
              <a:t>Kandhway</a:t>
            </a:r>
            <a:r>
              <a:rPr lang="en-US" sz="1800" dirty="0"/>
              <a:t> . I have around 10 years of Experience into QA Automation role . I am currently working as a Test Architect in one of the Leading MNCs .I have around 5+ years of teaching experience into all the tools and technologies used for testing .I have also worked as Onsite test analyst for 2 years in Melbourne Australia .I am  ISTQB , AZ 900 Microsoft Azure Fundamentals, </a:t>
            </a:r>
            <a:r>
              <a:rPr lang="en-US" sz="1800" dirty="0" err="1"/>
              <a:t>Pcloudy</a:t>
            </a:r>
            <a:r>
              <a:rPr lang="en-US" sz="1800" dirty="0"/>
              <a:t> (Cloud based environment for Testing) certified testing professional . I am a certified </a:t>
            </a:r>
            <a:r>
              <a:rPr lang="en-US" sz="1800" dirty="0" err="1"/>
              <a:t>Simplilearn</a:t>
            </a:r>
            <a:r>
              <a:rPr lang="en-US" sz="1800" dirty="0"/>
              <a:t> high Engagement trainer.</a:t>
            </a:r>
          </a:p>
          <a:p>
            <a:pPr marL="0" indent="0">
              <a:buNone/>
            </a:pPr>
            <a:endParaRPr lang="en-US" sz="1800" dirty="0"/>
          </a:p>
        </p:txBody>
      </p:sp>
      <p:pic>
        <p:nvPicPr>
          <p:cNvPr id="5" name="Content Placeholder 4" descr="A person with a beard&#10;&#10;Description automatically generated with low confidence">
            <a:extLst>
              <a:ext uri="{FF2B5EF4-FFF2-40B4-BE49-F238E27FC236}">
                <a16:creationId xmlns:a16="http://schemas.microsoft.com/office/drawing/2014/main" id="{BB365AF8-207C-434E-AAD8-4AB4378B5FA8}"/>
              </a:ext>
            </a:extLst>
          </p:cNvPr>
          <p:cNvPicPr>
            <a:picLocks noChangeAspect="1"/>
          </p:cNvPicPr>
          <p:nvPr/>
        </p:nvPicPr>
        <p:blipFill rotWithShape="1">
          <a:blip r:embed="rId2">
            <a:extLst>
              <a:ext uri="{28A0092B-C50C-407E-A947-70E740481C1C}">
                <a14:useLocalDpi xmlns:a14="http://schemas.microsoft.com/office/drawing/2010/main" val="0"/>
              </a:ext>
            </a:extLst>
          </a:blip>
          <a:srcRect l="18310" r="20311" b="1"/>
          <a:stretch/>
        </p:blipFill>
        <p:spPr>
          <a:xfrm>
            <a:off x="6930493" y="1412182"/>
            <a:ext cx="4223252" cy="4093920"/>
          </a:xfrm>
          <a:prstGeom prst="rect">
            <a:avLst/>
          </a:prstGeom>
        </p:spPr>
      </p:pic>
    </p:spTree>
    <p:extLst>
      <p:ext uri="{BB962C8B-B14F-4D97-AF65-F5344CB8AC3E}">
        <p14:creationId xmlns:p14="http://schemas.microsoft.com/office/powerpoint/2010/main" val="705587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B580-E3D2-1459-9151-D6193E4A2ED9}"/>
              </a:ext>
            </a:extLst>
          </p:cNvPr>
          <p:cNvSpPr>
            <a:spLocks noGrp="1"/>
          </p:cNvSpPr>
          <p:nvPr>
            <p:ph type="title"/>
          </p:nvPr>
        </p:nvSpPr>
        <p:spPr/>
        <p:txBody>
          <a:bodyPr/>
          <a:lstStyle/>
          <a:p>
            <a:r>
              <a:rPr lang="en-IN" dirty="0"/>
              <a:t>Agile methodology</a:t>
            </a:r>
          </a:p>
        </p:txBody>
      </p:sp>
      <p:sp>
        <p:nvSpPr>
          <p:cNvPr id="3" name="Content Placeholder 2">
            <a:extLst>
              <a:ext uri="{FF2B5EF4-FFF2-40B4-BE49-F238E27FC236}">
                <a16:creationId xmlns:a16="http://schemas.microsoft.com/office/drawing/2014/main" id="{675E049C-7EA8-A92B-4588-C3012433E1F0}"/>
              </a:ext>
            </a:extLst>
          </p:cNvPr>
          <p:cNvSpPr>
            <a:spLocks noGrp="1"/>
          </p:cNvSpPr>
          <p:nvPr>
            <p:ph idx="1"/>
          </p:nvPr>
        </p:nvSpPr>
        <p:spPr/>
        <p:txBody>
          <a:bodyPr>
            <a:normAutofit/>
          </a:bodyPr>
          <a:lstStyle/>
          <a:p>
            <a:r>
              <a:rPr lang="en-US" sz="1600" b="0" i="0" dirty="0">
                <a:solidFill>
                  <a:srgbClr val="333333"/>
                </a:solidFill>
                <a:effectLst/>
                <a:latin typeface="inter-regular"/>
              </a:rPr>
              <a:t>An agile methodology is an iterative approach to software development. Each iteration of agile methodology takes a short time interval of 1 to 4 weeks. The agile development process is aligned to deliver the changing business requirement. It distributes the software with faster and fewer changes.</a:t>
            </a:r>
            <a:endParaRPr lang="en-IN" sz="1600" dirty="0"/>
          </a:p>
        </p:txBody>
      </p:sp>
      <p:pic>
        <p:nvPicPr>
          <p:cNvPr id="5" name="Picture 4">
            <a:extLst>
              <a:ext uri="{FF2B5EF4-FFF2-40B4-BE49-F238E27FC236}">
                <a16:creationId xmlns:a16="http://schemas.microsoft.com/office/drawing/2014/main" id="{2DC0300E-CC65-216C-5399-0A87ECD89DF4}"/>
              </a:ext>
            </a:extLst>
          </p:cNvPr>
          <p:cNvPicPr>
            <a:picLocks noChangeAspect="1"/>
          </p:cNvPicPr>
          <p:nvPr/>
        </p:nvPicPr>
        <p:blipFill>
          <a:blip r:embed="rId2"/>
          <a:stretch>
            <a:fillRect/>
          </a:stretch>
        </p:blipFill>
        <p:spPr>
          <a:xfrm>
            <a:off x="1159763" y="3156086"/>
            <a:ext cx="9385633" cy="3569834"/>
          </a:xfrm>
          <a:prstGeom prst="rect">
            <a:avLst/>
          </a:prstGeom>
        </p:spPr>
      </p:pic>
    </p:spTree>
    <p:extLst>
      <p:ext uri="{BB962C8B-B14F-4D97-AF65-F5344CB8AC3E}">
        <p14:creationId xmlns:p14="http://schemas.microsoft.com/office/powerpoint/2010/main" val="1029788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ABB6-3D04-C916-D3C3-FF7A7AB3948C}"/>
              </a:ext>
            </a:extLst>
          </p:cNvPr>
          <p:cNvSpPr>
            <a:spLocks noGrp="1"/>
          </p:cNvSpPr>
          <p:nvPr>
            <p:ph type="title"/>
          </p:nvPr>
        </p:nvSpPr>
        <p:spPr/>
        <p:txBody>
          <a:bodyPr/>
          <a:lstStyle/>
          <a:p>
            <a:r>
              <a:rPr lang="en-IN" dirty="0"/>
              <a:t>What is scrum </a:t>
            </a:r>
          </a:p>
        </p:txBody>
      </p:sp>
      <p:sp>
        <p:nvSpPr>
          <p:cNvPr id="3" name="Content Placeholder 2">
            <a:extLst>
              <a:ext uri="{FF2B5EF4-FFF2-40B4-BE49-F238E27FC236}">
                <a16:creationId xmlns:a16="http://schemas.microsoft.com/office/drawing/2014/main" id="{A611F972-0148-C75E-2461-BFFF0F169FF0}"/>
              </a:ext>
            </a:extLst>
          </p:cNvPr>
          <p:cNvSpPr>
            <a:spLocks noGrp="1"/>
          </p:cNvSpPr>
          <p:nvPr>
            <p:ph idx="1"/>
          </p:nvPr>
        </p:nvSpPr>
        <p:spPr/>
        <p:txBody>
          <a:bodyPr/>
          <a:lstStyle/>
          <a:p>
            <a:pPr algn="l"/>
            <a:r>
              <a:rPr lang="en-US" b="0" i="0" dirty="0">
                <a:effectLst/>
                <a:latin typeface="TT_Norms_Pro"/>
              </a:rPr>
              <a:t>The Agile methodology is a widely used approach in software development and other industries where project requirements can change rapidly. One of the most popular frameworks used in Agile project management is Scrum. </a:t>
            </a:r>
          </a:p>
          <a:p>
            <a:pPr algn="l"/>
            <a:endParaRPr lang="en-US" dirty="0">
              <a:latin typeface="TT_Norms_Pro"/>
            </a:endParaRPr>
          </a:p>
          <a:p>
            <a:pPr marL="0" indent="0" algn="l">
              <a:buNone/>
            </a:pPr>
            <a:endParaRPr lang="en-US" b="0" i="0" dirty="0">
              <a:effectLst/>
              <a:latin typeface="TT_Norms_Pro"/>
            </a:endParaRPr>
          </a:p>
          <a:p>
            <a:pPr algn="l"/>
            <a:r>
              <a:rPr lang="en-US" b="0" i="0" dirty="0">
                <a:effectLst/>
                <a:latin typeface="TT_Norms_Pro"/>
              </a:rPr>
              <a:t>Scrum is an iterative and incremental framework that helps teams deliver high-quality products in a timely manner. It is based on the principles of transparency, inspection, and adaptation, and provides a flexible and collaborative approach to project management. </a:t>
            </a:r>
          </a:p>
          <a:p>
            <a:endParaRPr lang="en-IN" dirty="0"/>
          </a:p>
        </p:txBody>
      </p:sp>
    </p:spTree>
    <p:extLst>
      <p:ext uri="{BB962C8B-B14F-4D97-AF65-F5344CB8AC3E}">
        <p14:creationId xmlns:p14="http://schemas.microsoft.com/office/powerpoint/2010/main" val="167166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E288-F6B2-83C8-B97D-968334B142B1}"/>
              </a:ext>
            </a:extLst>
          </p:cNvPr>
          <p:cNvSpPr>
            <a:spLocks noGrp="1"/>
          </p:cNvSpPr>
          <p:nvPr>
            <p:ph type="title"/>
          </p:nvPr>
        </p:nvSpPr>
        <p:spPr/>
        <p:txBody>
          <a:bodyPr/>
          <a:lstStyle/>
          <a:p>
            <a:r>
              <a:rPr lang="en-IN" dirty="0"/>
              <a:t>Roles in agile </a:t>
            </a:r>
          </a:p>
        </p:txBody>
      </p:sp>
      <p:pic>
        <p:nvPicPr>
          <p:cNvPr id="5" name="Content Placeholder 4">
            <a:extLst>
              <a:ext uri="{FF2B5EF4-FFF2-40B4-BE49-F238E27FC236}">
                <a16:creationId xmlns:a16="http://schemas.microsoft.com/office/drawing/2014/main" id="{791C7AAC-9481-0788-7B96-23A9273C3A6A}"/>
              </a:ext>
            </a:extLst>
          </p:cNvPr>
          <p:cNvPicPr>
            <a:picLocks noGrp="1" noChangeAspect="1"/>
          </p:cNvPicPr>
          <p:nvPr>
            <p:ph idx="1"/>
          </p:nvPr>
        </p:nvPicPr>
        <p:blipFill>
          <a:blip r:embed="rId2"/>
          <a:stretch>
            <a:fillRect/>
          </a:stretch>
        </p:blipFill>
        <p:spPr>
          <a:xfrm>
            <a:off x="1435717" y="2084832"/>
            <a:ext cx="8795403" cy="4247178"/>
          </a:xfrm>
        </p:spPr>
      </p:pic>
    </p:spTree>
    <p:extLst>
      <p:ext uri="{BB962C8B-B14F-4D97-AF65-F5344CB8AC3E}">
        <p14:creationId xmlns:p14="http://schemas.microsoft.com/office/powerpoint/2010/main" val="3371419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6216-0A31-771B-237D-EA81B4972347}"/>
              </a:ext>
            </a:extLst>
          </p:cNvPr>
          <p:cNvSpPr>
            <a:spLocks noGrp="1"/>
          </p:cNvSpPr>
          <p:nvPr>
            <p:ph type="title"/>
          </p:nvPr>
        </p:nvSpPr>
        <p:spPr/>
        <p:txBody>
          <a:bodyPr/>
          <a:lstStyle/>
          <a:p>
            <a:r>
              <a:rPr lang="en-IN" dirty="0"/>
              <a:t>Product owner</a:t>
            </a:r>
          </a:p>
        </p:txBody>
      </p:sp>
      <p:sp>
        <p:nvSpPr>
          <p:cNvPr id="3" name="Content Placeholder 2">
            <a:extLst>
              <a:ext uri="{FF2B5EF4-FFF2-40B4-BE49-F238E27FC236}">
                <a16:creationId xmlns:a16="http://schemas.microsoft.com/office/drawing/2014/main" id="{638BC615-52B8-60A3-5871-F3DE6CB145A8}"/>
              </a:ext>
            </a:extLst>
          </p:cNvPr>
          <p:cNvSpPr>
            <a:spLocks noGrp="1"/>
          </p:cNvSpPr>
          <p:nvPr>
            <p:ph idx="1"/>
          </p:nvPr>
        </p:nvSpPr>
        <p:spPr/>
        <p:txBody>
          <a:bodyPr>
            <a:normAutofit fontScale="92500"/>
          </a:bodyPr>
          <a:lstStyle/>
          <a:p>
            <a:pPr marL="0" indent="0">
              <a:buNone/>
            </a:pPr>
            <a:r>
              <a:rPr lang="en-US" b="0" i="0" dirty="0">
                <a:solidFill>
                  <a:srgbClr val="1D1D1D"/>
                </a:solidFill>
                <a:effectLst/>
                <a:latin typeface="Open Sans" panose="020B0606030504020204" pitchFamily="34" charset="0"/>
              </a:rPr>
              <a:t>1.   The </a:t>
            </a:r>
            <a:r>
              <a:rPr lang="en-US" b="0" i="0" dirty="0">
                <a:solidFill>
                  <a:srgbClr val="0078CC"/>
                </a:solidFill>
                <a:effectLst/>
                <a:latin typeface="Open Sans" panose="020B0606030504020204" pitchFamily="34" charset="0"/>
              </a:rPr>
              <a:t>PO </a:t>
            </a:r>
            <a:r>
              <a:rPr lang="en-US" b="0" i="0" dirty="0">
                <a:solidFill>
                  <a:srgbClr val="1D1D1D"/>
                </a:solidFill>
                <a:effectLst/>
                <a:latin typeface="Open Sans" panose="020B0606030504020204" pitchFamily="34" charset="0"/>
              </a:rPr>
              <a:t>represents the stakeholders of the project. The role is primarily responsible for setting the direction for product development or project progress.</a:t>
            </a:r>
          </a:p>
          <a:p>
            <a:pPr marL="0" indent="0">
              <a:buNone/>
            </a:pPr>
            <a:endParaRPr lang="en-US" dirty="0">
              <a:solidFill>
                <a:srgbClr val="1D1D1D"/>
              </a:solidFill>
              <a:latin typeface="Open Sans" panose="020B0606030504020204" pitchFamily="34" charset="0"/>
            </a:endParaRPr>
          </a:p>
          <a:p>
            <a:pPr marL="0" indent="0">
              <a:buNone/>
            </a:pPr>
            <a:r>
              <a:rPr lang="en-US" b="0" i="0" dirty="0">
                <a:solidFill>
                  <a:srgbClr val="1D1D1D"/>
                </a:solidFill>
                <a:effectLst/>
                <a:latin typeface="Open Sans" panose="020B0606030504020204" pitchFamily="34" charset="0"/>
              </a:rPr>
              <a:t>2. The Product Owner understands the requirements of the project from a stakeholder perspective and has the necessary soft skills to communicate the requirements to the product development team</a:t>
            </a:r>
          </a:p>
          <a:p>
            <a:pPr marL="0" indent="0">
              <a:buNone/>
            </a:pPr>
            <a:endParaRPr lang="en-US" dirty="0">
              <a:solidFill>
                <a:srgbClr val="1D1D1D"/>
              </a:solidFill>
              <a:latin typeface="Open Sans" panose="020B0606030504020204" pitchFamily="34" charset="0"/>
            </a:endParaRPr>
          </a:p>
          <a:p>
            <a:pPr marL="0" indent="0">
              <a:buNone/>
            </a:pPr>
            <a:r>
              <a:rPr lang="en-US" b="0" i="0" dirty="0">
                <a:solidFill>
                  <a:srgbClr val="1D1D1D"/>
                </a:solidFill>
                <a:effectLst/>
                <a:latin typeface="Open Sans" panose="020B0606030504020204" pitchFamily="34" charset="0"/>
              </a:rPr>
              <a:t>3. The Product Owner also understand the long-term business vision and aligns the project with the needs and expectations of all stakeholders. </a:t>
            </a:r>
            <a:r>
              <a:rPr lang="en-US" dirty="0">
                <a:solidFill>
                  <a:srgbClr val="0078CC"/>
                </a:solidFill>
                <a:latin typeface="Open Sans" panose="020B0606030504020204" pitchFamily="34" charset="0"/>
              </a:rPr>
              <a:t>End-user feedback</a:t>
            </a:r>
            <a:r>
              <a:rPr lang="en-US" b="0" i="0" dirty="0">
                <a:solidFill>
                  <a:srgbClr val="1D1D1D"/>
                </a:solidFill>
                <a:effectLst/>
                <a:latin typeface="Open Sans" panose="020B0606030504020204" pitchFamily="34" charset="0"/>
              </a:rPr>
              <a:t> is taken into account to determine appropriate next-best action plans for the development throughout the project cycle.</a:t>
            </a:r>
          </a:p>
          <a:p>
            <a:endParaRPr lang="en-US" dirty="0">
              <a:solidFill>
                <a:srgbClr val="1D1D1D"/>
              </a:solidFill>
              <a:latin typeface="Open Sans" panose="020B0606030504020204" pitchFamily="34" charset="0"/>
            </a:endParaRPr>
          </a:p>
          <a:p>
            <a:endParaRPr lang="en-IN" dirty="0"/>
          </a:p>
        </p:txBody>
      </p:sp>
    </p:spTree>
    <p:extLst>
      <p:ext uri="{BB962C8B-B14F-4D97-AF65-F5344CB8AC3E}">
        <p14:creationId xmlns:p14="http://schemas.microsoft.com/office/powerpoint/2010/main" val="1841222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1678-BB8D-7A39-A100-25DCCAE78F3C}"/>
              </a:ext>
            </a:extLst>
          </p:cNvPr>
          <p:cNvSpPr>
            <a:spLocks noGrp="1"/>
          </p:cNvSpPr>
          <p:nvPr>
            <p:ph type="title"/>
          </p:nvPr>
        </p:nvSpPr>
        <p:spPr/>
        <p:txBody>
          <a:bodyPr/>
          <a:lstStyle/>
          <a:p>
            <a:r>
              <a:rPr lang="en-IN" dirty="0"/>
              <a:t>Scrum master</a:t>
            </a:r>
          </a:p>
        </p:txBody>
      </p:sp>
      <p:sp>
        <p:nvSpPr>
          <p:cNvPr id="3" name="Content Placeholder 2">
            <a:extLst>
              <a:ext uri="{FF2B5EF4-FFF2-40B4-BE49-F238E27FC236}">
                <a16:creationId xmlns:a16="http://schemas.microsoft.com/office/drawing/2014/main" id="{89D36A9B-2413-F3BC-FBFE-9A78C741AFEF}"/>
              </a:ext>
            </a:extLst>
          </p:cNvPr>
          <p:cNvSpPr>
            <a:spLocks noGrp="1"/>
          </p:cNvSpPr>
          <p:nvPr>
            <p:ph idx="1"/>
          </p:nvPr>
        </p:nvSpPr>
        <p:spPr/>
        <p:txBody>
          <a:bodyPr>
            <a:normAutofit/>
          </a:bodyPr>
          <a:lstStyle/>
          <a:p>
            <a:r>
              <a:rPr lang="en-US" sz="1600" b="0" i="0" dirty="0">
                <a:solidFill>
                  <a:srgbClr val="1D1D1D"/>
                </a:solidFill>
                <a:effectLst/>
                <a:latin typeface="Open Sans" panose="020B0606030504020204" pitchFamily="34" charset="0"/>
              </a:rPr>
              <a:t>Scrum Master ensures team coordination and supports the progress of the project between individual team members. The Scrum Master takes the instructions from the Product Owner and ensure that the tasks are performed accordingly.</a:t>
            </a:r>
            <a:endParaRPr lang="en-IN" sz="1600" dirty="0"/>
          </a:p>
        </p:txBody>
      </p:sp>
      <p:pic>
        <p:nvPicPr>
          <p:cNvPr id="5" name="Picture 4">
            <a:extLst>
              <a:ext uri="{FF2B5EF4-FFF2-40B4-BE49-F238E27FC236}">
                <a16:creationId xmlns:a16="http://schemas.microsoft.com/office/drawing/2014/main" id="{489F3907-B18B-9761-B924-A61788D7C56B}"/>
              </a:ext>
            </a:extLst>
          </p:cNvPr>
          <p:cNvPicPr>
            <a:picLocks noChangeAspect="1"/>
          </p:cNvPicPr>
          <p:nvPr/>
        </p:nvPicPr>
        <p:blipFill>
          <a:blip r:embed="rId2"/>
          <a:stretch>
            <a:fillRect/>
          </a:stretch>
        </p:blipFill>
        <p:spPr>
          <a:xfrm>
            <a:off x="1269206" y="3207295"/>
            <a:ext cx="8829834" cy="3511730"/>
          </a:xfrm>
          <a:prstGeom prst="rect">
            <a:avLst/>
          </a:prstGeom>
        </p:spPr>
      </p:pic>
    </p:spTree>
    <p:extLst>
      <p:ext uri="{BB962C8B-B14F-4D97-AF65-F5344CB8AC3E}">
        <p14:creationId xmlns:p14="http://schemas.microsoft.com/office/powerpoint/2010/main" val="2026933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3E07-864D-12BA-4771-FF56CE490A24}"/>
              </a:ext>
            </a:extLst>
          </p:cNvPr>
          <p:cNvSpPr>
            <a:spLocks noGrp="1"/>
          </p:cNvSpPr>
          <p:nvPr>
            <p:ph type="title"/>
          </p:nvPr>
        </p:nvSpPr>
        <p:spPr/>
        <p:txBody>
          <a:bodyPr/>
          <a:lstStyle/>
          <a:p>
            <a:r>
              <a:rPr lang="en-IN" dirty="0"/>
              <a:t>Development team members</a:t>
            </a:r>
          </a:p>
        </p:txBody>
      </p:sp>
      <p:pic>
        <p:nvPicPr>
          <p:cNvPr id="5" name="Content Placeholder 4">
            <a:extLst>
              <a:ext uri="{FF2B5EF4-FFF2-40B4-BE49-F238E27FC236}">
                <a16:creationId xmlns:a16="http://schemas.microsoft.com/office/drawing/2014/main" id="{1148673A-5F64-379E-76BC-163A9FC70C01}"/>
              </a:ext>
            </a:extLst>
          </p:cNvPr>
          <p:cNvPicPr>
            <a:picLocks noGrp="1" noChangeAspect="1"/>
          </p:cNvPicPr>
          <p:nvPr>
            <p:ph idx="1"/>
          </p:nvPr>
        </p:nvPicPr>
        <p:blipFill>
          <a:blip r:embed="rId2"/>
          <a:stretch>
            <a:fillRect/>
          </a:stretch>
        </p:blipFill>
        <p:spPr>
          <a:xfrm>
            <a:off x="1447800" y="1777579"/>
            <a:ext cx="8031480" cy="4971869"/>
          </a:xfrm>
        </p:spPr>
      </p:pic>
    </p:spTree>
    <p:extLst>
      <p:ext uri="{BB962C8B-B14F-4D97-AF65-F5344CB8AC3E}">
        <p14:creationId xmlns:p14="http://schemas.microsoft.com/office/powerpoint/2010/main" val="1196216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5A8E-C1C8-6FC2-6A1E-58C0544419DD}"/>
              </a:ext>
            </a:extLst>
          </p:cNvPr>
          <p:cNvSpPr>
            <a:spLocks noGrp="1"/>
          </p:cNvSpPr>
          <p:nvPr>
            <p:ph type="title"/>
          </p:nvPr>
        </p:nvSpPr>
        <p:spPr/>
        <p:txBody>
          <a:bodyPr/>
          <a:lstStyle/>
          <a:p>
            <a:r>
              <a:rPr lang="en-IN" dirty="0"/>
              <a:t>stakeholders</a:t>
            </a:r>
          </a:p>
        </p:txBody>
      </p:sp>
      <p:pic>
        <p:nvPicPr>
          <p:cNvPr id="5" name="Content Placeholder 4">
            <a:extLst>
              <a:ext uri="{FF2B5EF4-FFF2-40B4-BE49-F238E27FC236}">
                <a16:creationId xmlns:a16="http://schemas.microsoft.com/office/drawing/2014/main" id="{267F00A0-05E7-0978-6F69-2ADCA02D0432}"/>
              </a:ext>
            </a:extLst>
          </p:cNvPr>
          <p:cNvPicPr>
            <a:picLocks noGrp="1" noChangeAspect="1"/>
          </p:cNvPicPr>
          <p:nvPr>
            <p:ph idx="1"/>
          </p:nvPr>
        </p:nvPicPr>
        <p:blipFill>
          <a:blip r:embed="rId2"/>
          <a:stretch>
            <a:fillRect/>
          </a:stretch>
        </p:blipFill>
        <p:spPr>
          <a:xfrm>
            <a:off x="1330960" y="1712330"/>
            <a:ext cx="9413240" cy="5145670"/>
          </a:xfrm>
        </p:spPr>
      </p:pic>
    </p:spTree>
    <p:extLst>
      <p:ext uri="{BB962C8B-B14F-4D97-AF65-F5344CB8AC3E}">
        <p14:creationId xmlns:p14="http://schemas.microsoft.com/office/powerpoint/2010/main" val="188241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D133-72AD-4438-9141-A6505DF7B733}"/>
              </a:ext>
            </a:extLst>
          </p:cNvPr>
          <p:cNvSpPr>
            <a:spLocks noGrp="1"/>
          </p:cNvSpPr>
          <p:nvPr>
            <p:ph type="title"/>
          </p:nvPr>
        </p:nvSpPr>
        <p:spPr/>
        <p:txBody>
          <a:bodyPr/>
          <a:lstStyle/>
          <a:p>
            <a:r>
              <a:rPr lang="en-IN" dirty="0"/>
              <a:t>Additional roles for larger scrum projects</a:t>
            </a:r>
          </a:p>
        </p:txBody>
      </p:sp>
      <p:pic>
        <p:nvPicPr>
          <p:cNvPr id="9" name="Content Placeholder 8">
            <a:extLst>
              <a:ext uri="{FF2B5EF4-FFF2-40B4-BE49-F238E27FC236}">
                <a16:creationId xmlns:a16="http://schemas.microsoft.com/office/drawing/2014/main" id="{D47A0381-4D3C-AA69-7114-154BD7787F6E}"/>
              </a:ext>
            </a:extLst>
          </p:cNvPr>
          <p:cNvPicPr>
            <a:picLocks noGrp="1" noChangeAspect="1"/>
          </p:cNvPicPr>
          <p:nvPr>
            <p:ph idx="1"/>
          </p:nvPr>
        </p:nvPicPr>
        <p:blipFill>
          <a:blip r:embed="rId2"/>
          <a:stretch>
            <a:fillRect/>
          </a:stretch>
        </p:blipFill>
        <p:spPr>
          <a:xfrm>
            <a:off x="1024128" y="1962912"/>
            <a:ext cx="9460612" cy="4596298"/>
          </a:xfrm>
        </p:spPr>
      </p:pic>
    </p:spTree>
    <p:extLst>
      <p:ext uri="{BB962C8B-B14F-4D97-AF65-F5344CB8AC3E}">
        <p14:creationId xmlns:p14="http://schemas.microsoft.com/office/powerpoint/2010/main" val="630377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98E1-C388-7FFC-2DCF-44E07BE52639}"/>
              </a:ext>
            </a:extLst>
          </p:cNvPr>
          <p:cNvSpPr>
            <a:spLocks noGrp="1"/>
          </p:cNvSpPr>
          <p:nvPr>
            <p:ph type="title"/>
          </p:nvPr>
        </p:nvSpPr>
        <p:spPr/>
        <p:txBody>
          <a:bodyPr/>
          <a:lstStyle/>
          <a:p>
            <a:r>
              <a:rPr lang="en-IN" dirty="0"/>
              <a:t>Product backlog</a:t>
            </a:r>
          </a:p>
        </p:txBody>
      </p:sp>
      <p:pic>
        <p:nvPicPr>
          <p:cNvPr id="5" name="Content Placeholder 4">
            <a:extLst>
              <a:ext uri="{FF2B5EF4-FFF2-40B4-BE49-F238E27FC236}">
                <a16:creationId xmlns:a16="http://schemas.microsoft.com/office/drawing/2014/main" id="{9A60128B-5A1A-8819-0FD8-FA3784C104A4}"/>
              </a:ext>
            </a:extLst>
          </p:cNvPr>
          <p:cNvPicPr>
            <a:picLocks noGrp="1" noChangeAspect="1"/>
          </p:cNvPicPr>
          <p:nvPr>
            <p:ph idx="1"/>
          </p:nvPr>
        </p:nvPicPr>
        <p:blipFill>
          <a:blip r:embed="rId2"/>
          <a:stretch>
            <a:fillRect/>
          </a:stretch>
        </p:blipFill>
        <p:spPr>
          <a:xfrm>
            <a:off x="939800" y="1855216"/>
            <a:ext cx="10559406" cy="4417568"/>
          </a:xfrm>
        </p:spPr>
      </p:pic>
    </p:spTree>
    <p:extLst>
      <p:ext uri="{BB962C8B-B14F-4D97-AF65-F5344CB8AC3E}">
        <p14:creationId xmlns:p14="http://schemas.microsoft.com/office/powerpoint/2010/main" val="2389614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FD04-994F-E671-47E7-75B65D51A7E6}"/>
              </a:ext>
            </a:extLst>
          </p:cNvPr>
          <p:cNvSpPr>
            <a:spLocks noGrp="1"/>
          </p:cNvSpPr>
          <p:nvPr>
            <p:ph type="title"/>
          </p:nvPr>
        </p:nvSpPr>
        <p:spPr/>
        <p:txBody>
          <a:bodyPr/>
          <a:lstStyle/>
          <a:p>
            <a:r>
              <a:rPr lang="en-IN" dirty="0"/>
              <a:t>Sprint backlog</a:t>
            </a:r>
          </a:p>
        </p:txBody>
      </p:sp>
      <p:sp>
        <p:nvSpPr>
          <p:cNvPr id="3" name="Content Placeholder 2">
            <a:extLst>
              <a:ext uri="{FF2B5EF4-FFF2-40B4-BE49-F238E27FC236}">
                <a16:creationId xmlns:a16="http://schemas.microsoft.com/office/drawing/2014/main" id="{E83469D7-400E-FAA2-71A5-E3680A38E4F5}"/>
              </a:ext>
            </a:extLst>
          </p:cNvPr>
          <p:cNvSpPr>
            <a:spLocks noGrp="1"/>
          </p:cNvSpPr>
          <p:nvPr>
            <p:ph idx="1"/>
          </p:nvPr>
        </p:nvSpPr>
        <p:spPr>
          <a:xfrm>
            <a:off x="788923" y="1832864"/>
            <a:ext cx="11403077" cy="5025136"/>
          </a:xfrm>
        </p:spPr>
        <p:txBody>
          <a:bodyPr/>
          <a:lstStyle/>
          <a:p>
            <a:r>
              <a:rPr lang="en-US" sz="1600" b="0" i="0" dirty="0">
                <a:solidFill>
                  <a:srgbClr val="2A2B2C"/>
                </a:solidFill>
                <a:effectLst/>
                <a:latin typeface="gordita"/>
              </a:rPr>
              <a:t>A sprint backlog is a list of work items your team plans to complete during a project sprint. These items are usually pulled from the product backlog during the sprint planning session. A clear sprint backlog prevents scope creep by clarifying exactly what your team will be doing—and not doing—during each sprint. </a:t>
            </a:r>
          </a:p>
          <a:p>
            <a:endParaRPr lang="en-IN" dirty="0"/>
          </a:p>
        </p:txBody>
      </p:sp>
      <p:pic>
        <p:nvPicPr>
          <p:cNvPr id="7" name="Picture 6">
            <a:extLst>
              <a:ext uri="{FF2B5EF4-FFF2-40B4-BE49-F238E27FC236}">
                <a16:creationId xmlns:a16="http://schemas.microsoft.com/office/drawing/2014/main" id="{D794156B-9F59-B373-8492-BD80B3EC1F60}"/>
              </a:ext>
            </a:extLst>
          </p:cNvPr>
          <p:cNvPicPr>
            <a:picLocks noChangeAspect="1"/>
          </p:cNvPicPr>
          <p:nvPr/>
        </p:nvPicPr>
        <p:blipFill>
          <a:blip r:embed="rId2"/>
          <a:stretch>
            <a:fillRect/>
          </a:stretch>
        </p:blipFill>
        <p:spPr>
          <a:xfrm>
            <a:off x="1346504" y="2724320"/>
            <a:ext cx="9626296" cy="3942792"/>
          </a:xfrm>
          <a:prstGeom prst="rect">
            <a:avLst/>
          </a:prstGeom>
        </p:spPr>
      </p:pic>
    </p:spTree>
    <p:extLst>
      <p:ext uri="{BB962C8B-B14F-4D97-AF65-F5344CB8AC3E}">
        <p14:creationId xmlns:p14="http://schemas.microsoft.com/office/powerpoint/2010/main" val="327804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47D8-99F8-BAB3-944B-0690BDA2BB16}"/>
              </a:ext>
            </a:extLst>
          </p:cNvPr>
          <p:cNvSpPr>
            <a:spLocks noGrp="1"/>
          </p:cNvSpPr>
          <p:nvPr>
            <p:ph type="title"/>
          </p:nvPr>
        </p:nvSpPr>
        <p:spPr/>
        <p:txBody>
          <a:bodyPr/>
          <a:lstStyle/>
          <a:p>
            <a:r>
              <a:rPr lang="en-IN" dirty="0"/>
              <a:t>Demand for automation test engineer </a:t>
            </a:r>
          </a:p>
        </p:txBody>
      </p:sp>
      <p:sp>
        <p:nvSpPr>
          <p:cNvPr id="3" name="Content Placeholder 2">
            <a:extLst>
              <a:ext uri="{FF2B5EF4-FFF2-40B4-BE49-F238E27FC236}">
                <a16:creationId xmlns:a16="http://schemas.microsoft.com/office/drawing/2014/main" id="{3EEF7BB0-DA28-2CC1-170E-91052AD6019D}"/>
              </a:ext>
            </a:extLst>
          </p:cNvPr>
          <p:cNvSpPr>
            <a:spLocks noGrp="1"/>
          </p:cNvSpPr>
          <p:nvPr>
            <p:ph idx="1"/>
          </p:nvPr>
        </p:nvSpPr>
        <p:spPr/>
        <p:txBody>
          <a:bodyPr/>
          <a:lstStyle/>
          <a:p>
            <a:r>
              <a:rPr lang="en-US" dirty="0"/>
              <a:t>All the Web Applications may it be JAVA based, .NET based , Peoplesoft or CRM need a Automation framework as it saves a lot of time .</a:t>
            </a:r>
          </a:p>
          <a:p>
            <a:r>
              <a:rPr lang="en-US" dirty="0"/>
              <a:t>Selenium Supports all the different types of Web Application and since it is a open source the market size for selenium is also huge as compare to others .</a:t>
            </a:r>
          </a:p>
          <a:p>
            <a:r>
              <a:rPr lang="en-US" dirty="0"/>
              <a:t>In this course you are also learning to create a CT pipeline from scratch which is a current market trend for all the organization. </a:t>
            </a:r>
          </a:p>
          <a:p>
            <a:r>
              <a:rPr lang="en-US" dirty="0"/>
              <a:t>An increase in demand for testing process automation and solutions that offer a smooth client experience is driving the market for testing automation</a:t>
            </a:r>
            <a:endParaRPr lang="en-IN" dirty="0"/>
          </a:p>
        </p:txBody>
      </p:sp>
    </p:spTree>
    <p:extLst>
      <p:ext uri="{BB962C8B-B14F-4D97-AF65-F5344CB8AC3E}">
        <p14:creationId xmlns:p14="http://schemas.microsoft.com/office/powerpoint/2010/main" val="301032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71AE-B1CE-DCFE-0AF2-66E454A7D1C5}"/>
              </a:ext>
            </a:extLst>
          </p:cNvPr>
          <p:cNvSpPr>
            <a:spLocks noGrp="1"/>
          </p:cNvSpPr>
          <p:nvPr>
            <p:ph type="title"/>
          </p:nvPr>
        </p:nvSpPr>
        <p:spPr/>
        <p:txBody>
          <a:bodyPr/>
          <a:lstStyle/>
          <a:p>
            <a:r>
              <a:rPr lang="en-IN" dirty="0"/>
              <a:t>Burndown chart</a:t>
            </a:r>
          </a:p>
        </p:txBody>
      </p:sp>
      <p:sp>
        <p:nvSpPr>
          <p:cNvPr id="3" name="Content Placeholder 2">
            <a:extLst>
              <a:ext uri="{FF2B5EF4-FFF2-40B4-BE49-F238E27FC236}">
                <a16:creationId xmlns:a16="http://schemas.microsoft.com/office/drawing/2014/main" id="{4AB8AA0E-B555-F1DE-5FF0-10CEB5705915}"/>
              </a:ext>
            </a:extLst>
          </p:cNvPr>
          <p:cNvSpPr>
            <a:spLocks noGrp="1"/>
          </p:cNvSpPr>
          <p:nvPr>
            <p:ph idx="1"/>
          </p:nvPr>
        </p:nvSpPr>
        <p:spPr/>
        <p:txBody>
          <a:bodyPr/>
          <a:lstStyle/>
          <a:p>
            <a:r>
              <a:rPr lang="en-US" b="0" i="0" dirty="0">
                <a:solidFill>
                  <a:srgbClr val="091E42"/>
                </a:solidFill>
                <a:effectLst/>
                <a:latin typeface="Charlie Text"/>
              </a:rPr>
              <a:t>A burndown chart shows the amount of work that has been completed in an epic or sprint, and the total work remaining. Burndown charts are used to predict your team's likelihood of completing their work in the time available. They're also great for keeping the team aware of any scope creep that occurs.</a:t>
            </a:r>
          </a:p>
          <a:p>
            <a:endParaRPr lang="en-IN" dirty="0"/>
          </a:p>
        </p:txBody>
      </p:sp>
      <p:pic>
        <p:nvPicPr>
          <p:cNvPr id="5" name="Picture 4">
            <a:extLst>
              <a:ext uri="{FF2B5EF4-FFF2-40B4-BE49-F238E27FC236}">
                <a16:creationId xmlns:a16="http://schemas.microsoft.com/office/drawing/2014/main" id="{5BBF13D6-593A-5081-D330-E8759A138C4A}"/>
              </a:ext>
            </a:extLst>
          </p:cNvPr>
          <p:cNvPicPr>
            <a:picLocks noChangeAspect="1"/>
          </p:cNvPicPr>
          <p:nvPr/>
        </p:nvPicPr>
        <p:blipFill>
          <a:blip r:embed="rId2"/>
          <a:stretch>
            <a:fillRect/>
          </a:stretch>
        </p:blipFill>
        <p:spPr>
          <a:xfrm>
            <a:off x="2238874" y="3637399"/>
            <a:ext cx="7159126" cy="2996163"/>
          </a:xfrm>
          <a:prstGeom prst="rect">
            <a:avLst/>
          </a:prstGeom>
        </p:spPr>
      </p:pic>
    </p:spTree>
    <p:extLst>
      <p:ext uri="{BB962C8B-B14F-4D97-AF65-F5344CB8AC3E}">
        <p14:creationId xmlns:p14="http://schemas.microsoft.com/office/powerpoint/2010/main" val="3969355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9EB6-AF69-957D-1FFE-6695B4504C3A}"/>
              </a:ext>
            </a:extLst>
          </p:cNvPr>
          <p:cNvSpPr>
            <a:spLocks noGrp="1"/>
          </p:cNvSpPr>
          <p:nvPr>
            <p:ph type="title"/>
          </p:nvPr>
        </p:nvSpPr>
        <p:spPr/>
        <p:txBody>
          <a:bodyPr/>
          <a:lstStyle/>
          <a:p>
            <a:r>
              <a:rPr lang="en-IN" dirty="0"/>
              <a:t>Agile ceremonies</a:t>
            </a:r>
          </a:p>
        </p:txBody>
      </p:sp>
      <p:sp>
        <p:nvSpPr>
          <p:cNvPr id="3" name="Content Placeholder 2">
            <a:extLst>
              <a:ext uri="{FF2B5EF4-FFF2-40B4-BE49-F238E27FC236}">
                <a16:creationId xmlns:a16="http://schemas.microsoft.com/office/drawing/2014/main" id="{91E559D5-019F-9715-F710-5487080BC2F7}"/>
              </a:ext>
            </a:extLst>
          </p:cNvPr>
          <p:cNvSpPr>
            <a:spLocks noGrp="1"/>
          </p:cNvSpPr>
          <p:nvPr>
            <p:ph idx="1"/>
          </p:nvPr>
        </p:nvSpPr>
        <p:spPr/>
        <p:txBody>
          <a:bodyPr/>
          <a:lstStyle/>
          <a:p>
            <a:r>
              <a:rPr lang="en-IN" sz="2400" b="1" dirty="0"/>
              <a:t>Daily Standup </a:t>
            </a:r>
          </a:p>
          <a:p>
            <a:pPr algn="l"/>
            <a:r>
              <a:rPr lang="en-US" b="0" i="0" dirty="0">
                <a:solidFill>
                  <a:srgbClr val="606060"/>
                </a:solidFill>
                <a:effectLst/>
                <a:latin typeface="Montserrat" panose="00000500000000000000" pitchFamily="2" charset="0"/>
              </a:rPr>
              <a:t>The daily </a:t>
            </a:r>
            <a:r>
              <a:rPr lang="en-US" b="0" i="0" u="sng" dirty="0">
                <a:solidFill>
                  <a:srgbClr val="3A70E0"/>
                </a:solidFill>
                <a:effectLst/>
                <a:latin typeface="inherit"/>
                <a:hlinkClick r:id="rId2"/>
              </a:rPr>
              <a:t>stand-up meeting</a:t>
            </a:r>
            <a:r>
              <a:rPr lang="en-US" b="0" i="0" dirty="0">
                <a:solidFill>
                  <a:srgbClr val="606060"/>
                </a:solidFill>
                <a:effectLst/>
                <a:latin typeface="Montserrat" panose="00000500000000000000" pitchFamily="2" charset="0"/>
              </a:rPr>
              <a:t> is perhaps the most famous and widely-applied Agile practice. It represents a 15-minute meeting that is held standing up in front of an “information radiator” such as a Kanban board. In practice, it’s almost the same as the Daily Kanban meeting. The only difference is that the agenda of the meeting is stricter in Scrum as every team member should answer the following questions:</a:t>
            </a:r>
          </a:p>
          <a:p>
            <a:pPr algn="l"/>
            <a:r>
              <a:rPr lang="en-US" b="1" i="1" dirty="0">
                <a:solidFill>
                  <a:srgbClr val="606060"/>
                </a:solidFill>
                <a:effectLst/>
                <a:latin typeface="Montserrat" panose="00000500000000000000" pitchFamily="2" charset="0"/>
              </a:rPr>
              <a:t>“What did I do yesterday?” </a:t>
            </a:r>
            <a:br>
              <a:rPr lang="en-US" b="0" i="0" dirty="0">
                <a:solidFill>
                  <a:srgbClr val="606060"/>
                </a:solidFill>
                <a:effectLst/>
                <a:latin typeface="Montserrat" panose="00000500000000000000" pitchFamily="2" charset="0"/>
              </a:rPr>
            </a:br>
            <a:r>
              <a:rPr lang="en-US" b="1" i="1" dirty="0">
                <a:solidFill>
                  <a:srgbClr val="606060"/>
                </a:solidFill>
                <a:effectLst/>
                <a:latin typeface="Montserrat" panose="00000500000000000000" pitchFamily="2" charset="0"/>
              </a:rPr>
              <a:t>“What am I going to do today?” </a:t>
            </a:r>
            <a:br>
              <a:rPr lang="en-US" b="0" i="0" dirty="0">
                <a:solidFill>
                  <a:srgbClr val="606060"/>
                </a:solidFill>
                <a:effectLst/>
                <a:latin typeface="Montserrat" panose="00000500000000000000" pitchFamily="2" charset="0"/>
              </a:rPr>
            </a:br>
            <a:r>
              <a:rPr lang="en-US" b="1" i="1" dirty="0">
                <a:solidFill>
                  <a:srgbClr val="606060"/>
                </a:solidFill>
                <a:effectLst/>
                <a:latin typeface="Montserrat" panose="00000500000000000000" pitchFamily="2" charset="0"/>
              </a:rPr>
              <a:t>“Is there something blocking my progress?” </a:t>
            </a:r>
            <a:endParaRPr lang="en-US" b="0" i="0" dirty="0">
              <a:solidFill>
                <a:srgbClr val="606060"/>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35615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B400-C288-E8B5-3E95-087A1EB94EF4}"/>
              </a:ext>
            </a:extLst>
          </p:cNvPr>
          <p:cNvSpPr>
            <a:spLocks noGrp="1"/>
          </p:cNvSpPr>
          <p:nvPr>
            <p:ph type="title"/>
          </p:nvPr>
        </p:nvSpPr>
        <p:spPr/>
        <p:txBody>
          <a:bodyPr/>
          <a:lstStyle/>
          <a:p>
            <a:r>
              <a:rPr lang="en-IN" dirty="0"/>
              <a:t>Sprint planning</a:t>
            </a:r>
          </a:p>
        </p:txBody>
      </p:sp>
      <p:sp>
        <p:nvSpPr>
          <p:cNvPr id="3" name="Content Placeholder 2">
            <a:extLst>
              <a:ext uri="{FF2B5EF4-FFF2-40B4-BE49-F238E27FC236}">
                <a16:creationId xmlns:a16="http://schemas.microsoft.com/office/drawing/2014/main" id="{E6CFFD7D-3F54-B244-3A78-17E5009BF186}"/>
              </a:ext>
            </a:extLst>
          </p:cNvPr>
          <p:cNvSpPr>
            <a:spLocks noGrp="1"/>
          </p:cNvSpPr>
          <p:nvPr>
            <p:ph idx="1"/>
          </p:nvPr>
        </p:nvSpPr>
        <p:spPr/>
        <p:txBody>
          <a:bodyPr/>
          <a:lstStyle/>
          <a:p>
            <a:pPr algn="l"/>
            <a:r>
              <a:rPr lang="en-US" b="0" i="0" dirty="0">
                <a:solidFill>
                  <a:srgbClr val="606060"/>
                </a:solidFill>
                <a:effectLst/>
                <a:latin typeface="Montserrat" panose="00000500000000000000" pitchFamily="2" charset="0"/>
              </a:rPr>
              <a:t>The sprint planning ceremony in Agile is a 1-2 hours meeting that occurs at the start of every Scrum iteration/sprint. Its main intent is to populate a Sprint backlog and prepare a Sprint goal by committing to a batch of </a:t>
            </a:r>
            <a:r>
              <a:rPr lang="en-US" b="0" i="0" u="sng" dirty="0">
                <a:solidFill>
                  <a:srgbClr val="3A70E0"/>
                </a:solidFill>
                <a:effectLst/>
                <a:latin typeface="inherit"/>
                <a:hlinkClick r:id="rId2"/>
              </a:rPr>
              <a:t>user stories</a:t>
            </a:r>
            <a:r>
              <a:rPr lang="en-US" b="0" i="0" dirty="0">
                <a:solidFill>
                  <a:srgbClr val="606060"/>
                </a:solidFill>
                <a:effectLst/>
                <a:latin typeface="Montserrat" panose="00000500000000000000" pitchFamily="2" charset="0"/>
              </a:rPr>
              <a:t> from the Product backlog.</a:t>
            </a:r>
          </a:p>
          <a:p>
            <a:pPr algn="l"/>
            <a:r>
              <a:rPr lang="en-US" b="0" i="0" dirty="0">
                <a:solidFill>
                  <a:srgbClr val="606060"/>
                </a:solidFill>
                <a:effectLst/>
                <a:latin typeface="Montserrat" panose="00000500000000000000" pitchFamily="2" charset="0"/>
              </a:rPr>
              <a:t>During the meeting, teams choose the next highest priority items to execute in the sprint. This happens by analyzing their </a:t>
            </a:r>
            <a:r>
              <a:rPr lang="en-US" b="0" i="0" u="sng" dirty="0">
                <a:solidFill>
                  <a:srgbClr val="3A70E0"/>
                </a:solidFill>
                <a:effectLst/>
                <a:latin typeface="inherit"/>
                <a:hlinkClick r:id="rId3"/>
              </a:rPr>
              <a:t>Agile velocity</a:t>
            </a:r>
            <a:r>
              <a:rPr lang="en-US" b="0" i="0" dirty="0">
                <a:solidFill>
                  <a:srgbClr val="606060"/>
                </a:solidFill>
                <a:effectLst/>
                <a:latin typeface="Montserrat" panose="00000500000000000000" pitchFamily="2" charset="0"/>
              </a:rPr>
              <a:t> (how many story points they can execute in a single iteration). As part of the ceremony, the development team, the Product Owner and Scrum Master also write acceptance criteria for the user stories and prepare technical tasks for their execution.</a:t>
            </a:r>
          </a:p>
          <a:p>
            <a:endParaRPr lang="en-IN" dirty="0"/>
          </a:p>
        </p:txBody>
      </p:sp>
    </p:spTree>
    <p:extLst>
      <p:ext uri="{BB962C8B-B14F-4D97-AF65-F5344CB8AC3E}">
        <p14:creationId xmlns:p14="http://schemas.microsoft.com/office/powerpoint/2010/main" val="2953883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8DC7-D9F1-5263-3306-77C747749FF1}"/>
              </a:ext>
            </a:extLst>
          </p:cNvPr>
          <p:cNvSpPr>
            <a:spLocks noGrp="1"/>
          </p:cNvSpPr>
          <p:nvPr>
            <p:ph type="title"/>
          </p:nvPr>
        </p:nvSpPr>
        <p:spPr/>
        <p:txBody>
          <a:bodyPr/>
          <a:lstStyle/>
          <a:p>
            <a:r>
              <a:rPr lang="en-IN" dirty="0"/>
              <a:t>Sprint review</a:t>
            </a:r>
          </a:p>
        </p:txBody>
      </p:sp>
      <p:sp>
        <p:nvSpPr>
          <p:cNvPr id="3" name="Content Placeholder 2">
            <a:extLst>
              <a:ext uri="{FF2B5EF4-FFF2-40B4-BE49-F238E27FC236}">
                <a16:creationId xmlns:a16="http://schemas.microsoft.com/office/drawing/2014/main" id="{347E70A8-4583-49C1-6E03-7A6D74A9A1EA}"/>
              </a:ext>
            </a:extLst>
          </p:cNvPr>
          <p:cNvSpPr>
            <a:spLocks noGrp="1"/>
          </p:cNvSpPr>
          <p:nvPr>
            <p:ph idx="1"/>
          </p:nvPr>
        </p:nvSpPr>
        <p:spPr/>
        <p:txBody>
          <a:bodyPr/>
          <a:lstStyle/>
          <a:p>
            <a:pPr algn="l"/>
            <a:r>
              <a:rPr lang="en-US" b="0" i="0" dirty="0">
                <a:solidFill>
                  <a:srgbClr val="606060"/>
                </a:solidFill>
                <a:effectLst/>
                <a:latin typeface="Montserrat" panose="00000500000000000000" pitchFamily="2" charset="0"/>
              </a:rPr>
              <a:t>Each iteration in Scrum ends with the Sprint Review. During the ceremony, Scrum teams present their finished increment (functionality) to the customer or the Product Owner. The intent of the ceremony is to get external feedback for their work/user stories, add new requirements to the Product backlog or reprioritize it, if necessary.</a:t>
            </a:r>
          </a:p>
          <a:p>
            <a:pPr algn="l"/>
            <a:r>
              <a:rPr lang="en-US" b="0" i="0" dirty="0">
                <a:solidFill>
                  <a:srgbClr val="606060"/>
                </a:solidFill>
                <a:effectLst/>
                <a:latin typeface="Montserrat" panose="00000500000000000000" pitchFamily="2" charset="0"/>
              </a:rPr>
              <a:t>Each Sprint Review involves the development team, the Scrum Master (Agile coach), and the Product Owner. It’s good practice for the customer to attend the meeting too. </a:t>
            </a:r>
          </a:p>
          <a:p>
            <a:endParaRPr lang="en-IN" dirty="0"/>
          </a:p>
        </p:txBody>
      </p:sp>
    </p:spTree>
    <p:extLst>
      <p:ext uri="{BB962C8B-B14F-4D97-AF65-F5344CB8AC3E}">
        <p14:creationId xmlns:p14="http://schemas.microsoft.com/office/powerpoint/2010/main" val="2406624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C2C5-D5FD-9F4D-81D9-29AA6656C569}"/>
              </a:ext>
            </a:extLst>
          </p:cNvPr>
          <p:cNvSpPr>
            <a:spLocks noGrp="1"/>
          </p:cNvSpPr>
          <p:nvPr>
            <p:ph type="title"/>
          </p:nvPr>
        </p:nvSpPr>
        <p:spPr/>
        <p:txBody>
          <a:bodyPr/>
          <a:lstStyle/>
          <a:p>
            <a:r>
              <a:rPr lang="en-IN" dirty="0"/>
              <a:t>Sprint retrospective</a:t>
            </a:r>
          </a:p>
        </p:txBody>
      </p:sp>
      <p:sp>
        <p:nvSpPr>
          <p:cNvPr id="3" name="Content Placeholder 2">
            <a:extLst>
              <a:ext uri="{FF2B5EF4-FFF2-40B4-BE49-F238E27FC236}">
                <a16:creationId xmlns:a16="http://schemas.microsoft.com/office/drawing/2014/main" id="{0A75B97E-DDC1-1783-D8D6-BD4DEBB8C2FA}"/>
              </a:ext>
            </a:extLst>
          </p:cNvPr>
          <p:cNvSpPr>
            <a:spLocks noGrp="1"/>
          </p:cNvSpPr>
          <p:nvPr>
            <p:ph idx="1"/>
          </p:nvPr>
        </p:nvSpPr>
        <p:spPr/>
        <p:txBody>
          <a:bodyPr/>
          <a:lstStyle/>
          <a:p>
            <a:pPr algn="l"/>
            <a:r>
              <a:rPr lang="en-US" b="0" i="0" dirty="0">
                <a:solidFill>
                  <a:srgbClr val="606060"/>
                </a:solidFill>
                <a:effectLst/>
                <a:latin typeface="Montserrat" panose="00000500000000000000" pitchFamily="2" charset="0"/>
              </a:rPr>
              <a:t>To reflect on what has happened during the sprint, Scrum teams engage in Sprint Retrospectives right after the Sprint Review. The retrospective is a widely-applied Agile ceremony that Kanban teams often use too in an ad-hoc manner.</a:t>
            </a:r>
          </a:p>
          <a:p>
            <a:pPr algn="l"/>
            <a:r>
              <a:rPr lang="en-US" b="0" i="0" dirty="0">
                <a:solidFill>
                  <a:srgbClr val="606060"/>
                </a:solidFill>
                <a:effectLst/>
                <a:latin typeface="Montserrat" panose="00000500000000000000" pitchFamily="2" charset="0"/>
              </a:rPr>
              <a:t>During the event, teams analyze all problems or impediments that happened during the sprint and look for ways to prevent them from reoccurring. The goal of the retrospective is to continuously engage in “lessons learned” sessions over the course of the project.</a:t>
            </a:r>
          </a:p>
          <a:p>
            <a:endParaRPr lang="en-IN" dirty="0"/>
          </a:p>
        </p:txBody>
      </p:sp>
    </p:spTree>
    <p:extLst>
      <p:ext uri="{BB962C8B-B14F-4D97-AF65-F5344CB8AC3E}">
        <p14:creationId xmlns:p14="http://schemas.microsoft.com/office/powerpoint/2010/main" val="358315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77E5-C66E-A723-A121-25DD771D67DD}"/>
              </a:ext>
            </a:extLst>
          </p:cNvPr>
          <p:cNvSpPr>
            <a:spLocks noGrp="1"/>
          </p:cNvSpPr>
          <p:nvPr>
            <p:ph type="title"/>
          </p:nvPr>
        </p:nvSpPr>
        <p:spPr/>
        <p:txBody>
          <a:bodyPr/>
          <a:lstStyle/>
          <a:p>
            <a:r>
              <a:rPr lang="en-IN" dirty="0"/>
              <a:t>Backlog refinement</a:t>
            </a:r>
          </a:p>
        </p:txBody>
      </p:sp>
      <p:sp>
        <p:nvSpPr>
          <p:cNvPr id="3" name="Content Placeholder 2">
            <a:extLst>
              <a:ext uri="{FF2B5EF4-FFF2-40B4-BE49-F238E27FC236}">
                <a16:creationId xmlns:a16="http://schemas.microsoft.com/office/drawing/2014/main" id="{9423326E-4888-23CE-C8FA-3399FC0B0E65}"/>
              </a:ext>
            </a:extLst>
          </p:cNvPr>
          <p:cNvSpPr>
            <a:spLocks noGrp="1"/>
          </p:cNvSpPr>
          <p:nvPr>
            <p:ph idx="1"/>
          </p:nvPr>
        </p:nvSpPr>
        <p:spPr/>
        <p:txBody>
          <a:bodyPr/>
          <a:lstStyle/>
          <a:p>
            <a:r>
              <a:rPr lang="en-US" b="0" i="0" dirty="0">
                <a:solidFill>
                  <a:srgbClr val="606060"/>
                </a:solidFill>
                <a:effectLst/>
                <a:latin typeface="Montserrat" panose="00000500000000000000" pitchFamily="2" charset="0"/>
              </a:rPr>
              <a:t>While being an unofficial Scrum-based Agile ceremony, the backlog refinement cadence is worth briefly mentioning. This meeting can happen towards the end of a sprint. Its main goal is to estimate, add more details, or break down the next high-priority user stories, so they’re prepared for commitment during the Sprint Planning ceremony.</a:t>
            </a:r>
            <a:endParaRPr lang="en-IN" dirty="0"/>
          </a:p>
        </p:txBody>
      </p:sp>
    </p:spTree>
    <p:extLst>
      <p:ext uri="{BB962C8B-B14F-4D97-AF65-F5344CB8AC3E}">
        <p14:creationId xmlns:p14="http://schemas.microsoft.com/office/powerpoint/2010/main" val="162474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EC2F-05E8-DEBC-B730-A412D11A3610}"/>
              </a:ext>
            </a:extLst>
          </p:cNvPr>
          <p:cNvSpPr>
            <a:spLocks noGrp="1"/>
          </p:cNvSpPr>
          <p:nvPr>
            <p:ph type="title"/>
          </p:nvPr>
        </p:nvSpPr>
        <p:spPr/>
        <p:txBody>
          <a:bodyPr/>
          <a:lstStyle/>
          <a:p>
            <a:r>
              <a:rPr lang="en-IN" dirty="0"/>
              <a:t>What is software testing </a:t>
            </a:r>
          </a:p>
        </p:txBody>
      </p:sp>
      <p:sp>
        <p:nvSpPr>
          <p:cNvPr id="3" name="Content Placeholder 2">
            <a:extLst>
              <a:ext uri="{FF2B5EF4-FFF2-40B4-BE49-F238E27FC236}">
                <a16:creationId xmlns:a16="http://schemas.microsoft.com/office/drawing/2014/main" id="{9506B144-DA48-8CE9-06EF-9E499D58B3CD}"/>
              </a:ext>
            </a:extLst>
          </p:cNvPr>
          <p:cNvSpPr>
            <a:spLocks noGrp="1"/>
          </p:cNvSpPr>
          <p:nvPr>
            <p:ph idx="1"/>
          </p:nvPr>
        </p:nvSpPr>
        <p:spPr/>
        <p:txBody>
          <a:bodyPr>
            <a:normAutofit lnSpcReduction="10000"/>
          </a:bodyPr>
          <a:lstStyle/>
          <a:p>
            <a:r>
              <a:rPr lang="en-US" b="1" i="0" dirty="0">
                <a:solidFill>
                  <a:srgbClr val="222222"/>
                </a:solidFill>
                <a:effectLst/>
                <a:latin typeface="Source Sans Pro" panose="020B0503030403020204" pitchFamily="34" charset="0"/>
              </a:rPr>
              <a:t>Software Testing</a:t>
            </a:r>
            <a:r>
              <a:rPr lang="en-US" b="0" i="0" dirty="0">
                <a:solidFill>
                  <a:srgbClr val="222222"/>
                </a:solidFill>
                <a:effectLst/>
                <a:latin typeface="Source Sans Pro" panose="020B0503030403020204" pitchFamily="34" charset="0"/>
              </a:rPr>
              <a:t> is a method to check whether the actual software product matches expected requirements and to ensure that software product is</a:t>
            </a:r>
            <a:r>
              <a:rPr lang="en-US" b="0" i="0" u="none" strike="noStrike" dirty="0">
                <a:effectLst/>
                <a:latin typeface="Source Sans Pro" panose="020B0503030403020204" pitchFamily="34" charset="0"/>
                <a:hlinkClick r:id="rId2"/>
              </a:rPr>
              <a:t> Defect </a:t>
            </a:r>
            <a:r>
              <a:rPr lang="en-US" b="0" i="0" dirty="0">
                <a:solidFill>
                  <a:srgbClr val="222222"/>
                </a:solidFill>
                <a:effectLst/>
                <a:latin typeface="Source Sans Pro" panose="020B0503030403020204" pitchFamily="34" charset="0"/>
              </a:rPr>
              <a:t>free. It involves execution of software/system components using manual or automated tools to evaluate one or more properties of interest. The purpose of software testing is to identify errors, gaps or missing requirements in contrast to actual requirements.</a:t>
            </a:r>
          </a:p>
          <a:p>
            <a:endParaRPr lang="en-US" dirty="0">
              <a:solidFill>
                <a:srgbClr val="222222"/>
              </a:solidFill>
              <a:latin typeface="Source Sans Pro" panose="020B0503030403020204" pitchFamily="34" charset="0"/>
            </a:endParaRPr>
          </a:p>
          <a:p>
            <a:r>
              <a:rPr lang="en-US" dirty="0">
                <a:effectLst/>
              </a:rPr>
              <a:t>In simple terms, Software Testing means the Verification of Application Under Test (AUT). This Software Testing course introduces testing software to the audience and justifies the importance of software testing.</a:t>
            </a:r>
          </a:p>
          <a:p>
            <a:br>
              <a:rPr lang="en-US" dirty="0">
                <a:effectLst/>
              </a:rPr>
            </a:br>
            <a:endParaRPr lang="en-IN" dirty="0"/>
          </a:p>
        </p:txBody>
      </p:sp>
    </p:spTree>
    <p:extLst>
      <p:ext uri="{BB962C8B-B14F-4D97-AF65-F5344CB8AC3E}">
        <p14:creationId xmlns:p14="http://schemas.microsoft.com/office/powerpoint/2010/main" val="381995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D857-524B-8B9C-D73D-1EBDBD8366DE}"/>
              </a:ext>
            </a:extLst>
          </p:cNvPr>
          <p:cNvSpPr>
            <a:spLocks noGrp="1"/>
          </p:cNvSpPr>
          <p:nvPr>
            <p:ph type="title"/>
          </p:nvPr>
        </p:nvSpPr>
        <p:spPr/>
        <p:txBody>
          <a:bodyPr/>
          <a:lstStyle/>
          <a:p>
            <a:r>
              <a:rPr lang="en-IN" dirty="0"/>
              <a:t>Why is software testing important</a:t>
            </a:r>
          </a:p>
        </p:txBody>
      </p:sp>
      <p:sp>
        <p:nvSpPr>
          <p:cNvPr id="3" name="Content Placeholder 2">
            <a:extLst>
              <a:ext uri="{FF2B5EF4-FFF2-40B4-BE49-F238E27FC236}">
                <a16:creationId xmlns:a16="http://schemas.microsoft.com/office/drawing/2014/main" id="{BF5267AF-B032-C06A-27B2-70775E060AEA}"/>
              </a:ext>
            </a:extLst>
          </p:cNvPr>
          <p:cNvSpPr>
            <a:spLocks noGrp="1"/>
          </p:cNvSpPr>
          <p:nvPr>
            <p:ph idx="1"/>
          </p:nvPr>
        </p:nvSpPr>
        <p:spPr/>
        <p:txBody>
          <a:bodyPr>
            <a:normAutofit fontScale="77500" lnSpcReduction="20000"/>
          </a:bodyPr>
          <a:lstStyle/>
          <a:p>
            <a:r>
              <a:rPr lang="en-US" b="1" i="0" dirty="0">
                <a:solidFill>
                  <a:srgbClr val="222222"/>
                </a:solidFill>
                <a:effectLst/>
                <a:latin typeface="Source Sans Pro" panose="020B0503030403020204" pitchFamily="34" charset="0"/>
              </a:rPr>
              <a:t>Software Testing is Important</a:t>
            </a:r>
            <a:r>
              <a:rPr lang="en-US" b="0" i="0" dirty="0">
                <a:solidFill>
                  <a:srgbClr val="222222"/>
                </a:solidFill>
                <a:effectLst/>
                <a:latin typeface="Source Sans Pro" panose="020B0503030403020204" pitchFamily="34" charset="0"/>
              </a:rPr>
              <a:t> because if there are any bugs or errors in the software, it can be identified early and can be solved before delivery of the software product. Properly tested software product ensures reliability, security and high performance which further results in time saving, cost effectiveness and customer satisfaction.</a:t>
            </a:r>
          </a:p>
          <a:p>
            <a:pPr algn="l"/>
            <a:r>
              <a:rPr lang="en-US" b="1" i="0" dirty="0">
                <a:solidFill>
                  <a:srgbClr val="222222"/>
                </a:solidFill>
                <a:effectLst/>
                <a:latin typeface="Source Sans Pro" panose="020B0503030403020204" pitchFamily="34" charset="0"/>
              </a:rPr>
              <a:t>What are the benefits of Software Testing?</a:t>
            </a:r>
          </a:p>
          <a:p>
            <a:pPr algn="l"/>
            <a:r>
              <a:rPr lang="en-US" b="0" i="0" dirty="0">
                <a:solidFill>
                  <a:srgbClr val="222222"/>
                </a:solidFill>
                <a:effectLst/>
                <a:latin typeface="Source Sans Pro" panose="020B0503030403020204" pitchFamily="34" charset="0"/>
              </a:rPr>
              <a:t>Here are the benefits of using software testing:</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Cost-Effective: </a:t>
            </a:r>
            <a:r>
              <a:rPr lang="en-US" b="0" i="0" dirty="0">
                <a:solidFill>
                  <a:srgbClr val="222222"/>
                </a:solidFill>
                <a:effectLst/>
                <a:latin typeface="Source Sans Pro" panose="020B0503030403020204" pitchFamily="34" charset="0"/>
              </a:rPr>
              <a:t>It is one of the important advantages of software testing. Testing any IT project on time helps you to save your money for the long term. In case if the bugs caught in the earlier stage of software testing, it costs less to fix.</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Security: </a:t>
            </a:r>
            <a:r>
              <a:rPr lang="en-US" b="0" i="0" dirty="0">
                <a:solidFill>
                  <a:srgbClr val="222222"/>
                </a:solidFill>
                <a:effectLst/>
                <a:latin typeface="Source Sans Pro" panose="020B0503030403020204" pitchFamily="34" charset="0"/>
              </a:rPr>
              <a:t>It is the most vulnerable and sensitive benefit of software testing. People are looking for trusted products. It helps in removing risks and problems earlier.</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Product quality: </a:t>
            </a:r>
            <a:r>
              <a:rPr lang="en-US" b="0" i="0" dirty="0">
                <a:solidFill>
                  <a:srgbClr val="222222"/>
                </a:solidFill>
                <a:effectLst/>
                <a:latin typeface="Source Sans Pro" panose="020B0503030403020204" pitchFamily="34" charset="0"/>
              </a:rPr>
              <a:t>It is an essential requirement of any software product. Testing ensures a quality product is delivered to customers.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Customer Satisfaction: </a:t>
            </a:r>
            <a:r>
              <a:rPr lang="en-US" b="0" i="0" dirty="0">
                <a:solidFill>
                  <a:srgbClr val="222222"/>
                </a:solidFill>
                <a:effectLst/>
                <a:latin typeface="Source Sans Pro" panose="020B0503030403020204" pitchFamily="34" charset="0"/>
              </a:rPr>
              <a:t>The main aim of any product is to give satisfaction to their customers. UI/UX Testing ensures the best user experience.</a:t>
            </a:r>
          </a:p>
          <a:p>
            <a:endParaRPr lang="en-IN" dirty="0"/>
          </a:p>
        </p:txBody>
      </p:sp>
    </p:spTree>
    <p:extLst>
      <p:ext uri="{BB962C8B-B14F-4D97-AF65-F5344CB8AC3E}">
        <p14:creationId xmlns:p14="http://schemas.microsoft.com/office/powerpoint/2010/main" val="179942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F2A5-8412-EFE0-B16E-007788BEC764}"/>
              </a:ext>
            </a:extLst>
          </p:cNvPr>
          <p:cNvSpPr>
            <a:spLocks noGrp="1"/>
          </p:cNvSpPr>
          <p:nvPr>
            <p:ph type="title"/>
          </p:nvPr>
        </p:nvSpPr>
        <p:spPr/>
        <p:txBody>
          <a:bodyPr/>
          <a:lstStyle/>
          <a:p>
            <a:r>
              <a:rPr lang="en-IN" dirty="0"/>
              <a:t>Types of software testing </a:t>
            </a:r>
          </a:p>
        </p:txBody>
      </p:sp>
      <p:pic>
        <p:nvPicPr>
          <p:cNvPr id="5" name="Content Placeholder 4">
            <a:extLst>
              <a:ext uri="{FF2B5EF4-FFF2-40B4-BE49-F238E27FC236}">
                <a16:creationId xmlns:a16="http://schemas.microsoft.com/office/drawing/2014/main" id="{F031C914-A97C-9F74-292C-79501AA822D6}"/>
              </a:ext>
            </a:extLst>
          </p:cNvPr>
          <p:cNvPicPr>
            <a:picLocks noGrp="1" noChangeAspect="1"/>
          </p:cNvPicPr>
          <p:nvPr>
            <p:ph idx="1"/>
          </p:nvPr>
        </p:nvPicPr>
        <p:blipFill>
          <a:blip r:embed="rId2"/>
          <a:stretch>
            <a:fillRect/>
          </a:stretch>
        </p:blipFill>
        <p:spPr>
          <a:xfrm>
            <a:off x="1447800" y="2084831"/>
            <a:ext cx="9296400" cy="4301863"/>
          </a:xfrm>
        </p:spPr>
      </p:pic>
    </p:spTree>
    <p:extLst>
      <p:ext uri="{BB962C8B-B14F-4D97-AF65-F5344CB8AC3E}">
        <p14:creationId xmlns:p14="http://schemas.microsoft.com/office/powerpoint/2010/main" val="349233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4534-9AA7-2CA8-0C10-9F79ADC4C975}"/>
              </a:ext>
            </a:extLst>
          </p:cNvPr>
          <p:cNvSpPr>
            <a:spLocks noGrp="1"/>
          </p:cNvSpPr>
          <p:nvPr>
            <p:ph type="title"/>
          </p:nvPr>
        </p:nvSpPr>
        <p:spPr/>
        <p:txBody>
          <a:bodyPr/>
          <a:lstStyle/>
          <a:p>
            <a:r>
              <a:rPr lang="en-IN" dirty="0"/>
              <a:t>Types of functional testing </a:t>
            </a:r>
          </a:p>
        </p:txBody>
      </p:sp>
      <p:pic>
        <p:nvPicPr>
          <p:cNvPr id="11" name="Content Placeholder 10">
            <a:extLst>
              <a:ext uri="{FF2B5EF4-FFF2-40B4-BE49-F238E27FC236}">
                <a16:creationId xmlns:a16="http://schemas.microsoft.com/office/drawing/2014/main" id="{A9876690-34AF-ABF6-B5FE-F2D0C63D54B3}"/>
              </a:ext>
            </a:extLst>
          </p:cNvPr>
          <p:cNvPicPr>
            <a:picLocks noGrp="1" noChangeAspect="1"/>
          </p:cNvPicPr>
          <p:nvPr>
            <p:ph idx="1"/>
          </p:nvPr>
        </p:nvPicPr>
        <p:blipFill>
          <a:blip r:embed="rId2"/>
          <a:stretch>
            <a:fillRect/>
          </a:stretch>
        </p:blipFill>
        <p:spPr>
          <a:xfrm>
            <a:off x="1993280" y="2084831"/>
            <a:ext cx="8095600" cy="4410619"/>
          </a:xfrm>
        </p:spPr>
      </p:pic>
    </p:spTree>
    <p:extLst>
      <p:ext uri="{BB962C8B-B14F-4D97-AF65-F5344CB8AC3E}">
        <p14:creationId xmlns:p14="http://schemas.microsoft.com/office/powerpoint/2010/main" val="62209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AA1E-18D7-9E5C-B544-828529366AAA}"/>
              </a:ext>
            </a:extLst>
          </p:cNvPr>
          <p:cNvSpPr>
            <a:spLocks noGrp="1"/>
          </p:cNvSpPr>
          <p:nvPr>
            <p:ph type="title"/>
          </p:nvPr>
        </p:nvSpPr>
        <p:spPr/>
        <p:txBody>
          <a:bodyPr/>
          <a:lstStyle/>
          <a:p>
            <a:r>
              <a:rPr lang="en-IN" dirty="0"/>
              <a:t>Types of Non functional testing </a:t>
            </a:r>
          </a:p>
        </p:txBody>
      </p:sp>
      <p:pic>
        <p:nvPicPr>
          <p:cNvPr id="5" name="Content Placeholder 4">
            <a:extLst>
              <a:ext uri="{FF2B5EF4-FFF2-40B4-BE49-F238E27FC236}">
                <a16:creationId xmlns:a16="http://schemas.microsoft.com/office/drawing/2014/main" id="{3B339A32-1F7C-D471-C60F-77AA59B33E8F}"/>
              </a:ext>
            </a:extLst>
          </p:cNvPr>
          <p:cNvPicPr>
            <a:picLocks noGrp="1" noChangeAspect="1"/>
          </p:cNvPicPr>
          <p:nvPr>
            <p:ph idx="1"/>
          </p:nvPr>
        </p:nvPicPr>
        <p:blipFill>
          <a:blip r:embed="rId2"/>
          <a:stretch>
            <a:fillRect/>
          </a:stretch>
        </p:blipFill>
        <p:spPr>
          <a:xfrm>
            <a:off x="2055182" y="1940560"/>
            <a:ext cx="8419778" cy="4744340"/>
          </a:xfrm>
        </p:spPr>
      </p:pic>
    </p:spTree>
    <p:extLst>
      <p:ext uri="{BB962C8B-B14F-4D97-AF65-F5344CB8AC3E}">
        <p14:creationId xmlns:p14="http://schemas.microsoft.com/office/powerpoint/2010/main" val="11458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743A-B8FE-D6D4-65CD-856C208A246C}"/>
              </a:ext>
            </a:extLst>
          </p:cNvPr>
          <p:cNvSpPr>
            <a:spLocks noGrp="1"/>
          </p:cNvSpPr>
          <p:nvPr>
            <p:ph type="title"/>
          </p:nvPr>
        </p:nvSpPr>
        <p:spPr/>
        <p:txBody>
          <a:bodyPr/>
          <a:lstStyle/>
          <a:p>
            <a:r>
              <a:rPr lang="en-IN" dirty="0"/>
              <a:t>Types of maintenance testing </a:t>
            </a:r>
          </a:p>
        </p:txBody>
      </p:sp>
      <p:pic>
        <p:nvPicPr>
          <p:cNvPr id="5" name="Content Placeholder 4">
            <a:extLst>
              <a:ext uri="{FF2B5EF4-FFF2-40B4-BE49-F238E27FC236}">
                <a16:creationId xmlns:a16="http://schemas.microsoft.com/office/drawing/2014/main" id="{421DDB9D-A2E2-672E-0DFC-B913FBA1349D}"/>
              </a:ext>
            </a:extLst>
          </p:cNvPr>
          <p:cNvPicPr>
            <a:picLocks noGrp="1" noChangeAspect="1"/>
          </p:cNvPicPr>
          <p:nvPr>
            <p:ph idx="1"/>
          </p:nvPr>
        </p:nvPicPr>
        <p:blipFill>
          <a:blip r:embed="rId2"/>
          <a:stretch>
            <a:fillRect/>
          </a:stretch>
        </p:blipFill>
        <p:spPr>
          <a:xfrm>
            <a:off x="1139800" y="1865228"/>
            <a:ext cx="9284360" cy="4216405"/>
          </a:xfrm>
        </p:spPr>
      </p:pic>
    </p:spTree>
    <p:extLst>
      <p:ext uri="{BB962C8B-B14F-4D97-AF65-F5344CB8AC3E}">
        <p14:creationId xmlns:p14="http://schemas.microsoft.com/office/powerpoint/2010/main" val="304621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315</TotalTime>
  <Words>1900</Words>
  <Application>Microsoft Office PowerPoint</Application>
  <PresentationFormat>Widescreen</PresentationFormat>
  <Paragraphs>83</Paragraphs>
  <Slides>35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Arial</vt:lpstr>
      <vt:lpstr>Charlie Text</vt:lpstr>
      <vt:lpstr>gordita</vt:lpstr>
      <vt:lpstr>inherit</vt:lpstr>
      <vt:lpstr>inter-bold</vt:lpstr>
      <vt:lpstr>inter-regular</vt:lpstr>
      <vt:lpstr>Montserrat</vt:lpstr>
      <vt:lpstr>Open Sans</vt:lpstr>
      <vt:lpstr>Source Sans Pro</vt:lpstr>
      <vt:lpstr>TT_Norms_Pro</vt:lpstr>
      <vt:lpstr>Tw Cen MT</vt:lpstr>
      <vt:lpstr>Tw Cen MT Condensed</vt:lpstr>
      <vt:lpstr>Wingdings 3</vt:lpstr>
      <vt:lpstr>Integral</vt:lpstr>
      <vt:lpstr>Phase 1- Planning And Automation</vt:lpstr>
      <vt:lpstr>About Me </vt:lpstr>
      <vt:lpstr>Demand for automation test engineer </vt:lpstr>
      <vt:lpstr>What is software testing </vt:lpstr>
      <vt:lpstr>Why is software testing important</vt:lpstr>
      <vt:lpstr>Types of software testing </vt:lpstr>
      <vt:lpstr>Types of functional testing </vt:lpstr>
      <vt:lpstr>Types of Non functional testing </vt:lpstr>
      <vt:lpstr>Types of maintenance testing </vt:lpstr>
      <vt:lpstr>Software development life cycle</vt:lpstr>
      <vt:lpstr>Sdlc models</vt:lpstr>
      <vt:lpstr>Waterfall model</vt:lpstr>
      <vt:lpstr>Pros and cons for waterfall model</vt:lpstr>
      <vt:lpstr>Spiral model</vt:lpstr>
      <vt:lpstr>Phases of spiral model</vt:lpstr>
      <vt:lpstr>Pros and cons of spiral model</vt:lpstr>
      <vt:lpstr>Prototype model</vt:lpstr>
      <vt:lpstr>Stages of prototype model</vt:lpstr>
      <vt:lpstr>Pros and cons of prototype model</vt:lpstr>
      <vt:lpstr>Agile methodology</vt:lpstr>
      <vt:lpstr>What is scrum </vt:lpstr>
      <vt:lpstr>Roles in agile </vt:lpstr>
      <vt:lpstr>Product owner</vt:lpstr>
      <vt:lpstr>Scrum master</vt:lpstr>
      <vt:lpstr>Development team members</vt:lpstr>
      <vt:lpstr>stakeholders</vt:lpstr>
      <vt:lpstr>Additional roles for larger scrum projects</vt:lpstr>
      <vt:lpstr>Product backlog</vt:lpstr>
      <vt:lpstr>Sprint backlog</vt:lpstr>
      <vt:lpstr>Burndown chart</vt:lpstr>
      <vt:lpstr>Agile ceremonies</vt:lpstr>
      <vt:lpstr>Sprint planning</vt:lpstr>
      <vt:lpstr>Sprint review</vt:lpstr>
      <vt:lpstr>Sprint retrospective</vt:lpstr>
      <vt:lpstr>Backlog refinement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Planning And Automation</dc:title>
  <dc:creator>Saurabh Kandhway</dc:creator>
  <cp:lastModifiedBy>Saurabh Kandhway</cp:lastModifiedBy>
  <cp:revision>42</cp:revision>
  <dcterms:created xsi:type="dcterms:W3CDTF">2023-07-01T08:03:55Z</dcterms:created>
  <dcterms:modified xsi:type="dcterms:W3CDTF">2023-07-01T13:20:35Z</dcterms:modified>
</cp:coreProperties>
</file>