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17B57-29F4-1C4F-ADD6-DA3473BA4FE6}" v="13" dt="2025-07-04T12:02:36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38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CE01-0CE0-A040-8CEA-BFA367E05386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8893-AA48-FF4D-9C06-4176055B0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4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8893-AA48-FF4D-9C06-4176055B064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5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25F37-E2CA-DB01-4189-58EC47F9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5A49C7-D6AE-1EE7-EF54-2459011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AF5CA-5891-4F37-B025-EFB2AB95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D9704-572D-C05D-B942-A455B59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2020A9-6278-71C8-FE5E-41E0D7CB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1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3DDBF-F165-5873-76BF-89C39B9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2735C9-2712-A55C-B1E5-F9095DE2F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2B480-5FDC-D48E-6FCA-5C684CA2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CB071-1668-520C-7DBD-2DFBBD8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F2C77-4676-57F0-7E46-E5009705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4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363801-7A2E-7998-4DC4-C1D8BADA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00C657-F50D-AC38-6DD1-42D98FA6B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E20B3-BB1A-D85B-32F9-E199E5BC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CB4E5-B168-06E9-94B2-08B1DBB4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4CC4B-D7C7-D4A0-13EA-3C00ADD0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5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E5957-315E-47E3-4973-7D45383E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395FC-F775-AEBC-48D7-8EC9A40E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D79A5-E446-9DD9-140D-C4267D3A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FDAD0-8DD3-C289-049A-45E9FC4D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49B0-F1B7-5203-37FF-6A486F5F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9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5BB44-D836-8BEA-4A09-75B6C398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AFB65-8C0C-F1FC-601B-396077D2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3CAC-E1B3-92DF-6837-FDDDA8C7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9CD0D-E2B5-33A5-EF0A-95A1067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327D0-AAEB-7E97-0B5E-A94FB160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7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CB996-79C6-9ED5-BE83-32005295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9B093-4009-054C-2B9B-48A5C9D8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ED2606-F971-F934-55FA-49F7ADB6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2FFD4-FBA4-08F6-9CBE-9A9605F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41E2C-1715-DD2D-4199-BBEB570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411E4B-9938-1940-1DB4-07012DD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3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6674C-A9FD-7280-9418-4FC1D7FF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04EF8-F337-C7A3-CD5C-B12E378F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AE97CC-A6EB-15B9-4882-739613B3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A59791-03F3-1705-FEF5-9E913A97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2B26DC-1CED-B5C6-8F36-7B984A027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8B3A72-558A-8E90-8CB6-50005AC4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72589-EF9D-A4D6-6284-BB2B9A42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AA1E1A-565D-CA21-12DE-692F4043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3C8F8-6192-27B0-E560-9C98EB68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CAA1DA-FFA6-E686-9ECB-A7EABC77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2B74AB-D3C0-6283-C87D-C64C32BF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8D06D3-B3A7-9B37-21BD-1BDEE04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65705D-E8F8-054C-10B4-C5A7D34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92721-E352-A2BE-9D15-59B5B1C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1762A-C538-3A25-60A8-F380E64C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BDF14-4DDA-02AC-E57E-CC0C4AC4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70AB-9F31-DD48-6268-61DF3FF8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015CF6-B6F7-68B6-23B6-DA8901A7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773EA5-1508-38BC-5467-F5C9374C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1E7D8-71C4-22B2-571C-E412ED35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CD2C3-C63C-5231-B407-DD963DAC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349C-5C5D-143A-E73D-7D127947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FDA907-C262-FE32-7D38-DB6A4920B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687B8-BFF9-9C68-4476-87B4886D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61109-78EC-52D2-A1D0-62A19EB4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F35836-4C36-5A46-0FE3-4DF6862B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0988AB-F7A7-0FBF-2BDA-FB266F5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45D7F5-04DA-9C64-7067-31977824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DCE727-E8CD-9841-F78C-BD3C7E45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5B50D-DA6A-8735-CE85-FB9C45D7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6F090-2CC0-7E49-88C5-9E27DD3F7DB0}" type="datetimeFigureOut">
              <a:rPr lang="de-DE" smtClean="0"/>
              <a:t>04.07.25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57CE6-AAB9-1B13-9FFE-BA61933F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92BAC-E45F-2374-C504-2CCC094E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D2BD1-1ADD-AE4B-9B8E-2BC79D473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7.07818?utm_source=chatgpt.com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sciencedirect.com/science/article/pii/S187705092403045X?utm_source=chatgpt.com" TargetMode="Externa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hyperlink" Target="https://www.sciencedirect.com/science/article/pii/S1877050923000984?utm_source=chatgpt.com" TargetMode="External"/><Relationship Id="rId5" Type="http://schemas.openxmlformats.org/officeDocument/2006/relationships/hyperlink" Target="https://arxiv.org/abs/2101.02051?utm_source=chatgpt.com" TargetMode="External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hyperlink" Target="https://www.kaggle.com/datasets/suraj520/music-dataset-song-information-and-lyr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B303E-6D59-0C85-125E-CCA6391C6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Emotion-Aware Song Analysis &amp;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Recommendation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System </a:t>
            </a:r>
            <a:r>
              <a:rPr lang="de-AT" b="0" i="1" u="none" strike="noStrike" dirty="0" err="1">
                <a:solidFill>
                  <a:srgbClr val="000000"/>
                </a:solidFill>
                <a:effectLst/>
              </a:rPr>
              <a:t>Using</a:t>
            </a:r>
            <a:r>
              <a:rPr lang="de-AT" b="0" i="1" u="none" strike="noStrike" dirty="0">
                <a:solidFill>
                  <a:srgbClr val="000000"/>
                </a:solidFill>
                <a:effectLst/>
              </a:rPr>
              <a:t> Lyrics and Listening Data</a:t>
            </a:r>
            <a:br>
              <a:rPr lang="de-AT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AA265-43C5-2052-02CE-A709D40C5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8263"/>
            <a:ext cx="9144000" cy="1655762"/>
          </a:xfrm>
        </p:spPr>
        <p:txBody>
          <a:bodyPr/>
          <a:lstStyle/>
          <a:p>
            <a:r>
              <a:rPr lang="de-DE" dirty="0"/>
              <a:t>Anabel </a:t>
            </a:r>
            <a:r>
              <a:rPr lang="de-DE" dirty="0" err="1"/>
              <a:t>Grabensteiner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0A49D-31C7-BCFA-288F-22856D09CE58}"/>
              </a:ext>
            </a:extLst>
          </p:cNvPr>
          <p:cNvSpPr txBox="1"/>
          <p:nvPr/>
        </p:nvSpPr>
        <p:spPr>
          <a:xfrm>
            <a:off x="2925289" y="5105727"/>
            <a:ext cx="682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(</a:t>
            </a:r>
            <a:r>
              <a:rPr lang="de-AT" sz="2800" b="1" dirty="0" err="1"/>
              <a:t>Presentation</a:t>
            </a:r>
            <a:r>
              <a:rPr lang="de-AT" sz="2800" b="1" dirty="0"/>
              <a:t> Video </a:t>
            </a:r>
            <a:r>
              <a:rPr lang="de-AT" sz="2800" b="1" dirty="0" err="1"/>
              <a:t>included</a:t>
            </a:r>
            <a:r>
              <a:rPr lang="de-AT" sz="2800" b="1" dirty="0"/>
              <a:t> in </a:t>
            </a:r>
            <a:r>
              <a:rPr lang="de-AT" sz="2800" b="1" dirty="0" err="1"/>
              <a:t>Slides</a:t>
            </a:r>
            <a:r>
              <a:rPr lang="de-AT" sz="2800" b="1" dirty="0"/>
              <a:t>)</a:t>
            </a:r>
          </a:p>
          <a:p>
            <a:r>
              <a:rPr lang="de-DE" sz="2800" dirty="0" err="1"/>
              <a:t>Github</a:t>
            </a:r>
            <a:r>
              <a:rPr lang="de-DE" sz="2800" dirty="0"/>
              <a:t> </a:t>
            </a:r>
            <a:r>
              <a:rPr lang="de-DE" sz="2800" dirty="0" err="1"/>
              <a:t>repository</a:t>
            </a:r>
            <a:r>
              <a:rPr lang="de-DE" sz="2800" dirty="0"/>
              <a:t> link: https://</a:t>
            </a:r>
            <a:r>
              <a:rPr lang="de-DE" sz="2800" dirty="0" err="1"/>
              <a:t>github.com</a:t>
            </a:r>
            <a:r>
              <a:rPr lang="de-DE" sz="2800" dirty="0"/>
              <a:t>/</a:t>
            </a:r>
            <a:r>
              <a:rPr lang="de-DE" sz="2800" dirty="0" err="1"/>
              <a:t>ankyber</a:t>
            </a:r>
            <a:r>
              <a:rPr lang="de-DE" sz="2800" dirty="0"/>
              <a:t>/</a:t>
            </a:r>
            <a:r>
              <a:rPr lang="de-DE" sz="2800" dirty="0" err="1"/>
              <a:t>genai</a:t>
            </a:r>
            <a:endParaRPr lang="de-DE" sz="2800" dirty="0"/>
          </a:p>
          <a:p>
            <a:endParaRPr lang="de-DE" sz="2800" b="1" dirty="0"/>
          </a:p>
        </p:txBody>
      </p:sp>
      <p:pic>
        <p:nvPicPr>
          <p:cNvPr id="5" name="Audio Recording 04.07.2025, 13:48:29">
            <a:hlinkClick r:id="" action="ppaction://media"/>
            <a:extLst>
              <a:ext uri="{FF2B5EF4-FFF2-40B4-BE49-F238E27FC236}">
                <a16:creationId xmlns:a16="http://schemas.microsoft.com/office/drawing/2014/main" id="{2AAA40CD-5B5E-6429-2BD7-924008085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7EB4-4031-097D-6ED1-A4E65AD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AT" b="1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Reflection</a:t>
            </a:r>
            <a:br>
              <a:rPr lang="de-AT" b="1" i="0" u="none" strike="noStrike" dirty="0">
                <a:solidFill>
                  <a:srgbClr val="000000"/>
                </a:solidFill>
                <a:effectLst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AC6F3A-0B05-A711-413B-19B8ACF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Ethical</a:t>
            </a: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Consideration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handle emotional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profiling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? Music taste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deeply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personal—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system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must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not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reinforce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bias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stereotype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based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mood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history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Future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Direction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Expand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taxonomy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beyond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six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categories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(e.g.,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nostalgia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anxiety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Integrate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lyrics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generation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emotional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songwriting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aid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DE" dirty="0"/>
          </a:p>
        </p:txBody>
      </p:sp>
      <p:pic>
        <p:nvPicPr>
          <p:cNvPr id="4" name="Audio Recording 04.07.2025, 14:01:36">
            <a:hlinkClick r:id="" action="ppaction://media"/>
            <a:extLst>
              <a:ext uri="{FF2B5EF4-FFF2-40B4-BE49-F238E27FC236}">
                <a16:creationId xmlns:a16="http://schemas.microsoft.com/office/drawing/2014/main" id="{E9D10B62-5490-8DAC-4D77-C5893A7637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A9341-2FDA-2F10-60EC-7366A97D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1AF90-8024-EF4B-4F03-76B873C1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AT" b="1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Impact Summary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This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project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demonstrates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how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AI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can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used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in 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culturally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sensitive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way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understand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and support emotional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self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-expression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through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music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endParaRPr lang="de-DE" dirty="0"/>
          </a:p>
        </p:txBody>
      </p:sp>
      <p:pic>
        <p:nvPicPr>
          <p:cNvPr id="4" name="Audio Recording 04.07.2025, 14:02:12">
            <a:hlinkClick r:id="" action="ppaction://media"/>
            <a:extLst>
              <a:ext uri="{FF2B5EF4-FFF2-40B4-BE49-F238E27FC236}">
                <a16:creationId xmlns:a16="http://schemas.microsoft.com/office/drawing/2014/main" id="{EDAA4F1B-C967-0C17-2714-FAA2E2D49E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57CCFC-ABC7-E93D-64B7-B5243708DCAF}"/>
              </a:ext>
            </a:extLst>
          </p:cNvPr>
          <p:cNvSpPr txBox="1"/>
          <p:nvPr/>
        </p:nvSpPr>
        <p:spPr>
          <a:xfrm>
            <a:off x="1243013" y="4857750"/>
            <a:ext cx="944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link: 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ankyber</a:t>
            </a:r>
            <a:r>
              <a:rPr lang="de-DE" dirty="0"/>
              <a:t>/</a:t>
            </a:r>
            <a:r>
              <a:rPr lang="de-DE" dirty="0" err="1"/>
              <a:t>genai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E2B65-B2DA-2B7E-46A9-03FBD218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2CA53-EB87-C1E4-3390-23B871E3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Objectives</a:t>
            </a: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Relevance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  <a:br>
              <a:rPr lang="de-AT" dirty="0"/>
            </a:b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project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explores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how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artificial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intelligence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can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interpret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emotional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content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song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lyrics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input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provide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emotionally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aware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recommendations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br>
              <a:rPr lang="de-AT" dirty="0"/>
            </a:b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Relevance</a:t>
            </a: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Humanities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  <a:br>
              <a:rPr lang="de-AT" dirty="0"/>
            </a:b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It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bridges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music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literature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 digital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humanities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by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applying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NLP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understand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affect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cultural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artifacts</a:t>
            </a:r>
            <a:r>
              <a:rPr lang="de-A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de-DE" dirty="0"/>
          </a:p>
        </p:txBody>
      </p:sp>
      <p:pic>
        <p:nvPicPr>
          <p:cNvPr id="4" name="Audio Recording 04.07.2025, 13:50:02">
            <a:hlinkClick r:id="" action="ppaction://media"/>
            <a:extLst>
              <a:ext uri="{FF2B5EF4-FFF2-40B4-BE49-F238E27FC236}">
                <a16:creationId xmlns:a16="http://schemas.microsoft.com/office/drawing/2014/main" id="{50E843D5-18A9-740A-907A-4DF9264918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6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8DC4E-AED6-1036-65CA-52CA3A3E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b="1" dirty="0"/>
              <a:t>Key </a:t>
            </a:r>
            <a:r>
              <a:rPr lang="de-DE" sz="3600" b="1" dirty="0" err="1"/>
              <a:t>Insights</a:t>
            </a:r>
            <a:endParaRPr lang="de-DE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9142F-2CA7-62D3-F7C5-41B82CDA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de-AT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Transformer </a:t>
            </a: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models</a:t>
            </a: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XLNet</a:t>
            </a: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/BERT)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significantly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improve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recognition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lyrics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compared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traditional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methods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using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acoustic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social tag features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  <a:hlinkClick r:id="rId5"/>
              </a:rPr>
              <a:t>arxiv.org+1researchgate.net+1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de-AT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LyEmoBERT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~92%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emotion-labeled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lyrics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demonstrates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effectiveness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combining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classification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song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recommendation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  <a:hlinkClick r:id="rId6"/>
              </a:rPr>
              <a:t>sciencedirect.com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de-AT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Deep </a:t>
            </a: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word</a:t>
            </a:r>
            <a:r>
              <a:rPr lang="de-AT" sz="2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1" i="0" u="none" strike="noStrike" dirty="0" err="1">
                <a:solidFill>
                  <a:srgbClr val="000000"/>
                </a:solidFill>
                <a:effectLst/>
              </a:rPr>
              <a:t>embeddings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 (Bi-LSTM +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GloVe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/Word2Vec/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FastText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highlights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importance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semantic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representations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lyric-based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classification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  <a:hlinkClick r:id="rId7"/>
              </a:rPr>
              <a:t>aclanthology.org+9sciencedirect.com+9arxiv.org+9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de-AT" sz="2800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Large-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scale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lyric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analysis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reveals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trends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in emotional tone and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bias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over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time —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reinforcing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relevance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lyrical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content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sz="2800" b="0" i="0" u="none" strike="noStrike" dirty="0" err="1">
                <a:solidFill>
                  <a:srgbClr val="000000"/>
                </a:solidFill>
                <a:effectLst/>
              </a:rPr>
              <a:t>cultural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 and emotional study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  <a:hlinkClick r:id="rId8"/>
              </a:rPr>
              <a:t>reddit.com+3arxiv.org+3thetimes.co.uk+3</a:t>
            </a:r>
            <a:r>
              <a:rPr lang="de-AT" sz="2800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de-AT" sz="2800" b="0" i="0" u="none" strike="noStrike" dirty="0">
                <a:solidFill>
                  <a:srgbClr val="000000"/>
                </a:solidFill>
                <a:effectLst/>
              </a:rPr>
            </a:br>
            <a:endParaRPr lang="de-DE" dirty="0"/>
          </a:p>
        </p:txBody>
      </p:sp>
      <p:pic>
        <p:nvPicPr>
          <p:cNvPr id="4" name="Audio Recording 04.07.2025, 13:51:01">
            <a:hlinkClick r:id="" action="ppaction://media"/>
            <a:extLst>
              <a:ext uri="{FF2B5EF4-FFF2-40B4-BE49-F238E27FC236}">
                <a16:creationId xmlns:a16="http://schemas.microsoft.com/office/drawing/2014/main" id="{1C4C2A99-85D3-FDFF-D5FC-2CE8540ABA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6FD10-0F94-00E7-86E6-6F1DDADF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2A9DA-BDFA-123E-B2F6-0FF46C9B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input</a:t>
            </a:r>
            <a:r>
              <a:rPr lang="de-DE" dirty="0"/>
              <a:t> (Lyrics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)</a:t>
            </a:r>
          </a:p>
          <a:p>
            <a:r>
              <a:rPr lang="de-DE" dirty="0"/>
              <a:t>Small Song Database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 (</a:t>
            </a:r>
            <a:r>
              <a:rPr lang="de-DE" dirty="0">
                <a:hlinkClick r:id="rId4"/>
              </a:rPr>
              <a:t>https://www.kaggle.com/datasets/suraj520/music-dataset-song-information-and-lyrics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4" name="Audio Recording 04.07.2025, 13:53:08">
            <a:hlinkClick r:id="" action="ppaction://media"/>
            <a:extLst>
              <a:ext uri="{FF2B5EF4-FFF2-40B4-BE49-F238E27FC236}">
                <a16:creationId xmlns:a16="http://schemas.microsoft.com/office/drawing/2014/main" id="{DA8D4E8C-4B5F-009F-ECD6-4F4E6B8B48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80776-0D14-D4CD-3194-73A83317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Model Development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8C3B2-B521-2BE2-BC17-9CE43F7E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AT" b="1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Model Type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Fine-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tuned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distilbert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-base-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uncased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transformer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dair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-ai/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classification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Embedding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model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 all-MiniLM-L6-v2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used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semantic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lyric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comparisons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Unique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Aspect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Combined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-aware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classification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vector-based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semantic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search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(FAISS),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enabling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emotion-aligned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song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recommendations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endParaRPr lang="de-DE" dirty="0"/>
          </a:p>
        </p:txBody>
      </p:sp>
      <p:pic>
        <p:nvPicPr>
          <p:cNvPr id="4" name="Audio Recording 04.07.2025, 13:54:40">
            <a:hlinkClick r:id="" action="ppaction://media"/>
            <a:extLst>
              <a:ext uri="{FF2B5EF4-FFF2-40B4-BE49-F238E27FC236}">
                <a16:creationId xmlns:a16="http://schemas.microsoft.com/office/drawing/2014/main" id="{DA0DCB60-7A67-C02C-C3B2-1540DB3DBF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98F2C-0762-420E-2164-3AB4B14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Evaluation</a:t>
            </a:r>
            <a:br>
              <a:rPr lang="de-AT" b="1" i="0" u="none" strike="noStrike" dirty="0">
                <a:solidFill>
                  <a:srgbClr val="000000"/>
                </a:solidFill>
                <a:effectLst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BC1C1-123D-7F40-BBE7-06BC9F8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Main </a:t>
            </a: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Metric</a:t>
            </a:r>
            <a:endParaRPr lang="de-AT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1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F1 Score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used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classification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Manual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sanity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checks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example-based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inspection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vector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search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output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Audio Recording 04.07.2025, 13:55:33">
            <a:hlinkClick r:id="" action="ppaction://media"/>
            <a:extLst>
              <a:ext uri="{FF2B5EF4-FFF2-40B4-BE49-F238E27FC236}">
                <a16:creationId xmlns:a16="http://schemas.microsoft.com/office/drawing/2014/main" id="{5A142C9B-1B00-5760-6E14-B01C7EC2E7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06C59A-594F-D251-92BF-ABA1267F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dirty="0"/>
              <a:t>F1 Performance </a:t>
            </a:r>
            <a:r>
              <a:rPr lang="de-DE" sz="4800" dirty="0" err="1"/>
              <a:t>results</a:t>
            </a:r>
            <a:endParaRPr lang="de-DE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FCD3FE-5EFB-C7F2-EDF5-536ED2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AT" sz="1400" b="1" dirty="0" err="1"/>
              <a:t>Sadness</a:t>
            </a:r>
            <a:r>
              <a:rPr lang="de-AT" sz="1400" b="1" dirty="0"/>
              <a:t>:</a:t>
            </a:r>
            <a:r>
              <a:rPr lang="de-AT" sz="1400" dirty="0"/>
              <a:t> 0.78</a:t>
            </a:r>
          </a:p>
          <a:p>
            <a:r>
              <a:rPr lang="de-AT" sz="1400" b="1" dirty="0"/>
              <a:t>Joy:</a:t>
            </a:r>
            <a:r>
              <a:rPr lang="de-AT" sz="1400" dirty="0"/>
              <a:t> 0.84</a:t>
            </a:r>
          </a:p>
          <a:p>
            <a:r>
              <a:rPr lang="de-AT" sz="1400" b="1" dirty="0"/>
              <a:t>Love:</a:t>
            </a:r>
            <a:r>
              <a:rPr lang="de-AT" sz="1400" dirty="0"/>
              <a:t> 0.76</a:t>
            </a:r>
          </a:p>
          <a:p>
            <a:r>
              <a:rPr lang="de-AT" sz="1400" b="1" dirty="0"/>
              <a:t>Fear:</a:t>
            </a:r>
            <a:r>
              <a:rPr lang="de-AT" sz="1400" dirty="0"/>
              <a:t> 0.70</a:t>
            </a:r>
          </a:p>
          <a:p>
            <a:r>
              <a:rPr lang="de-AT" sz="1400" b="1" dirty="0"/>
              <a:t>Anger:</a:t>
            </a:r>
            <a:r>
              <a:rPr lang="de-AT" sz="1400" dirty="0"/>
              <a:t> 0.72</a:t>
            </a:r>
          </a:p>
          <a:p>
            <a:r>
              <a:rPr lang="de-AT" sz="1400" b="1" dirty="0"/>
              <a:t>Surprise:</a:t>
            </a:r>
            <a:r>
              <a:rPr lang="de-AT" sz="1400" dirty="0"/>
              <a:t> 0.65</a:t>
            </a:r>
          </a:p>
          <a:p>
            <a:endParaRPr lang="en-US" sz="2000" dirty="0"/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D49EA86-0456-C2A7-FBC0-203B4015C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2" y="2744790"/>
            <a:ext cx="5150277" cy="31931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Recording 04.07.2025, 13:57:10">
            <a:hlinkClick r:id="" action="ppaction://media"/>
            <a:extLst>
              <a:ext uri="{FF2B5EF4-FFF2-40B4-BE49-F238E27FC236}">
                <a16:creationId xmlns:a16="http://schemas.microsoft.com/office/drawing/2014/main" id="{CCD9BE06-7EC5-9242-846B-59ADCE7E90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75A49-526B-0F7D-4BCE-E5BA90B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i="0" u="none" strike="noStrike" dirty="0">
                <a:solidFill>
                  <a:srgbClr val="000000"/>
                </a:solidFill>
                <a:effectLst/>
              </a:rPr>
              <a:t>Creative Output</a:t>
            </a:r>
            <a:br>
              <a:rPr lang="de-AT" b="1" i="0" u="none" strike="noStrike" dirty="0">
                <a:solidFill>
                  <a:srgbClr val="000000"/>
                </a:solidFill>
                <a:effectLst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0B376-4B25-6768-DC1F-E87C8DC1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br>
              <a:rPr lang="de-AT" b="0" i="0" u="none" strike="noStrike" dirty="0">
                <a:solidFill>
                  <a:srgbClr val="000000"/>
                </a:solidFill>
                <a:effectLst/>
              </a:rPr>
            </a:b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chatbot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lets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input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either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song</a:t>
            </a:r>
            <a:r>
              <a:rPr lang="de-AT" dirty="0">
                <a:solidFill>
                  <a:srgbClr val="000000"/>
                </a:solidFill>
              </a:rPr>
              <a:t>,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favorite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lyrics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mood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returns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mood-matched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song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recommendations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based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vector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similarity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emotion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AT" b="0" i="0" u="none" strike="noStrike" dirty="0" err="1">
                <a:solidFill>
                  <a:srgbClr val="000000"/>
                </a:solidFill>
                <a:effectLst/>
              </a:rPr>
              <a:t>classification</a:t>
            </a:r>
            <a:r>
              <a:rPr lang="de-A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Audio Recording 04.07.2025, 13:58:26">
            <a:hlinkClick r:id="" action="ppaction://media"/>
            <a:extLst>
              <a:ext uri="{FF2B5EF4-FFF2-40B4-BE49-F238E27FC236}">
                <a16:creationId xmlns:a16="http://schemas.microsoft.com/office/drawing/2014/main" id="{DA391FB5-A27B-9D1A-E7A9-8A3D5BFBC5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4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oftware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0D1F38A3-EDDB-4977-E5C2-721538C1A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1016254"/>
            <a:ext cx="10905066" cy="4825491"/>
          </a:xfrm>
          <a:prstGeom prst="rect">
            <a:avLst/>
          </a:prstGeom>
        </p:spPr>
      </p:pic>
      <p:pic>
        <p:nvPicPr>
          <p:cNvPr id="2" name="Audio Recording 04.07.2025, 13:59:23">
            <a:hlinkClick r:id="" action="ppaction://media"/>
            <a:extLst>
              <a:ext uri="{FF2B5EF4-FFF2-40B4-BE49-F238E27FC236}">
                <a16:creationId xmlns:a16="http://schemas.microsoft.com/office/drawing/2014/main" id="{6E2D17CD-23B3-6EFF-B71A-08FC503AD7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Breitbild</PresentationFormat>
  <Paragraphs>37</Paragraphs>
  <Slides>11</Slides>
  <Notes>1</Notes>
  <HiddenSlides>0</HiddenSlides>
  <MMClips>11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Office</vt:lpstr>
      <vt:lpstr> Emotion-Aware Song Analysis &amp; Recommendation System Using Lyrics and Listening Data </vt:lpstr>
      <vt:lpstr>Project Proposal</vt:lpstr>
      <vt:lpstr>Key Insights</vt:lpstr>
      <vt:lpstr>Data Collection</vt:lpstr>
      <vt:lpstr>Model Development</vt:lpstr>
      <vt:lpstr>Evaluation </vt:lpstr>
      <vt:lpstr>F1 Performance results</vt:lpstr>
      <vt:lpstr>Creative Output </vt:lpstr>
      <vt:lpstr>PowerPoint-Präsentation</vt:lpstr>
      <vt:lpstr> Reflection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Emotion-Aware Song Analysis &amp; Recommendation System Using Lyrics and Listening Data </dc:title>
  <dc:creator>Anabel Grabensteiner</dc:creator>
  <cp:lastModifiedBy>Anabel Grabensteiner</cp:lastModifiedBy>
  <cp:revision>2</cp:revision>
  <dcterms:created xsi:type="dcterms:W3CDTF">2025-07-01T09:26:49Z</dcterms:created>
  <dcterms:modified xsi:type="dcterms:W3CDTF">2025-07-04T12:11:19Z</dcterms:modified>
</cp:coreProperties>
</file>