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90" r:id="rId4"/>
    <p:sldId id="289" r:id="rId5"/>
    <p:sldId id="264" r:id="rId6"/>
    <p:sldId id="265" r:id="rId7"/>
    <p:sldId id="269" r:id="rId8"/>
    <p:sldId id="291" r:id="rId9"/>
    <p:sldId id="292" r:id="rId10"/>
    <p:sldId id="293" r:id="rId11"/>
    <p:sldId id="287" r:id="rId12"/>
  </p:sldIdLst>
  <p:sldSz cx="10801350" cy="6480175"/>
  <p:notesSz cx="6858000" cy="9144000"/>
  <p:embeddedFontLst>
    <p:embeddedFont>
      <p:font typeface="Calibri" panose="020F0502020204030204" pitchFamily="34" charset="0"/>
      <p:regular r:id="rId14"/>
      <p:bold r:id="rId15"/>
      <p:italic r:id="rId16"/>
      <p:boldItalic r:id="rId17"/>
    </p:embeddedFont>
    <p:embeddedFont>
      <p:font typeface="微软雅黑" panose="020B0503020204020204" pitchFamily="34" charset="-122"/>
      <p:regular r:id="rId18"/>
      <p:bold r:id="rId19"/>
    </p:embeddedFont>
    <p:embeddedFont>
      <p:font typeface="Impact" panose="020B0806030902050204" pitchFamily="34" charset="0"/>
      <p:regular r:id="rId20"/>
    </p:embeddedFont>
    <p:embeddedFont>
      <p:font typeface="Haettenschweiler" panose="020B0706040902060204" pitchFamily="34" charset="0"/>
      <p:regular r:id="rId21"/>
    </p:embeddedFont>
    <p:embeddedFont>
      <p:font typeface="黑体" panose="02010609060101010101" pitchFamily="49" charset="-122"/>
      <p:regular r:id="rId22"/>
    </p:embeddedFont>
    <p:embeddedFont>
      <p:font typeface="锐字锐线梦想黑简1.0" panose="02010600030101010101" charset="-122"/>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41">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19B"/>
    <a:srgbClr val="3CB1AA"/>
    <a:srgbClr val="61AB92"/>
    <a:srgbClr val="5E9891"/>
    <a:srgbClr val="5BB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60"/>
  </p:normalViewPr>
  <p:slideViewPr>
    <p:cSldViewPr>
      <p:cViewPr varScale="1">
        <p:scale>
          <a:sx n="72" d="100"/>
          <a:sy n="72" d="100"/>
        </p:scale>
        <p:origin x="-540" y="-108"/>
      </p:cViewPr>
      <p:guideLst>
        <p:guide orient="horz" pos="2041"/>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AA6A68-0EB0-4211-9BA1-8BC8BA962E8D}"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11AE35-1DF0-4D2A-AC3B-20EBDD1DB537}" type="slidenum">
              <a:rPr lang="zh-CN" altLang="en-US" smtClean="0"/>
              <a:t>‹#›</a:t>
            </a:fld>
            <a:endParaRPr lang="zh-CN" altLang="en-US"/>
          </a:p>
        </p:txBody>
      </p:sp>
    </p:spTree>
    <p:extLst>
      <p:ext uri="{BB962C8B-B14F-4D97-AF65-F5344CB8AC3E}">
        <p14:creationId xmlns:p14="http://schemas.microsoft.com/office/powerpoint/2010/main" val="63973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1</a:t>
            </a:fld>
            <a:endParaRPr lang="zh-CN" altLang="en-US"/>
          </a:p>
        </p:txBody>
      </p:sp>
    </p:spTree>
    <p:extLst>
      <p:ext uri="{BB962C8B-B14F-4D97-AF65-F5344CB8AC3E}">
        <p14:creationId xmlns:p14="http://schemas.microsoft.com/office/powerpoint/2010/main" val="283399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11</a:t>
            </a:fld>
            <a:endParaRPr lang="zh-CN" altLang="en-US"/>
          </a:p>
        </p:txBody>
      </p:sp>
    </p:spTree>
    <p:extLst>
      <p:ext uri="{BB962C8B-B14F-4D97-AF65-F5344CB8AC3E}">
        <p14:creationId xmlns:p14="http://schemas.microsoft.com/office/powerpoint/2010/main" val="60079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2</a:t>
            </a:fld>
            <a:endParaRPr lang="zh-CN" altLang="en-US"/>
          </a:p>
        </p:txBody>
      </p:sp>
    </p:spTree>
    <p:extLst>
      <p:ext uri="{BB962C8B-B14F-4D97-AF65-F5344CB8AC3E}">
        <p14:creationId xmlns:p14="http://schemas.microsoft.com/office/powerpoint/2010/main" val="1628455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3</a:t>
            </a:fld>
            <a:endParaRPr lang="zh-CN" altLang="en-US"/>
          </a:p>
        </p:txBody>
      </p:sp>
    </p:spTree>
    <p:extLst>
      <p:ext uri="{BB962C8B-B14F-4D97-AF65-F5344CB8AC3E}">
        <p14:creationId xmlns:p14="http://schemas.microsoft.com/office/powerpoint/2010/main" val="113823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4</a:t>
            </a:fld>
            <a:endParaRPr lang="zh-CN" altLang="en-US"/>
          </a:p>
        </p:txBody>
      </p:sp>
    </p:spTree>
    <p:extLst>
      <p:ext uri="{BB962C8B-B14F-4D97-AF65-F5344CB8AC3E}">
        <p14:creationId xmlns:p14="http://schemas.microsoft.com/office/powerpoint/2010/main" val="1138235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F11AE35-1DF0-4D2A-AC3B-20EBDD1DB537}" type="slidenum">
              <a:rPr lang="zh-CN" altLang="en-US" smtClean="0"/>
              <a:t>5</a:t>
            </a:fld>
            <a:endParaRPr lang="zh-CN" altLang="en-US"/>
          </a:p>
        </p:txBody>
      </p:sp>
    </p:spTree>
    <p:extLst>
      <p:ext uri="{BB962C8B-B14F-4D97-AF65-F5344CB8AC3E}">
        <p14:creationId xmlns:p14="http://schemas.microsoft.com/office/powerpoint/2010/main" val="113823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6</a:t>
            </a:fld>
            <a:endParaRPr lang="zh-CN" altLang="en-US"/>
          </a:p>
        </p:txBody>
      </p:sp>
    </p:spTree>
    <p:extLst>
      <p:ext uri="{BB962C8B-B14F-4D97-AF65-F5344CB8AC3E}">
        <p14:creationId xmlns:p14="http://schemas.microsoft.com/office/powerpoint/2010/main" val="354325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7</a:t>
            </a:fld>
            <a:endParaRPr lang="zh-CN" altLang="en-US"/>
          </a:p>
        </p:txBody>
      </p:sp>
    </p:spTree>
    <p:extLst>
      <p:ext uri="{BB962C8B-B14F-4D97-AF65-F5344CB8AC3E}">
        <p14:creationId xmlns:p14="http://schemas.microsoft.com/office/powerpoint/2010/main" val="3287918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8</a:t>
            </a:fld>
            <a:endParaRPr lang="zh-CN" altLang="en-US"/>
          </a:p>
        </p:txBody>
      </p:sp>
    </p:spTree>
    <p:extLst>
      <p:ext uri="{BB962C8B-B14F-4D97-AF65-F5344CB8AC3E}">
        <p14:creationId xmlns:p14="http://schemas.microsoft.com/office/powerpoint/2010/main" val="328791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F11AE35-1DF0-4D2A-AC3B-20EBDD1DB537}" type="slidenum">
              <a:rPr lang="zh-CN" altLang="en-US" smtClean="0"/>
              <a:t>9</a:t>
            </a:fld>
            <a:endParaRPr lang="zh-CN" altLang="en-US"/>
          </a:p>
        </p:txBody>
      </p:sp>
    </p:spTree>
    <p:extLst>
      <p:ext uri="{BB962C8B-B14F-4D97-AF65-F5344CB8AC3E}">
        <p14:creationId xmlns:p14="http://schemas.microsoft.com/office/powerpoint/2010/main" val="328791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013055"/>
            <a:ext cx="9181148" cy="138903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20203" y="3672099"/>
            <a:ext cx="7560945"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3435225666"/>
      </p:ext>
    </p:extLst>
  </p:cSld>
  <p:clrMapOvr>
    <a:masterClrMapping/>
  </p:clrMapOvr>
  <p:transition advClick="0" advTm="0">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3771275845"/>
      </p:ext>
    </p:extLst>
  </p:cSld>
  <p:clrMapOvr>
    <a:masterClrMapping/>
  </p:clrMapOvr>
  <p:transition advClick="0" advTm="0">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59508"/>
            <a:ext cx="2430304" cy="55291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0067" y="259508"/>
            <a:ext cx="7110889" cy="55291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2248583812"/>
      </p:ext>
    </p:extLst>
  </p:cSld>
  <p:clrMapOvr>
    <a:masterClrMapping/>
  </p:clrMapOvr>
  <p:transition advClick="0" advTm="0">
    <p:push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1497552363"/>
      </p:ext>
    </p:extLst>
  </p:cSld>
  <p:clrMapOvr>
    <a:masterClrMapping/>
  </p:clrMapOvr>
  <p:transition advClick="0" advTm="0">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164113"/>
            <a:ext cx="9181148" cy="12870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53232" y="2746575"/>
            <a:ext cx="9181148"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2268485963"/>
      </p:ext>
    </p:extLst>
  </p:cSld>
  <p:clrMapOvr>
    <a:masterClrMapping/>
  </p:clrMapOvr>
  <p:transition advClick="0" advTm="0">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0068" y="1512041"/>
            <a:ext cx="477059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90686" y="1512041"/>
            <a:ext cx="477059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2760676314"/>
      </p:ext>
    </p:extLst>
  </p:cSld>
  <p:clrMapOvr>
    <a:masterClrMapping/>
  </p:clrMapOvr>
  <p:transition advClick="0" advTm="0">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0068" y="1450540"/>
            <a:ext cx="4772472"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40068" y="2055056"/>
            <a:ext cx="4772472"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6936" y="1450540"/>
            <a:ext cx="477434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486936" y="2055056"/>
            <a:ext cx="477434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4101868549"/>
      </p:ext>
    </p:extLst>
  </p:cSld>
  <p:clrMapOvr>
    <a:masterClrMapping/>
  </p:clrMapOvr>
  <p:transition advClick="0" advTm="0">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2115266875"/>
      </p:ext>
    </p:extLst>
  </p:cSld>
  <p:clrMapOvr>
    <a:masterClrMapping/>
  </p:clrMapOvr>
  <p:transition advClick="0" advTm="0">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606470455"/>
      </p:ext>
    </p:extLst>
  </p:cSld>
  <p:clrMapOvr>
    <a:masterClrMapping/>
  </p:clrMapOvr>
  <p:transition advClick="0" advTm="0">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58007"/>
            <a:ext cx="3553570" cy="10980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23028" y="258007"/>
            <a:ext cx="6038255"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40068" y="1356037"/>
            <a:ext cx="3553570"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3807089822"/>
      </p:ext>
    </p:extLst>
  </p:cSld>
  <p:clrMapOvr>
    <a:masterClrMapping/>
  </p:clrMapOvr>
  <p:transition advClick="0" advTm="0">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536122"/>
            <a:ext cx="6480810" cy="53551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17140" y="579016"/>
            <a:ext cx="6480810"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117140" y="5071637"/>
            <a:ext cx="6480810"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72D93A-2E87-41AA-AFB2-5BA3DB11C2E9}" type="datetimeFigureOut">
              <a:rPr lang="zh-CN" altLang="en-US" smtClean="0"/>
              <a:pPr/>
              <a:t>2019/5/28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1846687631"/>
      </p:ext>
    </p:extLst>
  </p:cSld>
  <p:clrMapOvr>
    <a:masterClrMapping/>
  </p:clrMapOvr>
  <p:transition advClick="0" advTm="0">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40068" y="259508"/>
            <a:ext cx="9721215" cy="108002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0068" y="1512041"/>
            <a:ext cx="9721215" cy="427661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40067" y="6006163"/>
            <a:ext cx="2520315" cy="345009"/>
          </a:xfrm>
          <a:prstGeom prst="rect">
            <a:avLst/>
          </a:prstGeom>
        </p:spPr>
        <p:txBody>
          <a:bodyPr vert="horz" lIns="91440" tIns="45720" rIns="91440" bIns="45720" rtlCol="0" anchor="ctr"/>
          <a:lstStyle>
            <a:lvl1pPr algn="l">
              <a:defRPr sz="1200">
                <a:solidFill>
                  <a:schemeClr val="tx1">
                    <a:tint val="75000"/>
                  </a:schemeClr>
                </a:solidFill>
              </a:defRPr>
            </a:lvl1pPr>
          </a:lstStyle>
          <a:p>
            <a:fld id="{7272D93A-2E87-41AA-AFB2-5BA3DB11C2E9}" type="datetimeFigureOut">
              <a:rPr lang="zh-CN" altLang="en-US" smtClean="0"/>
              <a:pPr/>
              <a:t>2019/5/28</a:t>
            </a:fld>
            <a:endParaRPr lang="zh-CN" altLang="en-US"/>
          </a:p>
        </p:txBody>
      </p:sp>
      <p:sp>
        <p:nvSpPr>
          <p:cNvPr id="5" name="页脚占位符 4"/>
          <p:cNvSpPr>
            <a:spLocks noGrp="1"/>
          </p:cNvSpPr>
          <p:nvPr>
            <p:ph type="ftr" sz="quarter" idx="3"/>
          </p:nvPr>
        </p:nvSpPr>
        <p:spPr>
          <a:xfrm>
            <a:off x="3690461" y="6006163"/>
            <a:ext cx="3420428"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740968" y="6006163"/>
            <a:ext cx="2520315" cy="345009"/>
          </a:xfrm>
          <a:prstGeom prst="rect">
            <a:avLst/>
          </a:prstGeom>
        </p:spPr>
        <p:txBody>
          <a:bodyPr vert="horz" lIns="91440" tIns="45720" rIns="91440" bIns="45720" rtlCol="0" anchor="ctr"/>
          <a:lstStyle>
            <a:lvl1pPr algn="r">
              <a:defRPr sz="1200">
                <a:solidFill>
                  <a:schemeClr val="tx1">
                    <a:tint val="75000"/>
                  </a:schemeClr>
                </a:solidFill>
              </a:defRPr>
            </a:lvl1pPr>
          </a:lstStyle>
          <a:p>
            <a:fld id="{53F0C697-95C2-4A28-A2BD-284144B657BB}" type="slidenum">
              <a:rPr lang="zh-CN" altLang="en-US" smtClean="0"/>
              <a:pPr/>
              <a:t>‹#›</a:t>
            </a:fld>
            <a:endParaRPr lang="zh-CN" altLang="en-US"/>
          </a:p>
        </p:txBody>
      </p:sp>
    </p:spTree>
    <p:extLst>
      <p:ext uri="{BB962C8B-B14F-4D97-AF65-F5344CB8AC3E}">
        <p14:creationId xmlns:p14="http://schemas.microsoft.com/office/powerpoint/2010/main" val="3087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push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audio" Target="file:///F:\&#25105;&#22270;&#32593;\&#25945;&#32946;&#19982;&#22521;&#35757;\&#25945;&#32946;\&#32431;&#38899;&#20048;-&#23567;&#26143;&#26143;.wav" TargetMode="External"/><Relationship Id="rId1" Type="http://schemas.microsoft.com/office/2007/relationships/media" Target="file:///F:\&#25105;&#22270;&#32593;\&#25945;&#32946;&#19982;&#22521;&#35757;\&#25945;&#32946;\&#32431;&#38899;&#20048;-&#23567;&#26143;&#26143;.wav" TargetMode="Externa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纯音乐-小星星.wav">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5" cstate="print"/>
          <a:stretch>
            <a:fillRect/>
          </a:stretch>
        </p:blipFill>
        <p:spPr>
          <a:xfrm>
            <a:off x="10009187" y="5904383"/>
            <a:ext cx="304800" cy="304800"/>
          </a:xfrm>
          <a:prstGeom prst="rect">
            <a:avLst/>
          </a:prstGeom>
        </p:spPr>
      </p:pic>
      <p:pic>
        <p:nvPicPr>
          <p:cNvPr id="1026" name="Picture 2"/>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val="0"/>
              </a:ext>
            </a:extLst>
          </a:blip>
          <a:srcRect l="352" t="10264" r="301" b="2017"/>
          <a:stretch/>
        </p:blipFill>
        <p:spPr bwMode="auto">
          <a:xfrm>
            <a:off x="-47390" y="0"/>
            <a:ext cx="10801351" cy="6480175"/>
          </a:xfrm>
          <a:prstGeom prst="rect">
            <a:avLst/>
          </a:prstGeom>
          <a:noFill/>
          <a:extLst>
            <a:ext uri="{909E8E84-426E-40DD-AFC4-6F175D3DCCD1}">
              <a14:hiddenFill xmlns:a14="http://schemas.microsoft.com/office/drawing/2010/main">
                <a:solidFill>
                  <a:srgbClr val="FFFFFF"/>
                </a:solidFill>
              </a14:hiddenFill>
            </a:ext>
          </a:extLst>
        </p:spPr>
      </p:pic>
      <p:sp>
        <p:nvSpPr>
          <p:cNvPr id="19" name="等腰三角形 18"/>
          <p:cNvSpPr/>
          <p:nvPr/>
        </p:nvSpPr>
        <p:spPr>
          <a:xfrm rot="19587990">
            <a:off x="715929" y="280924"/>
            <a:ext cx="4329201" cy="4067844"/>
          </a:xfrm>
          <a:custGeom>
            <a:avLst/>
            <a:gdLst>
              <a:gd name="connsiteX0" fmla="*/ 0 w 4329201"/>
              <a:gd name="connsiteY0" fmla="*/ 4067844 h 4067844"/>
              <a:gd name="connsiteX1" fmla="*/ 0 w 4329201"/>
              <a:gd name="connsiteY1" fmla="*/ 0 h 4067844"/>
              <a:gd name="connsiteX2" fmla="*/ 4329201 w 4329201"/>
              <a:gd name="connsiteY2" fmla="*/ 4067844 h 4067844"/>
              <a:gd name="connsiteX3" fmla="*/ 0 w 4329201"/>
              <a:gd name="connsiteY3" fmla="*/ 4067844 h 4067844"/>
              <a:gd name="connsiteX0" fmla="*/ 0 w 4329201"/>
              <a:gd name="connsiteY0" fmla="*/ 4067844 h 4067844"/>
              <a:gd name="connsiteX1" fmla="*/ 0 w 4329201"/>
              <a:gd name="connsiteY1" fmla="*/ 0 h 4067844"/>
              <a:gd name="connsiteX2" fmla="*/ 2487073 w 4329201"/>
              <a:gd name="connsiteY2" fmla="*/ 2333699 h 4067844"/>
              <a:gd name="connsiteX3" fmla="*/ 4329201 w 4329201"/>
              <a:gd name="connsiteY3" fmla="*/ 4067844 h 4067844"/>
              <a:gd name="connsiteX4" fmla="*/ 0 w 4329201"/>
              <a:gd name="connsiteY4" fmla="*/ 4067844 h 4067844"/>
              <a:gd name="connsiteX0" fmla="*/ 0 w 4329201"/>
              <a:gd name="connsiteY0" fmla="*/ 4067844 h 4067844"/>
              <a:gd name="connsiteX1" fmla="*/ 0 w 4329201"/>
              <a:gd name="connsiteY1" fmla="*/ 0 h 4067844"/>
              <a:gd name="connsiteX2" fmla="*/ 1688268 w 4329201"/>
              <a:gd name="connsiteY2" fmla="*/ 1004430 h 4067844"/>
              <a:gd name="connsiteX3" fmla="*/ 4329201 w 4329201"/>
              <a:gd name="connsiteY3" fmla="*/ 4067844 h 4067844"/>
              <a:gd name="connsiteX4" fmla="*/ 0 w 4329201"/>
              <a:gd name="connsiteY4" fmla="*/ 4067844 h 4067844"/>
              <a:gd name="connsiteX0" fmla="*/ 0 w 4329201"/>
              <a:gd name="connsiteY0" fmla="*/ 4067844 h 4067844"/>
              <a:gd name="connsiteX1" fmla="*/ 0 w 4329201"/>
              <a:gd name="connsiteY1" fmla="*/ 0 h 4067844"/>
              <a:gd name="connsiteX2" fmla="*/ 1367483 w 4329201"/>
              <a:gd name="connsiteY2" fmla="*/ 1557436 h 4067844"/>
              <a:gd name="connsiteX3" fmla="*/ 4329201 w 4329201"/>
              <a:gd name="connsiteY3" fmla="*/ 4067844 h 4067844"/>
              <a:gd name="connsiteX4" fmla="*/ 0 w 4329201"/>
              <a:gd name="connsiteY4" fmla="*/ 4067844 h 4067844"/>
              <a:gd name="connsiteX0" fmla="*/ 0 w 4329201"/>
              <a:gd name="connsiteY0" fmla="*/ 4067844 h 4067844"/>
              <a:gd name="connsiteX1" fmla="*/ 0 w 4329201"/>
              <a:gd name="connsiteY1" fmla="*/ 0 h 4067844"/>
              <a:gd name="connsiteX2" fmla="*/ 740342 w 4329201"/>
              <a:gd name="connsiteY2" fmla="*/ 1176094 h 4067844"/>
              <a:gd name="connsiteX3" fmla="*/ 4329201 w 4329201"/>
              <a:gd name="connsiteY3" fmla="*/ 4067844 h 4067844"/>
              <a:gd name="connsiteX4" fmla="*/ 0 w 4329201"/>
              <a:gd name="connsiteY4" fmla="*/ 4067844 h 4067844"/>
              <a:gd name="connsiteX0" fmla="*/ 0 w 4329201"/>
              <a:gd name="connsiteY0" fmla="*/ 4067844 h 4067844"/>
              <a:gd name="connsiteX1" fmla="*/ 0 w 4329201"/>
              <a:gd name="connsiteY1" fmla="*/ 0 h 4067844"/>
              <a:gd name="connsiteX2" fmla="*/ 1014708 w 4329201"/>
              <a:gd name="connsiteY2" fmla="*/ 1037972 h 4067844"/>
              <a:gd name="connsiteX3" fmla="*/ 4329201 w 4329201"/>
              <a:gd name="connsiteY3" fmla="*/ 4067844 h 4067844"/>
              <a:gd name="connsiteX4" fmla="*/ 0 w 4329201"/>
              <a:gd name="connsiteY4" fmla="*/ 4067844 h 406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9201" h="4067844">
                <a:moveTo>
                  <a:pt x="0" y="4067844"/>
                </a:moveTo>
                <a:lnTo>
                  <a:pt x="0" y="0"/>
                </a:lnTo>
                <a:lnTo>
                  <a:pt x="1014708" y="1037972"/>
                </a:lnTo>
                <a:lnTo>
                  <a:pt x="4329201" y="4067844"/>
                </a:lnTo>
                <a:lnTo>
                  <a:pt x="0" y="4067844"/>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9362995">
            <a:off x="-8014" y="2125873"/>
            <a:ext cx="4408666" cy="3378628"/>
          </a:xfrm>
          <a:custGeom>
            <a:avLst/>
            <a:gdLst>
              <a:gd name="connsiteX0" fmla="*/ 0 w 3542970"/>
              <a:gd name="connsiteY0" fmla="*/ 3054284 h 3054284"/>
              <a:gd name="connsiteX1" fmla="*/ 0 w 3542970"/>
              <a:gd name="connsiteY1" fmla="*/ 0 h 3054284"/>
              <a:gd name="connsiteX2" fmla="*/ 3542970 w 3542970"/>
              <a:gd name="connsiteY2" fmla="*/ 3054284 h 3054284"/>
              <a:gd name="connsiteX3" fmla="*/ 0 w 3542970"/>
              <a:gd name="connsiteY3" fmla="*/ 3054284 h 3054284"/>
              <a:gd name="connsiteX0" fmla="*/ 0 w 3542970"/>
              <a:gd name="connsiteY0" fmla="*/ 3054284 h 3054284"/>
              <a:gd name="connsiteX1" fmla="*/ 0 w 3542970"/>
              <a:gd name="connsiteY1" fmla="*/ 0 h 3054284"/>
              <a:gd name="connsiteX2" fmla="*/ 1744160 w 3542970"/>
              <a:gd name="connsiteY2" fmla="*/ 1515987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1897871 w 3542970"/>
              <a:gd name="connsiteY2" fmla="*/ 1240325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136750 w 3542970"/>
              <a:gd name="connsiteY2" fmla="*/ 1242208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246998 w 3542970"/>
              <a:gd name="connsiteY2" fmla="*/ 1228645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050611 w 3542970"/>
              <a:gd name="connsiteY2" fmla="*/ 943388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135778 w 3542970"/>
              <a:gd name="connsiteY2" fmla="*/ 1220932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1742724 w 3542970"/>
              <a:gd name="connsiteY2" fmla="*/ 2343597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525400 w 3542970"/>
              <a:gd name="connsiteY2" fmla="*/ 2461433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460032 w 3542970"/>
              <a:gd name="connsiteY2" fmla="*/ 2033054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2159173 w 3542970"/>
              <a:gd name="connsiteY2" fmla="*/ 1628337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1784568 w 3542970"/>
              <a:gd name="connsiteY2" fmla="*/ 1686130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1652450 w 3542970"/>
              <a:gd name="connsiteY2" fmla="*/ 1723757 h 3054284"/>
              <a:gd name="connsiteX3" fmla="*/ 3542970 w 3542970"/>
              <a:gd name="connsiteY3" fmla="*/ 3054284 h 3054284"/>
              <a:gd name="connsiteX4" fmla="*/ 0 w 3542970"/>
              <a:gd name="connsiteY4" fmla="*/ 3054284 h 3054284"/>
              <a:gd name="connsiteX0" fmla="*/ 0 w 3542970"/>
              <a:gd name="connsiteY0" fmla="*/ 3054284 h 3054284"/>
              <a:gd name="connsiteX1" fmla="*/ 0 w 3542970"/>
              <a:gd name="connsiteY1" fmla="*/ 0 h 3054284"/>
              <a:gd name="connsiteX2" fmla="*/ 1759661 w 3542970"/>
              <a:gd name="connsiteY2" fmla="*/ 1494671 h 3054284"/>
              <a:gd name="connsiteX3" fmla="*/ 3542970 w 3542970"/>
              <a:gd name="connsiteY3" fmla="*/ 3054284 h 3054284"/>
              <a:gd name="connsiteX4" fmla="*/ 0 w 3542970"/>
              <a:gd name="connsiteY4" fmla="*/ 3054284 h 3054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2970" h="3054284">
                <a:moveTo>
                  <a:pt x="0" y="3054284"/>
                </a:moveTo>
                <a:lnTo>
                  <a:pt x="0" y="0"/>
                </a:lnTo>
                <a:lnTo>
                  <a:pt x="1759661" y="1494671"/>
                </a:lnTo>
                <a:lnTo>
                  <a:pt x="3542970" y="3054284"/>
                </a:lnTo>
                <a:lnTo>
                  <a:pt x="0" y="3054284"/>
                </a:lnTo>
                <a:close/>
              </a:path>
            </a:pathLst>
          </a:cu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956272" y="2520007"/>
            <a:ext cx="5920210" cy="830997"/>
          </a:xfrm>
          <a:prstGeom prst="rect">
            <a:avLst/>
          </a:prstGeom>
          <a:noFill/>
        </p:spPr>
        <p:txBody>
          <a:bodyPr wrap="none" rtlCol="0">
            <a:spAutoFit/>
          </a:bodyPr>
          <a:lstStyle/>
          <a:p>
            <a:r>
              <a:rPr lang="en-US" altLang="zh-CN" sz="4800" b="1" dirty="0">
                <a:solidFill>
                  <a:schemeClr val="bg1"/>
                </a:solidFill>
                <a:latin typeface="Times New Roman" pitchFamily="18" charset="0"/>
                <a:ea typeface="楷体_GB2312" pitchFamily="49" charset="-122"/>
              </a:rPr>
              <a:t>10.1</a:t>
            </a:r>
            <a:r>
              <a:rPr lang="en-US" altLang="zh-CN" sz="4800" b="1" dirty="0">
                <a:solidFill>
                  <a:schemeClr val="bg1"/>
                </a:solidFill>
                <a:latin typeface="楷体_GB2312" pitchFamily="49" charset="-122"/>
                <a:ea typeface="楷体_GB2312" pitchFamily="49" charset="-122"/>
              </a:rPr>
              <a:t>  </a:t>
            </a:r>
            <a:r>
              <a:rPr lang="en-US" altLang="zh-CN" sz="4800" b="1" dirty="0" smtClean="0">
                <a:solidFill>
                  <a:schemeClr val="bg1"/>
                </a:solidFill>
                <a:latin typeface="楷体_GB2312" pitchFamily="49" charset="-122"/>
                <a:ea typeface="楷体_GB2312" pitchFamily="49" charset="-122"/>
              </a:rPr>
              <a:t>   </a:t>
            </a:r>
            <a:r>
              <a:rPr lang="zh-CN" altLang="en-US" sz="4800" b="1" dirty="0" smtClean="0">
                <a:solidFill>
                  <a:schemeClr val="bg1"/>
                </a:solidFill>
                <a:latin typeface="楷体_GB2312" pitchFamily="49" charset="-122"/>
                <a:ea typeface="楷体_GB2312" pitchFamily="49" charset="-122"/>
              </a:rPr>
              <a:t>概      述</a:t>
            </a:r>
            <a:endParaRPr lang="zh-CN" altLang="en-US" sz="4800" dirty="0">
              <a:solidFill>
                <a:schemeClr val="bg1"/>
              </a:solidFill>
              <a:latin typeface="锐字锐线梦想黑简1.0" panose="02010604000000000000" pitchFamily="2" charset="-122"/>
              <a:ea typeface="锐字锐线梦想黑简1.0" panose="02010604000000000000" pitchFamily="2" charset="-122"/>
            </a:endParaRPr>
          </a:p>
        </p:txBody>
      </p:sp>
      <p:cxnSp>
        <p:nvCxnSpPr>
          <p:cNvPr id="7" name="直接连接符 6"/>
          <p:cNvCxnSpPr/>
          <p:nvPr/>
        </p:nvCxnSpPr>
        <p:spPr>
          <a:xfrm>
            <a:off x="-1" y="3328644"/>
            <a:ext cx="69848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686707"/>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0"/>
                                        </p:tgtEl>
                                      </p:cBhvr>
                                    </p:cmd>
                                  </p:childTnLst>
                                </p:cTn>
                              </p:par>
                              <p:par>
                                <p:cTn id="7" presetID="41" presetClass="entr" presetSubtype="0" fill="hold" grpId="0" nodeType="withEffect">
                                  <p:stCondLst>
                                    <p:cond delay="0"/>
                                  </p:stCondLst>
                                  <p:iterate type="lt">
                                    <p:tmPct val="10000"/>
                                  </p:iterate>
                                  <p:childTnLst>
                                    <p:set>
                                      <p:cBhvr>
                                        <p:cTn id="8" dur="1" fill="hold">
                                          <p:stCondLst>
                                            <p:cond delay="0"/>
                                          </p:stCondLst>
                                        </p:cTn>
                                        <p:tgtEl>
                                          <p:spTgt spid="5"/>
                                        </p:tgtEl>
                                        <p:attrNameLst>
                                          <p:attrName>style.visibility</p:attrName>
                                        </p:attrNameLst>
                                      </p:cBhvr>
                                      <p:to>
                                        <p:strVal val="visible"/>
                                      </p:to>
                                    </p:set>
                                    <p:anim calcmode="lin" valueType="num">
                                      <p:cBhvr>
                                        <p:cTn id="9"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0" dur="1000" fill="hold"/>
                                        <p:tgtEl>
                                          <p:spTgt spid="5"/>
                                        </p:tgtEl>
                                        <p:attrNameLst>
                                          <p:attrName>ppt_y</p:attrName>
                                        </p:attrNameLst>
                                      </p:cBhvr>
                                      <p:tavLst>
                                        <p:tav tm="0">
                                          <p:val>
                                            <p:strVal val="#ppt_y"/>
                                          </p:val>
                                        </p:tav>
                                        <p:tav tm="100000">
                                          <p:val>
                                            <p:strVal val="#ppt_y"/>
                                          </p:val>
                                        </p:tav>
                                      </p:tavLst>
                                    </p:anim>
                                    <p:anim calcmode="lin" valueType="num">
                                      <p:cBhvr>
                                        <p:cTn id="11"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2"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3" dur="1000" tmFilter="0,0; .5, 1; 1, 1"/>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fltVal val="0"/>
                                          </p:val>
                                        </p:tav>
                                        <p:tav tm="100000">
                                          <p:val>
                                            <p:strVal val="#ppt_w"/>
                                          </p:val>
                                        </p:tav>
                                      </p:tavLst>
                                    </p:anim>
                                    <p:anim calcmode="lin" valueType="num">
                                      <p:cBhvr>
                                        <p:cTn id="21" dur="1000" fill="hold"/>
                                        <p:tgtEl>
                                          <p:spTgt spid="15"/>
                                        </p:tgtEl>
                                        <p:attrNameLst>
                                          <p:attrName>ppt_h</p:attrName>
                                        </p:attrNameLst>
                                      </p:cBhvr>
                                      <p:tavLst>
                                        <p:tav tm="0">
                                          <p:val>
                                            <p:fltVal val="0"/>
                                          </p:val>
                                        </p:tav>
                                        <p:tav tm="100000">
                                          <p:val>
                                            <p:strVal val="#ppt_h"/>
                                          </p:val>
                                        </p:tav>
                                      </p:tavLst>
                                    </p:anim>
                                    <p:anim calcmode="lin" valueType="num">
                                      <p:cBhvr>
                                        <p:cTn id="22" dur="1000" fill="hold"/>
                                        <p:tgtEl>
                                          <p:spTgt spid="15"/>
                                        </p:tgtEl>
                                        <p:attrNameLst>
                                          <p:attrName>style.rotation</p:attrName>
                                        </p:attrNameLst>
                                      </p:cBhvr>
                                      <p:tavLst>
                                        <p:tav tm="0">
                                          <p:val>
                                            <p:fltVal val="90"/>
                                          </p:val>
                                        </p:tav>
                                        <p:tav tm="100000">
                                          <p:val>
                                            <p:fltVal val="0"/>
                                          </p:val>
                                        </p:tav>
                                      </p:tavLst>
                                    </p:anim>
                                    <p:animEffect transition="in" filter="fade">
                                      <p:cBhvr>
                                        <p:cTn id="23" dur="1000"/>
                                        <p:tgtEl>
                                          <p:spTgt spid="15"/>
                                        </p:tgtEl>
                                      </p:cBhvr>
                                    </p:animEffect>
                                  </p:childTnLst>
                                </p:cTn>
                              </p:par>
                            </p:childTnLst>
                          </p:cTn>
                        </p:par>
                        <p:par>
                          <p:cTn id="24" fill="hold">
                            <p:stCondLst>
                              <p:cond delay="2500"/>
                            </p:stCondLst>
                            <p:childTnLst>
                              <p:par>
                                <p:cTn id="25" presetID="3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fltVal val="0"/>
                                          </p:val>
                                        </p:tav>
                                        <p:tav tm="100000">
                                          <p:val>
                                            <p:strVal val="#ppt_w"/>
                                          </p:val>
                                        </p:tav>
                                      </p:tavLst>
                                    </p:anim>
                                    <p:anim calcmode="lin" valueType="num">
                                      <p:cBhvr>
                                        <p:cTn id="28" dur="1000" fill="hold"/>
                                        <p:tgtEl>
                                          <p:spTgt spid="19"/>
                                        </p:tgtEl>
                                        <p:attrNameLst>
                                          <p:attrName>ppt_h</p:attrName>
                                        </p:attrNameLst>
                                      </p:cBhvr>
                                      <p:tavLst>
                                        <p:tav tm="0">
                                          <p:val>
                                            <p:fltVal val="0"/>
                                          </p:val>
                                        </p:tav>
                                        <p:tav tm="100000">
                                          <p:val>
                                            <p:strVal val="#ppt_h"/>
                                          </p:val>
                                        </p:tav>
                                      </p:tavLst>
                                    </p:anim>
                                    <p:anim calcmode="lin" valueType="num">
                                      <p:cBhvr>
                                        <p:cTn id="29" dur="1000" fill="hold"/>
                                        <p:tgtEl>
                                          <p:spTgt spid="19"/>
                                        </p:tgtEl>
                                        <p:attrNameLst>
                                          <p:attrName>style.rotation</p:attrName>
                                        </p:attrNameLst>
                                      </p:cBhvr>
                                      <p:tavLst>
                                        <p:tav tm="0">
                                          <p:val>
                                            <p:fltVal val="90"/>
                                          </p:val>
                                        </p:tav>
                                        <p:tav tm="100000">
                                          <p:val>
                                            <p:fltVal val="0"/>
                                          </p:val>
                                        </p:tav>
                                      </p:tavLst>
                                    </p:anim>
                                    <p:animEffect transition="in" filter="fade">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100" showWhenStopped="0">
                <p:cTn id="31" repeatCount="indefinite"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19" grpId="0" animBg="1"/>
      <p:bldP spid="15"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a:t>
            </a:r>
            <a:r>
              <a:rPr lang="zh-CN" altLang="en-US" dirty="0" smtClean="0"/>
              <a:t>体会</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b="1" dirty="0" smtClean="0"/>
              <a:t>通过这次学习了解到了数据结构中的内部排序的简单概述，初步了解了排序的分类和内部排序的一些概念和分类，排序算法的分析指标和评价排序算法好坏的标准。通过这次交流学习，也让我们对内部排序有了更深的了解</a:t>
            </a:r>
            <a:r>
              <a:rPr lang="zh-CN" altLang="en-US" dirty="0" smtClean="0"/>
              <a:t>。</a:t>
            </a:r>
            <a:endParaRPr lang="zh-CN" altLang="en-US" dirty="0"/>
          </a:p>
        </p:txBody>
      </p:sp>
    </p:spTree>
    <p:extLst>
      <p:ext uri="{BB962C8B-B14F-4D97-AF65-F5344CB8AC3E}">
        <p14:creationId xmlns:p14="http://schemas.microsoft.com/office/powerpoint/2010/main" val="864443937"/>
      </p:ext>
    </p:extLst>
  </p:cSld>
  <p:clrMapOvr>
    <a:masterClrMapping/>
  </p:clrMapOvr>
  <p:transition advClick="0" advTm="0">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l="352" t="10264" r="301" b="2017"/>
          <a:stretch/>
        </p:blipFill>
        <p:spPr bwMode="auto">
          <a:xfrm>
            <a:off x="-11411" y="0"/>
            <a:ext cx="10801351" cy="6480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2310" y="1983699"/>
            <a:ext cx="5088252" cy="1446550"/>
          </a:xfrm>
          <a:prstGeom prst="rect">
            <a:avLst/>
          </a:prstGeom>
          <a:noFill/>
        </p:spPr>
        <p:txBody>
          <a:bodyPr wrap="none" rtlCol="0">
            <a:spAutoFit/>
          </a:bodyPr>
          <a:lstStyle/>
          <a:p>
            <a:r>
              <a:rPr lang="en-US" altLang="zh-CN" sz="8800" kern="1000" spc="-40" dirty="0" smtClean="0">
                <a:solidFill>
                  <a:schemeClr val="bg1"/>
                </a:solidFill>
                <a:latin typeface="Haettenschweiler" panose="020B0706040902060204" pitchFamily="34" charset="0"/>
              </a:rPr>
              <a:t>THANK YOU</a:t>
            </a:r>
            <a:r>
              <a:rPr lang="zh-CN" altLang="en-US" sz="8800" kern="1000" spc="-40" dirty="0" smtClean="0">
                <a:solidFill>
                  <a:schemeClr val="bg1"/>
                </a:solidFill>
                <a:latin typeface="锐字锐线梦想黑简1.0" panose="02010604000000000000" pitchFamily="2" charset="-122"/>
                <a:ea typeface="锐字锐线梦想黑简1.0" panose="02010604000000000000" pitchFamily="2" charset="-122"/>
              </a:rPr>
              <a:t>！</a:t>
            </a:r>
            <a:endParaRPr lang="zh-CN" altLang="en-US" sz="8800" kern="1000" spc="-40" dirty="0">
              <a:solidFill>
                <a:schemeClr val="bg1"/>
              </a:solidFill>
              <a:latin typeface="锐字锐线梦想黑简1.0" panose="02010604000000000000" pitchFamily="2" charset="-122"/>
              <a:ea typeface="锐字锐线梦想黑简1.0" panose="02010604000000000000" pitchFamily="2" charset="-122"/>
            </a:endParaRPr>
          </a:p>
        </p:txBody>
      </p:sp>
      <p:sp>
        <p:nvSpPr>
          <p:cNvPr id="6" name="TextBox 5"/>
          <p:cNvSpPr txBox="1"/>
          <p:nvPr/>
        </p:nvSpPr>
        <p:spPr>
          <a:xfrm>
            <a:off x="2573524" y="3541591"/>
            <a:ext cx="2631490" cy="830997"/>
          </a:xfrm>
          <a:prstGeom prst="rect">
            <a:avLst/>
          </a:prstGeom>
          <a:noFill/>
        </p:spPr>
        <p:txBody>
          <a:bodyPr wrap="none" rtlCol="0">
            <a:spAutoFit/>
          </a:bodyPr>
          <a:lstStyle/>
          <a:p>
            <a:r>
              <a:rPr lang="zh-CN" altLang="en-US" sz="4800" spc="-30" dirty="0" smtClean="0">
                <a:solidFill>
                  <a:schemeClr val="bg1"/>
                </a:solidFill>
                <a:latin typeface="微软雅黑" panose="020B0503020204020204" pitchFamily="34" charset="-122"/>
                <a:ea typeface="微软雅黑" panose="020B0503020204020204" pitchFamily="34" charset="-122"/>
              </a:rPr>
              <a:t>谢谢欣赏</a:t>
            </a:r>
            <a:endParaRPr lang="zh-CN" altLang="en-US" sz="4800" spc="-3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71933" y="3430249"/>
            <a:ext cx="5256584"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640808"/>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p:stCondLst>
                              <p:cond delay="1800"/>
                            </p:stCondLst>
                            <p:childTnLst>
                              <p:par>
                                <p:cTn id="12" presetID="42"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2800"/>
                            </p:stCondLst>
                            <p:childTnLst>
                              <p:par>
                                <p:cTn id="18" presetID="2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4350967" cy="6480176"/>
          </a:xfrm>
          <a:prstGeom prst="rect">
            <a:avLst/>
          </a:prstGeom>
          <a:solidFill>
            <a:srgbClr val="3CB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940929" y="1856347"/>
            <a:ext cx="2646878" cy="830997"/>
          </a:xfrm>
          <a:prstGeom prst="rect">
            <a:avLst/>
          </a:prstGeom>
          <a:noFill/>
        </p:spPr>
        <p:txBody>
          <a:bodyPr wrap="none" rtlCol="0">
            <a:spAutoFit/>
          </a:bodyPr>
          <a:lstStyle/>
          <a:p>
            <a:r>
              <a:rPr lang="zh-CN" altLang="en-US" sz="4800" dirty="0" smtClean="0">
                <a:solidFill>
                  <a:schemeClr val="bg1"/>
                </a:solidFill>
                <a:latin typeface="思源黑体 CN Heavy" pitchFamily="34" charset="-122"/>
                <a:ea typeface="思源黑体 CN Heavy" pitchFamily="34" charset="-122"/>
              </a:rPr>
              <a:t>小组分工</a:t>
            </a:r>
            <a:endParaRPr lang="zh-CN" altLang="en-US" sz="4800" dirty="0">
              <a:solidFill>
                <a:schemeClr val="bg1"/>
              </a:solidFill>
              <a:latin typeface="思源黑体 CN Heavy" pitchFamily="34" charset="-122"/>
              <a:ea typeface="思源黑体 CN Heavy" pitchFamily="34" charset="-122"/>
            </a:endParaRPr>
          </a:p>
        </p:txBody>
      </p:sp>
      <p:sp>
        <p:nvSpPr>
          <p:cNvPr id="9" name="TextBox 8"/>
          <p:cNvSpPr txBox="1"/>
          <p:nvPr/>
        </p:nvSpPr>
        <p:spPr>
          <a:xfrm>
            <a:off x="4491471" y="2492545"/>
            <a:ext cx="3219151" cy="553998"/>
          </a:xfrm>
          <a:prstGeom prst="rect">
            <a:avLst/>
          </a:prstGeom>
          <a:noFill/>
        </p:spPr>
        <p:txBody>
          <a:bodyPr wrap="none" rtlCol="0">
            <a:spAutoFit/>
          </a:bodyPr>
          <a:lstStyle/>
          <a:p>
            <a:r>
              <a:rPr lang="zh-CN" altLang="en-US" sz="3000" dirty="0" smtClean="0">
                <a:solidFill>
                  <a:srgbClr val="3CB19B"/>
                </a:solidFill>
                <a:latin typeface="微软雅黑" panose="020B0503020204020204" pitchFamily="34" charset="-122"/>
                <a:ea typeface="微软雅黑" panose="020B0503020204020204" pitchFamily="34" charset="-122"/>
              </a:rPr>
              <a:t>宣讲人   ：严钰淇</a:t>
            </a:r>
            <a:endParaRPr lang="zh-CN" altLang="en-US" sz="3000" dirty="0">
              <a:solidFill>
                <a:srgbClr val="3CB19B"/>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4491471" y="3267343"/>
            <a:ext cx="4565673" cy="584775"/>
          </a:xfrm>
          <a:prstGeom prst="rect">
            <a:avLst/>
          </a:prstGeom>
          <a:noFill/>
        </p:spPr>
        <p:txBody>
          <a:bodyPr wrap="none" rtlCol="0">
            <a:spAutoFit/>
          </a:bodyPr>
          <a:lstStyle/>
          <a:p>
            <a:r>
              <a:rPr lang="en-US" altLang="zh-CN" sz="3200" dirty="0" smtClean="0">
                <a:solidFill>
                  <a:srgbClr val="3CB19B"/>
                </a:solidFill>
                <a:latin typeface="微软雅黑" panose="020B0503020204020204" pitchFamily="34" charset="-122"/>
                <a:ea typeface="微软雅黑" panose="020B0503020204020204" pitchFamily="34" charset="-122"/>
              </a:rPr>
              <a:t>PPT</a:t>
            </a:r>
            <a:r>
              <a:rPr lang="zh-CN" altLang="en-US" sz="3000" dirty="0" smtClean="0">
                <a:solidFill>
                  <a:srgbClr val="3CB19B"/>
                </a:solidFill>
                <a:latin typeface="微软雅黑" panose="020B0503020204020204" pitchFamily="34" charset="-122"/>
                <a:ea typeface="微软雅黑" panose="020B0503020204020204" pitchFamily="34" charset="-122"/>
              </a:rPr>
              <a:t>制作</a:t>
            </a:r>
            <a:r>
              <a:rPr lang="zh-CN" altLang="en-US" sz="3200" dirty="0" smtClean="0">
                <a:solidFill>
                  <a:srgbClr val="3CB19B"/>
                </a:solidFill>
                <a:latin typeface="微软雅黑" panose="020B0503020204020204" pitchFamily="34" charset="-122"/>
                <a:ea typeface="微软雅黑" panose="020B0503020204020204" pitchFamily="34" charset="-122"/>
              </a:rPr>
              <a:t>：瞿贞东、赵宇</a:t>
            </a:r>
            <a:endParaRPr lang="zh-CN" altLang="en-US" sz="3000" dirty="0">
              <a:solidFill>
                <a:srgbClr val="3CB19B"/>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491471" y="4042141"/>
            <a:ext cx="6340197" cy="553998"/>
          </a:xfrm>
          <a:prstGeom prst="rect">
            <a:avLst/>
          </a:prstGeom>
          <a:noFill/>
        </p:spPr>
        <p:txBody>
          <a:bodyPr wrap="none" rtlCol="0">
            <a:spAutoFit/>
          </a:bodyPr>
          <a:lstStyle/>
          <a:p>
            <a:r>
              <a:rPr lang="zh-CN" altLang="en-US" sz="3000" dirty="0" smtClean="0">
                <a:solidFill>
                  <a:srgbClr val="3CB19B"/>
                </a:solidFill>
                <a:latin typeface="微软雅黑" panose="020B0503020204020204" pitchFamily="34" charset="-122"/>
                <a:ea typeface="微软雅黑" panose="020B0503020204020204" pitchFamily="34" charset="-122"/>
              </a:rPr>
              <a:t>资料收集：陶正军、杨迫合、何沛然</a:t>
            </a:r>
            <a:endParaRPr lang="zh-CN" altLang="en-US" sz="3000" dirty="0">
              <a:solidFill>
                <a:srgbClr val="3CB19B"/>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491471" y="4816940"/>
            <a:ext cx="3262432" cy="553998"/>
          </a:xfrm>
          <a:prstGeom prst="rect">
            <a:avLst/>
          </a:prstGeom>
          <a:noFill/>
        </p:spPr>
        <p:txBody>
          <a:bodyPr wrap="none" rtlCol="0">
            <a:spAutoFit/>
          </a:bodyPr>
          <a:lstStyle/>
          <a:p>
            <a:r>
              <a:rPr lang="zh-CN" altLang="en-US" sz="3000" dirty="0" smtClean="0">
                <a:solidFill>
                  <a:srgbClr val="3CB19B"/>
                </a:solidFill>
                <a:latin typeface="微软雅黑" panose="020B0503020204020204" pitchFamily="34" charset="-122"/>
                <a:ea typeface="微软雅黑" panose="020B0503020204020204" pitchFamily="34" charset="-122"/>
              </a:rPr>
              <a:t>会议记录：田让让</a:t>
            </a:r>
            <a:endParaRPr lang="zh-CN" altLang="en-US" sz="3000" dirty="0">
              <a:solidFill>
                <a:srgbClr val="3CB19B"/>
              </a:solidFill>
              <a:latin typeface="微软雅黑" panose="020B0503020204020204" pitchFamily="34" charset="-122"/>
              <a:ea typeface="微软雅黑" panose="020B0503020204020204" pitchFamily="34" charset="-122"/>
            </a:endParaRPr>
          </a:p>
        </p:txBody>
      </p:sp>
      <p:grpSp>
        <p:nvGrpSpPr>
          <p:cNvPr id="1044" name="组合 1043"/>
          <p:cNvGrpSpPr/>
          <p:nvPr/>
        </p:nvGrpSpPr>
        <p:grpSpPr>
          <a:xfrm>
            <a:off x="455047" y="4729443"/>
            <a:ext cx="3591396" cy="1658195"/>
            <a:chOff x="85725" y="4449763"/>
            <a:chExt cx="4187826" cy="1933575"/>
          </a:xfrm>
          <a:effectLst>
            <a:glow>
              <a:schemeClr val="accent1"/>
            </a:glow>
          </a:effectLst>
        </p:grpSpPr>
        <p:sp>
          <p:nvSpPr>
            <p:cNvPr id="15"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8"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9"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0"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1"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2"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3"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4"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5"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6"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7"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8"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9"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0"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1"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2"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3"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58930725"/>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4"/>
                                        </p:tgtEl>
                                        <p:attrNameLst>
                                          <p:attrName>style.visibility</p:attrName>
                                        </p:attrNameLst>
                                      </p:cBhvr>
                                      <p:to>
                                        <p:strVal val="visible"/>
                                      </p:to>
                                    </p:set>
                                    <p:animEffect transition="in" filter="fade">
                                      <p:cBhvr>
                                        <p:cTn id="19" dur="1000"/>
                                        <p:tgtEl>
                                          <p:spTgt spid="1044"/>
                                        </p:tgtEl>
                                      </p:cBhvr>
                                    </p:animEffect>
                                  </p:childTnLst>
                                </p:cTn>
                              </p:par>
                            </p:childTnLst>
                          </p:cTn>
                        </p:par>
                        <p:par>
                          <p:cTn id="20" fill="hold">
                            <p:stCondLst>
                              <p:cond delay="2500"/>
                            </p:stCondLst>
                            <p:childTnLst>
                              <p:par>
                                <p:cTn id="21" presetID="3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800" decel="100000"/>
                                        <p:tgtEl>
                                          <p:spTgt spid="9"/>
                                        </p:tgtEl>
                                      </p:cBhvr>
                                    </p:animEffect>
                                    <p:anim calcmode="lin" valueType="num">
                                      <p:cBhvr>
                                        <p:cTn id="24" dur="800" decel="100000" fill="hold"/>
                                        <p:tgtEl>
                                          <p:spTgt spid="9"/>
                                        </p:tgtEl>
                                        <p:attrNameLst>
                                          <p:attrName>style.rotation</p:attrName>
                                        </p:attrNameLst>
                                      </p:cBhvr>
                                      <p:tavLst>
                                        <p:tav tm="0">
                                          <p:val>
                                            <p:fltVal val="-90"/>
                                          </p:val>
                                        </p:tav>
                                        <p:tav tm="100000">
                                          <p:val>
                                            <p:fltVal val="0"/>
                                          </p:val>
                                        </p:tav>
                                      </p:tavLst>
                                    </p:anim>
                                    <p:anim calcmode="lin" valueType="num">
                                      <p:cBhvr>
                                        <p:cTn id="25" dur="800" decel="100000" fill="hold"/>
                                        <p:tgtEl>
                                          <p:spTgt spid="9"/>
                                        </p:tgtEl>
                                        <p:attrNameLst>
                                          <p:attrName>ppt_x</p:attrName>
                                        </p:attrNameLst>
                                      </p:cBhvr>
                                      <p:tavLst>
                                        <p:tav tm="0">
                                          <p:val>
                                            <p:strVal val="#ppt_x+0.4"/>
                                          </p:val>
                                        </p:tav>
                                        <p:tav tm="100000">
                                          <p:val>
                                            <p:strVal val="#ppt_x-0.05"/>
                                          </p:val>
                                        </p:tav>
                                      </p:tavLst>
                                    </p:anim>
                                    <p:anim calcmode="lin" valueType="num">
                                      <p:cBhvr>
                                        <p:cTn id="26" dur="800" decel="100000" fill="hold"/>
                                        <p:tgtEl>
                                          <p:spTgt spid="9"/>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29" fill="hold">
                            <p:stCondLst>
                              <p:cond delay="3500"/>
                            </p:stCondLst>
                            <p:childTnLst>
                              <p:par>
                                <p:cTn id="30" presetID="3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800" decel="100000"/>
                                        <p:tgtEl>
                                          <p:spTgt spid="10"/>
                                        </p:tgtEl>
                                      </p:cBhvr>
                                    </p:animEffect>
                                    <p:anim calcmode="lin" valueType="num">
                                      <p:cBhvr>
                                        <p:cTn id="33" dur="800" decel="100000" fill="hold"/>
                                        <p:tgtEl>
                                          <p:spTgt spid="10"/>
                                        </p:tgtEl>
                                        <p:attrNameLst>
                                          <p:attrName>style.rotation</p:attrName>
                                        </p:attrNameLst>
                                      </p:cBhvr>
                                      <p:tavLst>
                                        <p:tav tm="0">
                                          <p:val>
                                            <p:fltVal val="-90"/>
                                          </p:val>
                                        </p:tav>
                                        <p:tav tm="100000">
                                          <p:val>
                                            <p:fltVal val="0"/>
                                          </p:val>
                                        </p:tav>
                                      </p:tavLst>
                                    </p:anim>
                                    <p:anim calcmode="lin" valueType="num">
                                      <p:cBhvr>
                                        <p:cTn id="34" dur="800" decel="100000" fill="hold"/>
                                        <p:tgtEl>
                                          <p:spTgt spid="10"/>
                                        </p:tgtEl>
                                        <p:attrNameLst>
                                          <p:attrName>ppt_x</p:attrName>
                                        </p:attrNameLst>
                                      </p:cBhvr>
                                      <p:tavLst>
                                        <p:tav tm="0">
                                          <p:val>
                                            <p:strVal val="#ppt_x+0.4"/>
                                          </p:val>
                                        </p:tav>
                                        <p:tav tm="100000">
                                          <p:val>
                                            <p:strVal val="#ppt_x-0.05"/>
                                          </p:val>
                                        </p:tav>
                                      </p:tavLst>
                                    </p:anim>
                                    <p:anim calcmode="lin" valueType="num">
                                      <p:cBhvr>
                                        <p:cTn id="35" dur="800" decel="100000" fill="hold"/>
                                        <p:tgtEl>
                                          <p:spTgt spid="10"/>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par>
                          <p:cTn id="38" fill="hold">
                            <p:stCondLst>
                              <p:cond delay="4500"/>
                            </p:stCondLst>
                            <p:childTnLst>
                              <p:par>
                                <p:cTn id="39" presetID="3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800" decel="100000"/>
                                        <p:tgtEl>
                                          <p:spTgt spid="11"/>
                                        </p:tgtEl>
                                      </p:cBhvr>
                                    </p:animEffect>
                                    <p:anim calcmode="lin" valueType="num">
                                      <p:cBhvr>
                                        <p:cTn id="42" dur="800" decel="100000" fill="hold"/>
                                        <p:tgtEl>
                                          <p:spTgt spid="11"/>
                                        </p:tgtEl>
                                        <p:attrNameLst>
                                          <p:attrName>style.rotation</p:attrName>
                                        </p:attrNameLst>
                                      </p:cBhvr>
                                      <p:tavLst>
                                        <p:tav tm="0">
                                          <p:val>
                                            <p:fltVal val="-90"/>
                                          </p:val>
                                        </p:tav>
                                        <p:tav tm="100000">
                                          <p:val>
                                            <p:fltVal val="0"/>
                                          </p:val>
                                        </p:tav>
                                      </p:tavLst>
                                    </p:anim>
                                    <p:anim calcmode="lin" valueType="num">
                                      <p:cBhvr>
                                        <p:cTn id="43" dur="800" decel="100000" fill="hold"/>
                                        <p:tgtEl>
                                          <p:spTgt spid="11"/>
                                        </p:tgtEl>
                                        <p:attrNameLst>
                                          <p:attrName>ppt_x</p:attrName>
                                        </p:attrNameLst>
                                      </p:cBhvr>
                                      <p:tavLst>
                                        <p:tav tm="0">
                                          <p:val>
                                            <p:strVal val="#ppt_x+0.4"/>
                                          </p:val>
                                        </p:tav>
                                        <p:tav tm="100000">
                                          <p:val>
                                            <p:strVal val="#ppt_x-0.05"/>
                                          </p:val>
                                        </p:tav>
                                      </p:tavLst>
                                    </p:anim>
                                    <p:anim calcmode="lin" valueType="num">
                                      <p:cBhvr>
                                        <p:cTn id="44" dur="800" decel="100000" fill="hold"/>
                                        <p:tgtEl>
                                          <p:spTgt spid="11"/>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par>
                          <p:cTn id="47" fill="hold">
                            <p:stCondLst>
                              <p:cond delay="5500"/>
                            </p:stCondLst>
                            <p:childTnLst>
                              <p:par>
                                <p:cTn id="48" presetID="30"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800" decel="100000"/>
                                        <p:tgtEl>
                                          <p:spTgt spid="12"/>
                                        </p:tgtEl>
                                      </p:cBhvr>
                                    </p:animEffect>
                                    <p:anim calcmode="lin" valueType="num">
                                      <p:cBhvr>
                                        <p:cTn id="51" dur="800" decel="100000" fill="hold"/>
                                        <p:tgtEl>
                                          <p:spTgt spid="12"/>
                                        </p:tgtEl>
                                        <p:attrNameLst>
                                          <p:attrName>style.rotation</p:attrName>
                                        </p:attrNameLst>
                                      </p:cBhvr>
                                      <p:tavLst>
                                        <p:tav tm="0">
                                          <p:val>
                                            <p:fltVal val="-90"/>
                                          </p:val>
                                        </p:tav>
                                        <p:tav tm="100000">
                                          <p:val>
                                            <p:fltVal val="0"/>
                                          </p:val>
                                        </p:tav>
                                      </p:tavLst>
                                    </p:anim>
                                    <p:anim calcmode="lin" valueType="num">
                                      <p:cBhvr>
                                        <p:cTn id="52" dur="800" decel="100000" fill="hold"/>
                                        <p:tgtEl>
                                          <p:spTgt spid="12"/>
                                        </p:tgtEl>
                                        <p:attrNameLst>
                                          <p:attrName>ppt_x</p:attrName>
                                        </p:attrNameLst>
                                      </p:cBhvr>
                                      <p:tavLst>
                                        <p:tav tm="0">
                                          <p:val>
                                            <p:strVal val="#ppt_x+0.4"/>
                                          </p:val>
                                        </p:tav>
                                        <p:tav tm="100000">
                                          <p:val>
                                            <p:strVal val="#ppt_x-0.05"/>
                                          </p:val>
                                        </p:tav>
                                      </p:tavLst>
                                    </p:anim>
                                    <p:anim calcmode="lin" valueType="num">
                                      <p:cBhvr>
                                        <p:cTn id="53" dur="800" decel="100000" fill="hold"/>
                                        <p:tgtEl>
                                          <p:spTgt spid="12"/>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319"/>
            <a:ext cx="1031051" cy="1200329"/>
          </a:xfrm>
          <a:prstGeom prst="rect">
            <a:avLst/>
          </a:prstGeom>
        </p:spPr>
        <p:txBody>
          <a:bodyPr wrap="none">
            <a:spAutoFit/>
          </a:bodyPr>
          <a:lstStyle/>
          <a:p>
            <a:r>
              <a:rPr lang="en-US" altLang="zh-CN" sz="7200" dirty="0" smtClean="0">
                <a:solidFill>
                  <a:srgbClr val="3CB19B"/>
                </a:solidFill>
                <a:latin typeface="Impact" panose="020B0806030902050204" pitchFamily="34" charset="0"/>
                <a:ea typeface="思源黑体 CN Heavy" pitchFamily="34" charset="-122"/>
              </a:rPr>
              <a:t>01</a:t>
            </a:r>
            <a:endParaRPr lang="zh-CN" altLang="en-US" sz="7200" dirty="0"/>
          </a:p>
        </p:txBody>
      </p:sp>
      <p:sp>
        <p:nvSpPr>
          <p:cNvPr id="5" name="矩形 4"/>
          <p:cNvSpPr/>
          <p:nvPr/>
        </p:nvSpPr>
        <p:spPr>
          <a:xfrm>
            <a:off x="936179" y="322704"/>
            <a:ext cx="9865246" cy="504056"/>
          </a:xfrm>
          <a:prstGeom prst="rect">
            <a:avLst/>
          </a:prstGeom>
          <a:solidFill>
            <a:srgbClr val="3CB19B">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31050" y="388790"/>
            <a:ext cx="2528256" cy="523220"/>
          </a:xfrm>
          <a:prstGeom prst="rect">
            <a:avLst/>
          </a:prstGeom>
          <a:noFill/>
        </p:spPr>
        <p:txBody>
          <a:bodyPr wrap="none" rtlCol="0">
            <a:spAutoFit/>
          </a:bodyPr>
          <a:lstStyle/>
          <a:p>
            <a:r>
              <a:rPr lang="zh-CN" altLang="en-US" sz="2800" b="1" dirty="0" smtClean="0">
                <a:latin typeface="Times New Roman" pitchFamily="18" charset="0"/>
              </a:rPr>
              <a:t>  排序的分类：</a:t>
            </a:r>
            <a:endParaRPr lang="zh-CN" altLang="en-US" sz="28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3" name="椭圆 42"/>
          <p:cNvSpPr/>
          <p:nvPr/>
        </p:nvSpPr>
        <p:spPr>
          <a:xfrm>
            <a:off x="936179" y="1646873"/>
            <a:ext cx="504056" cy="504056"/>
          </a:xfrm>
          <a:prstGeom prst="ellipse">
            <a:avLst/>
          </a:prstGeom>
          <a:solidFill>
            <a:srgbClr val="3CB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1</a:t>
            </a:r>
            <a:endParaRPr lang="zh-CN" altLang="en-US" sz="3200" dirty="0">
              <a:solidFill>
                <a:schemeClr val="bg1"/>
              </a:solidFill>
            </a:endParaRPr>
          </a:p>
        </p:txBody>
      </p:sp>
      <p:sp>
        <p:nvSpPr>
          <p:cNvPr id="45" name="椭圆 44"/>
          <p:cNvSpPr/>
          <p:nvPr/>
        </p:nvSpPr>
        <p:spPr>
          <a:xfrm>
            <a:off x="5544691" y="1477612"/>
            <a:ext cx="504056" cy="504056"/>
          </a:xfrm>
          <a:prstGeom prst="ellipse">
            <a:avLst/>
          </a:prstGeom>
          <a:solidFill>
            <a:srgbClr val="3CB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2</a:t>
            </a:r>
            <a:endParaRPr lang="zh-CN" altLang="en-US" sz="3200" dirty="0">
              <a:solidFill>
                <a:schemeClr val="bg1"/>
              </a:solidFill>
            </a:endParaRPr>
          </a:p>
        </p:txBody>
      </p:sp>
      <p:sp>
        <p:nvSpPr>
          <p:cNvPr id="46" name="TextBox 45"/>
          <p:cNvSpPr txBox="1"/>
          <p:nvPr/>
        </p:nvSpPr>
        <p:spPr>
          <a:xfrm>
            <a:off x="1579570" y="1729640"/>
            <a:ext cx="3600400" cy="4164217"/>
          </a:xfrm>
          <a:prstGeom prst="rect">
            <a:avLst/>
          </a:prstGeom>
          <a:noFill/>
        </p:spPr>
        <p:txBody>
          <a:bodyPr wrap="square" rtlCol="0">
            <a:spAutoFit/>
          </a:bodyPr>
          <a:lstStyle/>
          <a:p>
            <a:pPr>
              <a:lnSpc>
                <a:spcPct val="105000"/>
              </a:lnSpc>
            </a:pPr>
            <a:r>
              <a:rPr lang="zh-CN" altLang="en-US" sz="2800" b="1" dirty="0" smtClean="0">
                <a:latin typeface="+mn-ea"/>
              </a:rPr>
              <a:t>按</a:t>
            </a:r>
            <a:r>
              <a:rPr lang="zh-CN" altLang="en-US" sz="2800" b="1" dirty="0">
                <a:latin typeface="+mn-ea"/>
              </a:rPr>
              <a:t>待排序记录所在位置</a:t>
            </a:r>
          </a:p>
          <a:p>
            <a:pPr marL="261938" lvl="1" indent="-82550">
              <a:lnSpc>
                <a:spcPct val="105000"/>
              </a:lnSpc>
            </a:pPr>
            <a:r>
              <a:rPr lang="zh-CN" altLang="en-US" sz="2800" b="1" dirty="0">
                <a:latin typeface="+mn-ea"/>
              </a:rPr>
              <a:t>内部排序</a:t>
            </a:r>
            <a:r>
              <a:rPr lang="en-US" altLang="zh-CN" sz="2800" b="1" dirty="0">
                <a:latin typeface="+mn-ea"/>
              </a:rPr>
              <a:t>:</a:t>
            </a:r>
            <a:r>
              <a:rPr lang="zh-CN" altLang="en-US" sz="2800" b="1" dirty="0">
                <a:latin typeface="+mn-ea"/>
              </a:rPr>
              <a:t>指的是待排序记录存放在计算机随机存储器中进行的排序过程；</a:t>
            </a:r>
          </a:p>
          <a:p>
            <a:pPr marL="261938" lvl="1" indent="-82550">
              <a:lnSpc>
                <a:spcPct val="105000"/>
              </a:lnSpc>
            </a:pPr>
            <a:r>
              <a:rPr lang="zh-CN" altLang="en-US" sz="2800" b="1" dirty="0">
                <a:latin typeface="+mn-ea"/>
              </a:rPr>
              <a:t>外部排序</a:t>
            </a:r>
            <a:r>
              <a:rPr lang="en-US" altLang="zh-CN" sz="2800" b="1" dirty="0">
                <a:latin typeface="+mn-ea"/>
              </a:rPr>
              <a:t>:</a:t>
            </a:r>
            <a:r>
              <a:rPr lang="zh-CN" altLang="en-US" sz="2800" b="1" dirty="0">
                <a:latin typeface="+mn-ea"/>
              </a:rPr>
              <a:t>排序过程中需对外存进行访问的排序。</a:t>
            </a:r>
          </a:p>
        </p:txBody>
      </p:sp>
      <p:sp>
        <p:nvSpPr>
          <p:cNvPr id="48" name="TextBox 47"/>
          <p:cNvSpPr txBox="1"/>
          <p:nvPr/>
        </p:nvSpPr>
        <p:spPr>
          <a:xfrm>
            <a:off x="6183324" y="1614554"/>
            <a:ext cx="4378026" cy="5284524"/>
          </a:xfrm>
          <a:prstGeom prst="rect">
            <a:avLst/>
          </a:prstGeom>
          <a:noFill/>
        </p:spPr>
        <p:txBody>
          <a:bodyPr wrap="square" rtlCol="0">
            <a:spAutoFit/>
          </a:bodyPr>
          <a:lstStyle/>
          <a:p>
            <a:pPr marL="179388" lvl="1">
              <a:lnSpc>
                <a:spcPct val="105000"/>
              </a:lnSpc>
              <a:spcBef>
                <a:spcPct val="50000"/>
              </a:spcBef>
              <a:buClr>
                <a:schemeClr val="hlink"/>
              </a:buClr>
              <a:buSzTx/>
            </a:pPr>
            <a:r>
              <a:rPr lang="zh-CN" altLang="en-US" sz="2800" b="1" dirty="0">
                <a:latin typeface="+mn-ea"/>
              </a:rPr>
              <a:t>按排序策略划分内部排序方法</a:t>
            </a:r>
          </a:p>
          <a:p>
            <a:pPr marL="261938" lvl="1" indent="-82550">
              <a:lnSpc>
                <a:spcPct val="105000"/>
              </a:lnSpc>
            </a:pPr>
            <a:r>
              <a:rPr lang="zh-CN" altLang="en-US" sz="2800" b="1" dirty="0">
                <a:latin typeface="+mn-ea"/>
              </a:rPr>
              <a:t>插入排序：直接插入排序、折半插入排序、希尔排序</a:t>
            </a:r>
          </a:p>
          <a:p>
            <a:pPr marL="261938" lvl="1" indent="-82550">
              <a:lnSpc>
                <a:spcPct val="105000"/>
              </a:lnSpc>
            </a:pPr>
            <a:r>
              <a:rPr lang="zh-CN" altLang="en-US" sz="2800" b="1" dirty="0">
                <a:latin typeface="+mn-ea"/>
              </a:rPr>
              <a:t>交换排序：冒泡排序、快速排序</a:t>
            </a:r>
          </a:p>
          <a:p>
            <a:pPr marL="261938" lvl="1" indent="-82550">
              <a:lnSpc>
                <a:spcPct val="105000"/>
              </a:lnSpc>
            </a:pPr>
            <a:r>
              <a:rPr lang="zh-CN" altLang="en-US" sz="2800" b="1" dirty="0">
                <a:latin typeface="+mn-ea"/>
              </a:rPr>
              <a:t>选择排序：简单选择排序、堆排序</a:t>
            </a:r>
          </a:p>
          <a:p>
            <a:pPr marL="261938" lvl="1" indent="-82550">
              <a:lnSpc>
                <a:spcPct val="105000"/>
              </a:lnSpc>
            </a:pPr>
            <a:r>
              <a:rPr lang="zh-CN" altLang="en-US" sz="2800" b="1" dirty="0">
                <a:latin typeface="+mn-ea"/>
              </a:rPr>
              <a:t>归并排序：</a:t>
            </a:r>
            <a:r>
              <a:rPr lang="en-US" altLang="zh-CN" sz="2800" b="1" dirty="0">
                <a:latin typeface="+mn-ea"/>
              </a:rPr>
              <a:t>2</a:t>
            </a:r>
            <a:r>
              <a:rPr lang="zh-CN" altLang="en-US" sz="2800" b="1" dirty="0">
                <a:latin typeface="+mn-ea"/>
              </a:rPr>
              <a:t>路归并排序</a:t>
            </a:r>
          </a:p>
          <a:p>
            <a:pPr marL="261938" lvl="1" indent="-82550">
              <a:lnSpc>
                <a:spcPct val="105000"/>
              </a:lnSpc>
            </a:pPr>
            <a:r>
              <a:rPr lang="zh-CN" altLang="en-US" sz="2800" b="1" dirty="0">
                <a:latin typeface="+mn-ea"/>
              </a:rPr>
              <a:t>基数排序</a:t>
            </a:r>
          </a:p>
          <a:p>
            <a:pPr marL="179388" lvl="1">
              <a:lnSpc>
                <a:spcPct val="105000"/>
              </a:lnSpc>
              <a:spcBef>
                <a:spcPct val="50000"/>
              </a:spcBef>
              <a:buClr>
                <a:schemeClr val="hlink"/>
              </a:buClr>
              <a:buSzTx/>
            </a:pPr>
            <a:endParaRPr lang="zh-CN" altLang="en-US" sz="2800" dirty="0">
              <a:latin typeface="+mn-ea"/>
            </a:endParaRPr>
          </a:p>
        </p:txBody>
      </p:sp>
      <p:cxnSp>
        <p:nvCxnSpPr>
          <p:cNvPr id="49" name="直接连接符 48"/>
          <p:cNvCxnSpPr/>
          <p:nvPr/>
        </p:nvCxnSpPr>
        <p:spPr>
          <a:xfrm>
            <a:off x="5414764" y="1799927"/>
            <a:ext cx="0" cy="3528392"/>
          </a:xfrm>
          <a:prstGeom prst="line">
            <a:avLst/>
          </a:prstGeom>
          <a:ln>
            <a:solidFill>
              <a:srgbClr val="3CB19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732513"/>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3"/>
                                        </p:tgtEl>
                                        <p:attrNameLst>
                                          <p:attrName>ppt_y</p:attrName>
                                        </p:attrNameLst>
                                      </p:cBhvr>
                                      <p:tavLst>
                                        <p:tav tm="0">
                                          <p:val>
                                            <p:strVal val="#ppt_y"/>
                                          </p:val>
                                        </p:tav>
                                        <p:tav tm="100000">
                                          <p:val>
                                            <p:strVal val="#ppt_y"/>
                                          </p:val>
                                        </p:tav>
                                      </p:tavLst>
                                    </p:anim>
                                    <p:anim calcmode="lin" valueType="num">
                                      <p:cBhvr>
                                        <p:cTn id="2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5"/>
                                        </p:tgtEl>
                                        <p:attrNameLst>
                                          <p:attrName>ppt_y</p:attrName>
                                        </p:attrNameLst>
                                      </p:cBhvr>
                                      <p:tavLst>
                                        <p:tav tm="0">
                                          <p:val>
                                            <p:strVal val="#ppt_y"/>
                                          </p:val>
                                        </p:tav>
                                        <p:tav tm="100000">
                                          <p:val>
                                            <p:strVal val="#ppt_y"/>
                                          </p:val>
                                        </p:tav>
                                      </p:tavLst>
                                    </p:anim>
                                    <p:anim calcmode="lin" valueType="num">
                                      <p:cBhvr>
                                        <p:cTn id="43"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5"/>
                                        </p:tgtEl>
                                      </p:cBhvr>
                                    </p:animEffect>
                                  </p:childTnLst>
                                </p:cTn>
                              </p:par>
                            </p:childTnLst>
                          </p:cTn>
                        </p:par>
                        <p:par>
                          <p:cTn id="46" fill="hold">
                            <p:stCondLst>
                              <p:cond delay="4500"/>
                            </p:stCondLst>
                            <p:childTnLst>
                              <p:par>
                                <p:cTn id="47" presetID="42"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p:cTn id="56" dur="500" fill="hold"/>
                                        <p:tgtEl>
                                          <p:spTgt spid="49"/>
                                        </p:tgtEl>
                                        <p:attrNameLst>
                                          <p:attrName>ppt_w</p:attrName>
                                        </p:attrNameLst>
                                      </p:cBhvr>
                                      <p:tavLst>
                                        <p:tav tm="0">
                                          <p:val>
                                            <p:fltVal val="0"/>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animEffect transition="in" filter="fade">
                                      <p:cBhvr>
                                        <p:cTn id="5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43" grpId="0" animBg="1"/>
      <p:bldP spid="45" grpId="0" animBg="1"/>
      <p:bldP spid="46"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319"/>
            <a:ext cx="1143262" cy="1200329"/>
          </a:xfrm>
          <a:prstGeom prst="rect">
            <a:avLst/>
          </a:prstGeom>
        </p:spPr>
        <p:txBody>
          <a:bodyPr wrap="none">
            <a:spAutoFit/>
          </a:bodyPr>
          <a:lstStyle/>
          <a:p>
            <a:r>
              <a:rPr lang="en-US" altLang="zh-CN" sz="7200" dirty="0" smtClean="0">
                <a:solidFill>
                  <a:srgbClr val="3CB19B"/>
                </a:solidFill>
                <a:latin typeface="Impact" panose="020B0806030902050204" pitchFamily="34" charset="0"/>
                <a:ea typeface="思源黑体 CN Heavy" pitchFamily="34" charset="-122"/>
              </a:rPr>
              <a:t>02</a:t>
            </a:r>
            <a:endParaRPr lang="zh-CN" altLang="en-US" sz="7200" dirty="0"/>
          </a:p>
        </p:txBody>
      </p:sp>
      <p:sp>
        <p:nvSpPr>
          <p:cNvPr id="5" name="矩形 4"/>
          <p:cNvSpPr/>
          <p:nvPr/>
        </p:nvSpPr>
        <p:spPr>
          <a:xfrm>
            <a:off x="936179" y="322704"/>
            <a:ext cx="9865246" cy="504056"/>
          </a:xfrm>
          <a:prstGeom prst="rect">
            <a:avLst/>
          </a:prstGeom>
          <a:solidFill>
            <a:srgbClr val="3CB19B">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31050" y="388790"/>
            <a:ext cx="2528256" cy="523220"/>
          </a:xfrm>
          <a:prstGeom prst="rect">
            <a:avLst/>
          </a:prstGeom>
          <a:noFill/>
        </p:spPr>
        <p:txBody>
          <a:bodyPr wrap="none" rtlCol="0">
            <a:spAutoFit/>
          </a:bodyPr>
          <a:lstStyle/>
          <a:p>
            <a:r>
              <a:rPr lang="zh-CN" altLang="en-US" sz="2800" b="1" dirty="0" smtClean="0">
                <a:latin typeface="Times New Roman" pitchFamily="18" charset="0"/>
              </a:rPr>
              <a:t>  排序的分类：</a:t>
            </a:r>
            <a:endParaRPr lang="zh-CN" altLang="en-US" sz="28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3" name="椭圆 42"/>
          <p:cNvSpPr/>
          <p:nvPr/>
        </p:nvSpPr>
        <p:spPr>
          <a:xfrm>
            <a:off x="936179" y="1646873"/>
            <a:ext cx="504056" cy="504056"/>
          </a:xfrm>
          <a:prstGeom prst="ellipse">
            <a:avLst/>
          </a:prstGeom>
          <a:solidFill>
            <a:srgbClr val="3CB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3</a:t>
            </a:r>
            <a:endParaRPr lang="zh-CN" altLang="en-US" sz="3200" dirty="0">
              <a:solidFill>
                <a:schemeClr val="bg1"/>
              </a:solidFill>
            </a:endParaRPr>
          </a:p>
        </p:txBody>
      </p:sp>
      <p:sp>
        <p:nvSpPr>
          <p:cNvPr id="46" name="TextBox 45"/>
          <p:cNvSpPr txBox="1"/>
          <p:nvPr/>
        </p:nvSpPr>
        <p:spPr>
          <a:xfrm>
            <a:off x="1579570" y="1729640"/>
            <a:ext cx="8606824" cy="2957733"/>
          </a:xfrm>
          <a:prstGeom prst="rect">
            <a:avLst/>
          </a:prstGeom>
          <a:noFill/>
        </p:spPr>
        <p:txBody>
          <a:bodyPr wrap="square" rtlCol="0">
            <a:spAutoFit/>
          </a:bodyPr>
          <a:lstStyle/>
          <a:p>
            <a:pPr>
              <a:lnSpc>
                <a:spcPct val="105000"/>
              </a:lnSpc>
              <a:buFontTx/>
              <a:buNone/>
            </a:pPr>
            <a:r>
              <a:rPr lang="zh-CN" altLang="en-US" sz="2800" b="1" dirty="0">
                <a:latin typeface="宋体" panose="02010600030101010101" pitchFamily="2" charset="-122"/>
              </a:rPr>
              <a:t>按稳定性划分</a:t>
            </a:r>
          </a:p>
          <a:p>
            <a:pPr lvl="1">
              <a:lnSpc>
                <a:spcPct val="105000"/>
              </a:lnSpc>
            </a:pPr>
            <a:r>
              <a:rPr lang="zh-CN" altLang="en-US" sz="2800" b="1" dirty="0">
                <a:latin typeface="宋体" panose="02010600030101010101" pitchFamily="2" charset="-122"/>
              </a:rPr>
              <a:t>在排序过程中，如果关键字相同的两个元素的相对次序不变，则称为稳定的排序，否则是不稳定的排序</a:t>
            </a:r>
            <a:r>
              <a:rPr lang="zh-CN" altLang="en-US" sz="2800" b="1" dirty="0" smtClean="0">
                <a:latin typeface="宋体" panose="02010600030101010101" pitchFamily="2" charset="-122"/>
              </a:rPr>
              <a:t>方法</a:t>
            </a:r>
            <a:r>
              <a:rPr lang="zh-CN" altLang="en-US" sz="2800" dirty="0" smtClean="0">
                <a:latin typeface="宋体" panose="02010600030101010101" pitchFamily="2" charset="-122"/>
              </a:rPr>
              <a:t>。</a:t>
            </a:r>
            <a:endParaRPr lang="zh-CN" altLang="en-US" sz="2800" dirty="0">
              <a:latin typeface="宋体" panose="02010600030101010101" pitchFamily="2" charset="-122"/>
            </a:endParaRPr>
          </a:p>
          <a:p>
            <a:pPr lvl="1">
              <a:lnSpc>
                <a:spcPct val="105000"/>
              </a:lnSpc>
              <a:spcBef>
                <a:spcPct val="50000"/>
              </a:spcBef>
              <a:buClr>
                <a:schemeClr val="hlink"/>
              </a:buClr>
              <a:buSzTx/>
            </a:pPr>
            <a:r>
              <a:rPr lang="zh-CN" altLang="en-US" sz="2800" b="1" dirty="0">
                <a:latin typeface="黑体"/>
              </a:rPr>
              <a:t>本章主要讨论内部排序。</a:t>
            </a:r>
          </a:p>
          <a:p>
            <a:pPr>
              <a:lnSpc>
                <a:spcPct val="105000"/>
              </a:lnSpc>
            </a:pPr>
            <a:endParaRPr lang="zh-CN" altLang="en-US" sz="2400" dirty="0">
              <a:latin typeface="+mn-ea"/>
            </a:endParaRPr>
          </a:p>
        </p:txBody>
      </p:sp>
    </p:spTree>
    <p:extLst>
      <p:ext uri="{BB962C8B-B14F-4D97-AF65-F5344CB8AC3E}">
        <p14:creationId xmlns:p14="http://schemas.microsoft.com/office/powerpoint/2010/main" val="1361319287"/>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3"/>
                                        </p:tgtEl>
                                        <p:attrNameLst>
                                          <p:attrName>ppt_y</p:attrName>
                                        </p:attrNameLst>
                                      </p:cBhvr>
                                      <p:tavLst>
                                        <p:tav tm="0">
                                          <p:val>
                                            <p:strVal val="#ppt_y"/>
                                          </p:val>
                                        </p:tav>
                                        <p:tav tm="100000">
                                          <p:val>
                                            <p:strVal val="#ppt_y"/>
                                          </p:val>
                                        </p:tav>
                                      </p:tavLst>
                                    </p:anim>
                                    <p:anim calcmode="lin" valueType="num">
                                      <p:cBhvr>
                                        <p:cTn id="2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43" grpId="0" animBg="1"/>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319"/>
            <a:ext cx="1168910" cy="1200329"/>
          </a:xfrm>
          <a:prstGeom prst="rect">
            <a:avLst/>
          </a:prstGeom>
        </p:spPr>
        <p:txBody>
          <a:bodyPr wrap="none">
            <a:spAutoFit/>
          </a:bodyPr>
          <a:lstStyle/>
          <a:p>
            <a:r>
              <a:rPr lang="en-US" altLang="zh-CN" sz="7200" dirty="0" smtClean="0">
                <a:solidFill>
                  <a:srgbClr val="3CB19B"/>
                </a:solidFill>
                <a:latin typeface="Impact" panose="020B0806030902050204" pitchFamily="34" charset="0"/>
                <a:ea typeface="思源黑体 CN Heavy" pitchFamily="34" charset="-122"/>
              </a:rPr>
              <a:t>03</a:t>
            </a:r>
            <a:endParaRPr lang="zh-CN" altLang="en-US" sz="7200" dirty="0"/>
          </a:p>
        </p:txBody>
      </p:sp>
      <p:sp>
        <p:nvSpPr>
          <p:cNvPr id="5" name="矩形 4"/>
          <p:cNvSpPr/>
          <p:nvPr/>
        </p:nvSpPr>
        <p:spPr>
          <a:xfrm>
            <a:off x="936179" y="359767"/>
            <a:ext cx="9865246" cy="504056"/>
          </a:xfrm>
          <a:prstGeom prst="rect">
            <a:avLst/>
          </a:prstGeom>
          <a:solidFill>
            <a:srgbClr val="3CB19B">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31050" y="388790"/>
            <a:ext cx="3842719" cy="584775"/>
          </a:xfrm>
          <a:prstGeom prst="rect">
            <a:avLst/>
          </a:prstGeom>
          <a:noFill/>
        </p:spPr>
        <p:txBody>
          <a:bodyPr wrap="none" rtlCol="0">
            <a:spAutoFit/>
          </a:bodyPr>
          <a:lstStyle/>
          <a:p>
            <a:pPr marL="0" lvl="1"/>
            <a:r>
              <a:rPr lang="zh-CN" altLang="en-US" sz="3200" b="1" dirty="0">
                <a:latin typeface="黑体"/>
              </a:rPr>
              <a:t> </a:t>
            </a:r>
            <a:r>
              <a:rPr lang="zh-CN" altLang="en-US" sz="3200" b="1" dirty="0" smtClean="0">
                <a:latin typeface="黑体"/>
              </a:rPr>
              <a:t> 内部排序</a:t>
            </a:r>
            <a:r>
              <a:rPr lang="zh-CN" altLang="en-US" sz="3200" b="1" dirty="0">
                <a:latin typeface="黑体"/>
              </a:rPr>
              <a:t>的</a:t>
            </a:r>
            <a:r>
              <a:rPr lang="zh-CN" altLang="en-US" sz="3200" b="1" dirty="0" smtClean="0">
                <a:latin typeface="黑体"/>
              </a:rPr>
              <a:t>分类</a:t>
            </a:r>
            <a:r>
              <a:rPr lang="zh-CN" altLang="en-US" sz="2800" b="1" dirty="0" smtClean="0">
                <a:latin typeface="Times New Roman" pitchFamily="18" charset="0"/>
              </a:rPr>
              <a:t>：</a:t>
            </a:r>
            <a:endParaRPr lang="zh-CN" altLang="en-US" sz="28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3" name="椭圆 42"/>
          <p:cNvSpPr/>
          <p:nvPr/>
        </p:nvSpPr>
        <p:spPr>
          <a:xfrm>
            <a:off x="1026975" y="1295103"/>
            <a:ext cx="606140" cy="576831"/>
          </a:xfrm>
          <a:prstGeom prst="ellipse">
            <a:avLst/>
          </a:prstGeom>
          <a:solidFill>
            <a:srgbClr val="3CB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endParaRPr>
          </a:p>
        </p:txBody>
      </p:sp>
      <p:sp>
        <p:nvSpPr>
          <p:cNvPr id="46" name="TextBox 45"/>
          <p:cNvSpPr txBox="1"/>
          <p:nvPr/>
        </p:nvSpPr>
        <p:spPr>
          <a:xfrm>
            <a:off x="1633115" y="1334144"/>
            <a:ext cx="8769743" cy="5248168"/>
          </a:xfrm>
          <a:prstGeom prst="rect">
            <a:avLst/>
          </a:prstGeom>
          <a:noFill/>
        </p:spPr>
        <p:txBody>
          <a:bodyPr wrap="square" rtlCol="0">
            <a:spAutoFit/>
          </a:bodyPr>
          <a:lstStyle/>
          <a:p>
            <a:pPr marL="536575" lvl="1" indent="-357188">
              <a:lnSpc>
                <a:spcPct val="110000"/>
              </a:lnSpc>
            </a:pPr>
            <a:r>
              <a:rPr lang="zh-CN" altLang="en-US" sz="2800" b="1" dirty="0">
                <a:latin typeface="黑体"/>
              </a:rPr>
              <a:t>插入排序：从未排序序列中依次取出元素与已排序序列中的元素进行比较，将其放入已排序序列中的正确位置上的排序方法。</a:t>
            </a:r>
          </a:p>
          <a:p>
            <a:pPr marL="536575" lvl="1" indent="-357188">
              <a:lnSpc>
                <a:spcPct val="110000"/>
              </a:lnSpc>
            </a:pPr>
            <a:r>
              <a:rPr lang="zh-CN" altLang="en-US" sz="2800" b="1" dirty="0">
                <a:latin typeface="黑体"/>
              </a:rPr>
              <a:t>交换排序：当每两个元素比较出现逆序时，就相互交换位置的排序方法。</a:t>
            </a:r>
          </a:p>
          <a:p>
            <a:pPr marL="536575" lvl="1" indent="-357188">
              <a:lnSpc>
                <a:spcPct val="110000"/>
              </a:lnSpc>
            </a:pPr>
            <a:r>
              <a:rPr lang="zh-CN" altLang="en-US" sz="2800" b="1" dirty="0">
                <a:latin typeface="黑体"/>
              </a:rPr>
              <a:t>选择排序：从未排序序列中挑选元素，并将其放入已排序序列的一端的方法。 </a:t>
            </a:r>
          </a:p>
          <a:p>
            <a:pPr marL="536575" lvl="1" indent="-357188">
              <a:lnSpc>
                <a:spcPct val="110000"/>
              </a:lnSpc>
            </a:pPr>
            <a:r>
              <a:rPr lang="zh-CN" altLang="en-US" sz="2800" b="1" dirty="0">
                <a:latin typeface="黑体"/>
              </a:rPr>
              <a:t>归并排序：依次将每两个相邻的有序表合并成一个有序表的排序方法。</a:t>
            </a:r>
          </a:p>
          <a:p>
            <a:pPr marL="536575" lvl="1" indent="-357188">
              <a:lnSpc>
                <a:spcPct val="110000"/>
              </a:lnSpc>
            </a:pPr>
            <a:r>
              <a:rPr lang="zh-CN" altLang="en-US" sz="2800" b="1" dirty="0">
                <a:latin typeface="黑体"/>
              </a:rPr>
              <a:t>基数排序：借助多关键字排序的思想对单逻辑关键字进行排序的方法</a:t>
            </a:r>
            <a:r>
              <a:rPr lang="zh-CN" altLang="en-US" sz="2400" b="1" dirty="0">
                <a:latin typeface="黑体"/>
              </a:rPr>
              <a:t>。</a:t>
            </a:r>
            <a:r>
              <a:rPr lang="zh-CN" altLang="en-US" sz="2400" dirty="0">
                <a:latin typeface="黑体"/>
              </a:rPr>
              <a:t> </a:t>
            </a:r>
            <a:endParaRPr lang="zh-CN" altLang="en-US" sz="2400" b="1" dirty="0">
              <a:latin typeface="黑体"/>
            </a:endParaRPr>
          </a:p>
        </p:txBody>
      </p:sp>
    </p:spTree>
    <p:extLst>
      <p:ext uri="{BB962C8B-B14F-4D97-AF65-F5344CB8AC3E}">
        <p14:creationId xmlns:p14="http://schemas.microsoft.com/office/powerpoint/2010/main" val="1216723063"/>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3"/>
                                        </p:tgtEl>
                                        <p:attrNameLst>
                                          <p:attrName>ppt_y</p:attrName>
                                        </p:attrNameLst>
                                      </p:cBhvr>
                                      <p:tavLst>
                                        <p:tav tm="0">
                                          <p:val>
                                            <p:strVal val="#ppt_y"/>
                                          </p:val>
                                        </p:tav>
                                        <p:tav tm="100000">
                                          <p:val>
                                            <p:strVal val="#ppt_y"/>
                                          </p:val>
                                        </p:tav>
                                      </p:tavLst>
                                    </p:anim>
                                    <p:anim calcmode="lin" valueType="num">
                                      <p:cBhvr>
                                        <p:cTn id="2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43" grpId="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11"/>
          <p:cNvSpPr txBox="1">
            <a:spLocks noChangeArrowheads="1"/>
          </p:cNvSpPr>
          <p:nvPr/>
        </p:nvSpPr>
        <p:spPr bwMode="auto">
          <a:xfrm>
            <a:off x="503180" y="159175"/>
            <a:ext cx="8270072" cy="240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nSpc>
                <a:spcPct val="110000"/>
              </a:lnSpc>
            </a:pPr>
            <a:r>
              <a:rPr lang="zh-CN" altLang="en-US" sz="2800" b="1" dirty="0">
                <a:solidFill>
                  <a:srgbClr val="3CB19B"/>
                </a:solidFill>
                <a:latin typeface="+mn-ea"/>
                <a:ea typeface="+mn-ea"/>
              </a:rPr>
              <a:t>在每类排序方法中又有许多不同的算法，这些算法各有优缺点，没有一个绝对“最优”的算法。对于一个具体的排序问题，要根据记录原始排列状态的特点以及问题的处理要求，选取相应合适的算法，或者将几种方法结合使用</a:t>
            </a:r>
            <a:r>
              <a:rPr lang="zh-CN" altLang="en-US" sz="2800" b="1" dirty="0" smtClean="0">
                <a:solidFill>
                  <a:srgbClr val="3CB19B"/>
                </a:solidFill>
                <a:latin typeface="+mn-ea"/>
                <a:ea typeface="+mn-ea"/>
              </a:rPr>
              <a:t>。</a:t>
            </a:r>
            <a:endParaRPr lang="en-US" altLang="zh-CN" sz="2800" b="1" dirty="0" smtClean="0">
              <a:solidFill>
                <a:srgbClr val="3CB19B"/>
              </a:solidFill>
              <a:latin typeface="+mn-ea"/>
              <a:ea typeface="+mn-ea"/>
            </a:endParaRPr>
          </a:p>
        </p:txBody>
      </p:sp>
      <p:pic>
        <p:nvPicPr>
          <p:cNvPr id="58" name="Picture 27"/>
          <p:cNvPicPr>
            <a:picLocks noChangeAspect="1" noChangeArrowheads="1"/>
          </p:cNvPicPr>
          <p:nvPr/>
        </p:nvPicPr>
        <p:blipFill>
          <a:blip r:embed="rId3">
            <a:lum contrast="48000"/>
            <a:extLst>
              <a:ext uri="{28A0092B-C50C-407E-A947-70E740481C1C}">
                <a14:useLocalDpi xmlns:a14="http://schemas.microsoft.com/office/drawing/2010/main" val="0"/>
              </a:ext>
            </a:extLst>
          </a:blip>
          <a:srcRect/>
          <a:stretch>
            <a:fillRect/>
          </a:stretch>
        </p:blipFill>
        <p:spPr bwMode="auto">
          <a:xfrm>
            <a:off x="1224211" y="2639786"/>
            <a:ext cx="7228960" cy="3665633"/>
          </a:xfrm>
          <a:prstGeom prst="rect">
            <a:avLst/>
          </a:prstGeom>
          <a:noFill/>
          <a:ln w="571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35965"/>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1000" fill="hold"/>
                                        <p:tgtEl>
                                          <p:spTgt spid="52"/>
                                        </p:tgtEl>
                                        <p:attrNameLst>
                                          <p:attrName>ppt_w</p:attrName>
                                        </p:attrNameLst>
                                      </p:cBhvr>
                                      <p:tavLst>
                                        <p:tav tm="0">
                                          <p:val>
                                            <p:fltVal val="0"/>
                                          </p:val>
                                        </p:tav>
                                        <p:tav tm="100000">
                                          <p:val>
                                            <p:strVal val="#ppt_w"/>
                                          </p:val>
                                        </p:tav>
                                      </p:tavLst>
                                    </p:anim>
                                    <p:anim calcmode="lin" valueType="num">
                                      <p:cBhvr>
                                        <p:cTn id="12" dur="1000" fill="hold"/>
                                        <p:tgtEl>
                                          <p:spTgt spid="52"/>
                                        </p:tgtEl>
                                        <p:attrNameLst>
                                          <p:attrName>ppt_h</p:attrName>
                                        </p:attrNameLst>
                                      </p:cBhvr>
                                      <p:tavLst>
                                        <p:tav tm="0">
                                          <p:val>
                                            <p:fltVal val="0"/>
                                          </p:val>
                                        </p:tav>
                                        <p:tav tm="100000">
                                          <p:val>
                                            <p:strVal val="#ppt_h"/>
                                          </p:val>
                                        </p:tav>
                                      </p:tavLst>
                                    </p:anim>
                                    <p:animEffect transition="in" filter="fade">
                                      <p:cBhvr>
                                        <p:cTn id="13"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extBox 1"/>
          <p:cNvSpPr txBox="1"/>
          <p:nvPr/>
        </p:nvSpPr>
        <p:spPr>
          <a:xfrm>
            <a:off x="184731" y="17281"/>
            <a:ext cx="10445668" cy="6186309"/>
          </a:xfrm>
          <a:prstGeom prst="rect">
            <a:avLst/>
          </a:prstGeom>
          <a:noFill/>
        </p:spPr>
        <p:txBody>
          <a:bodyPr wrap="square" rtlCol="0">
            <a:spAutoFit/>
          </a:bodyPr>
          <a:lstStyle/>
          <a:p>
            <a:r>
              <a:rPr lang="zh-CN" altLang="en-US" sz="3600" b="1" dirty="0"/>
              <a:t>四、排序算法的分析指标</a:t>
            </a:r>
          </a:p>
          <a:p>
            <a:r>
              <a:rPr lang="zh-CN" altLang="en-US" sz="2400" b="1" dirty="0"/>
              <a:t>  </a:t>
            </a:r>
            <a:r>
              <a:rPr lang="en-US" altLang="zh-CN" sz="2400" b="1" dirty="0"/>
              <a:t>1. </a:t>
            </a:r>
            <a:r>
              <a:rPr lang="zh-CN" altLang="en-US" sz="2400" b="1" dirty="0"/>
              <a:t>在排序过程中需进行的操作：</a:t>
            </a:r>
            <a:endParaRPr lang="zh-CN" altLang="en-US" sz="2400" dirty="0"/>
          </a:p>
          <a:p>
            <a:pPr lvl="2">
              <a:lnSpc>
                <a:spcPct val="120000"/>
              </a:lnSpc>
            </a:pPr>
            <a:r>
              <a:rPr lang="zh-CN" altLang="en-US" sz="2800" b="1" dirty="0"/>
              <a:t>（</a:t>
            </a:r>
            <a:r>
              <a:rPr lang="en-US" altLang="zh-CN" sz="2800" b="1" dirty="0"/>
              <a:t>1</a:t>
            </a:r>
            <a:r>
              <a:rPr lang="zh-CN" altLang="en-US" sz="2800" b="1" dirty="0"/>
              <a:t>）比较两个关键字的大小；</a:t>
            </a:r>
            <a:endParaRPr lang="zh-CN" altLang="en-US" sz="2800" dirty="0"/>
          </a:p>
          <a:p>
            <a:pPr lvl="2">
              <a:lnSpc>
                <a:spcPct val="120000"/>
              </a:lnSpc>
            </a:pPr>
            <a:r>
              <a:rPr lang="zh-CN" altLang="en-US" sz="2800" b="1" dirty="0"/>
              <a:t>（</a:t>
            </a:r>
            <a:r>
              <a:rPr lang="en-US" altLang="zh-CN" sz="2800" b="1" dirty="0"/>
              <a:t>2</a:t>
            </a:r>
            <a:r>
              <a:rPr lang="zh-CN" altLang="en-US" sz="2800" b="1" dirty="0"/>
              <a:t>）将记录从一个位置移动到另一个位置。</a:t>
            </a:r>
            <a:endParaRPr lang="zh-CN" altLang="en-US" sz="2800" dirty="0"/>
          </a:p>
          <a:p>
            <a:pPr>
              <a:lnSpc>
                <a:spcPct val="120000"/>
              </a:lnSpc>
            </a:pPr>
            <a:r>
              <a:rPr lang="zh-CN" altLang="en-US" sz="2800" b="1" dirty="0"/>
              <a:t>       为了讨论方便，设待排序的一组记录存储在地址连续的一组存储单元上，设关键字均为整数，待排序记录的数据类型定义如下：</a:t>
            </a:r>
            <a:endParaRPr lang="zh-CN" altLang="en-US" sz="2800" dirty="0"/>
          </a:p>
          <a:p>
            <a:pPr>
              <a:lnSpc>
                <a:spcPct val="120000"/>
              </a:lnSpc>
            </a:pPr>
            <a:r>
              <a:rPr lang="en-US" altLang="zh-CN" sz="2800" b="1" dirty="0"/>
              <a:t>#define  MAXSIZE  20     //</a:t>
            </a:r>
            <a:r>
              <a:rPr lang="zh-CN" altLang="en-US" sz="2800" b="1" dirty="0"/>
              <a:t>顺序表的最大长度</a:t>
            </a:r>
            <a:endParaRPr lang="zh-CN" altLang="en-US" sz="2800" dirty="0"/>
          </a:p>
          <a:p>
            <a:pPr>
              <a:lnSpc>
                <a:spcPct val="120000"/>
              </a:lnSpc>
            </a:pPr>
            <a:r>
              <a:rPr lang="en-US" altLang="zh-CN" sz="2800" b="1" dirty="0"/>
              <a:t>typedef  int  KeyType;     //</a:t>
            </a:r>
            <a:r>
              <a:rPr lang="zh-CN" altLang="en-US" sz="2800" b="1" dirty="0"/>
              <a:t>定义关键字类型为整数类型</a:t>
            </a:r>
            <a:endParaRPr lang="zh-CN" altLang="en-US" sz="2800" dirty="0"/>
          </a:p>
          <a:p>
            <a:pPr>
              <a:lnSpc>
                <a:spcPct val="120000"/>
              </a:lnSpc>
            </a:pPr>
            <a:r>
              <a:rPr lang="en-US" altLang="zh-CN" sz="2800" b="1" dirty="0"/>
              <a:t>typedef  struct {</a:t>
            </a:r>
            <a:endParaRPr lang="en-US" altLang="zh-CN" sz="2800" dirty="0"/>
          </a:p>
          <a:p>
            <a:pPr>
              <a:lnSpc>
                <a:spcPct val="120000"/>
              </a:lnSpc>
            </a:pPr>
            <a:r>
              <a:rPr lang="en-US" altLang="zh-CN" sz="2800" b="1" dirty="0"/>
              <a:t>   KeyType   key;          //</a:t>
            </a:r>
            <a:r>
              <a:rPr lang="zh-CN" altLang="en-US" sz="2800" b="1" dirty="0"/>
              <a:t>关键字项</a:t>
            </a:r>
            <a:endParaRPr lang="zh-CN" altLang="en-US" sz="2800" dirty="0"/>
          </a:p>
          <a:p>
            <a:pPr>
              <a:lnSpc>
                <a:spcPct val="120000"/>
              </a:lnSpc>
            </a:pPr>
            <a:r>
              <a:rPr lang="zh-CN" altLang="en-US" sz="2800" b="1" dirty="0"/>
              <a:t>   </a:t>
            </a:r>
            <a:r>
              <a:rPr lang="en-US" altLang="zh-CN" sz="2800" b="1" dirty="0"/>
              <a:t>InfoType   otherinfo;     //</a:t>
            </a:r>
            <a:r>
              <a:rPr lang="zh-CN" altLang="en-US" sz="2800" b="1" dirty="0"/>
              <a:t>其它数据项</a:t>
            </a:r>
            <a:endParaRPr lang="zh-CN" altLang="en-US" sz="2800" dirty="0"/>
          </a:p>
          <a:p>
            <a:pPr>
              <a:lnSpc>
                <a:spcPct val="120000"/>
              </a:lnSpc>
            </a:pPr>
            <a:r>
              <a:rPr lang="en-US" altLang="zh-CN" sz="2800" b="1" dirty="0"/>
              <a:t>}RcdType</a:t>
            </a:r>
            <a:r>
              <a:rPr lang="en-US" altLang="zh-CN" sz="2800" b="1" dirty="0" smtClean="0"/>
              <a:t>;</a:t>
            </a:r>
            <a:endParaRPr lang="zh-CN" altLang="en-US" dirty="0"/>
          </a:p>
        </p:txBody>
      </p:sp>
    </p:spTree>
    <p:extLst>
      <p:ext uri="{BB962C8B-B14F-4D97-AF65-F5344CB8AC3E}">
        <p14:creationId xmlns:p14="http://schemas.microsoft.com/office/powerpoint/2010/main" val="469135459"/>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extBox 1"/>
          <p:cNvSpPr txBox="1"/>
          <p:nvPr/>
        </p:nvSpPr>
        <p:spPr>
          <a:xfrm>
            <a:off x="211591" y="1234545"/>
            <a:ext cx="10445668" cy="2437590"/>
          </a:xfrm>
          <a:prstGeom prst="rect">
            <a:avLst/>
          </a:prstGeom>
          <a:noFill/>
        </p:spPr>
        <p:txBody>
          <a:bodyPr wrap="square" rtlCol="0">
            <a:spAutoFit/>
          </a:bodyPr>
          <a:lstStyle/>
          <a:p>
            <a:pPr>
              <a:lnSpc>
                <a:spcPct val="120000"/>
              </a:lnSpc>
            </a:pPr>
            <a:r>
              <a:rPr lang="en-US" altLang="zh-CN" sz="2800" b="1" dirty="0" smtClean="0"/>
              <a:t>typedef  </a:t>
            </a:r>
            <a:r>
              <a:rPr lang="en-US" altLang="zh-CN" sz="2800" b="1" dirty="0"/>
              <a:t>struct {  </a:t>
            </a:r>
            <a:endParaRPr lang="en-US" altLang="zh-CN" sz="2800" dirty="0"/>
          </a:p>
          <a:p>
            <a:pPr>
              <a:lnSpc>
                <a:spcPct val="120000"/>
              </a:lnSpc>
            </a:pPr>
            <a:r>
              <a:rPr lang="en-US" altLang="zh-CN" sz="2800" b="1" dirty="0"/>
              <a:t>   RcdType  r[MAXSIZE+1];   // r[0] </a:t>
            </a:r>
            <a:r>
              <a:rPr lang="zh-CN" altLang="en-US" sz="2800" b="1" dirty="0"/>
              <a:t>闲置或用作哨兵单元</a:t>
            </a:r>
            <a:endParaRPr lang="zh-CN" altLang="en-US" sz="2800" dirty="0"/>
          </a:p>
          <a:p>
            <a:pPr>
              <a:lnSpc>
                <a:spcPct val="120000"/>
              </a:lnSpc>
            </a:pPr>
            <a:r>
              <a:rPr lang="zh-CN" altLang="en-US" sz="2800" b="1" dirty="0"/>
              <a:t>   </a:t>
            </a:r>
            <a:r>
              <a:rPr lang="en-US" altLang="zh-CN" sz="2800" b="1" dirty="0"/>
              <a:t>int       length;           //</a:t>
            </a:r>
            <a:r>
              <a:rPr lang="zh-CN" altLang="en-US" sz="2800" b="1" dirty="0"/>
              <a:t>顺序表长度</a:t>
            </a:r>
            <a:endParaRPr lang="zh-CN" altLang="en-US" sz="2800" dirty="0"/>
          </a:p>
          <a:p>
            <a:pPr>
              <a:lnSpc>
                <a:spcPct val="120000"/>
              </a:lnSpc>
            </a:pPr>
            <a:r>
              <a:rPr lang="en-US" altLang="zh-CN" sz="2800" b="1" dirty="0"/>
              <a:t>}SqList;                     //</a:t>
            </a:r>
            <a:r>
              <a:rPr lang="zh-CN" altLang="en-US" sz="2800" b="1" dirty="0"/>
              <a:t>顺序表类型</a:t>
            </a:r>
          </a:p>
          <a:p>
            <a:endParaRPr lang="zh-CN" altLang="en-US" dirty="0"/>
          </a:p>
        </p:txBody>
      </p:sp>
    </p:spTree>
    <p:extLst>
      <p:ext uri="{BB962C8B-B14F-4D97-AF65-F5344CB8AC3E}">
        <p14:creationId xmlns:p14="http://schemas.microsoft.com/office/powerpoint/2010/main" val="3272222989"/>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132755" y="114282"/>
            <a:ext cx="3591396" cy="1658195"/>
            <a:chOff x="85725" y="4449763"/>
            <a:chExt cx="4187826" cy="1933575"/>
          </a:xfrm>
          <a:effectLst>
            <a:glow>
              <a:schemeClr val="accent1"/>
            </a:glow>
          </a:effectLst>
        </p:grpSpPr>
        <p:sp>
          <p:nvSpPr>
            <p:cNvPr id="8" name="Freeform 6"/>
            <p:cNvSpPr>
              <a:spLocks/>
            </p:cNvSpPr>
            <p:nvPr/>
          </p:nvSpPr>
          <p:spPr bwMode="auto">
            <a:xfrm>
              <a:off x="85725" y="4672013"/>
              <a:ext cx="303213" cy="577850"/>
            </a:xfrm>
            <a:custGeom>
              <a:avLst/>
              <a:gdLst>
                <a:gd name="T0" fmla="*/ 72 w 121"/>
                <a:gd name="T1" fmla="*/ 4 h 231"/>
                <a:gd name="T2" fmla="*/ 61 w 121"/>
                <a:gd name="T3" fmla="*/ 0 h 231"/>
                <a:gd name="T4" fmla="*/ 0 w 121"/>
                <a:gd name="T5" fmla="*/ 175 h 231"/>
                <a:gd name="T6" fmla="*/ 111 w 121"/>
                <a:gd name="T7" fmla="*/ 215 h 231"/>
                <a:gd name="T8" fmla="*/ 121 w 121"/>
                <a:gd name="T9" fmla="*/ 231 h 231"/>
              </a:gdLst>
              <a:ahLst/>
              <a:cxnLst>
                <a:cxn ang="0">
                  <a:pos x="T0" y="T1"/>
                </a:cxn>
                <a:cxn ang="0">
                  <a:pos x="T2" y="T3"/>
                </a:cxn>
                <a:cxn ang="0">
                  <a:pos x="T4" y="T5"/>
                </a:cxn>
                <a:cxn ang="0">
                  <a:pos x="T6" y="T7"/>
                </a:cxn>
                <a:cxn ang="0">
                  <a:pos x="T8" y="T9"/>
                </a:cxn>
              </a:cxnLst>
              <a:rect l="0" t="0" r="r" b="b"/>
              <a:pathLst>
                <a:path w="121" h="231">
                  <a:moveTo>
                    <a:pt x="72" y="4"/>
                  </a:moveTo>
                  <a:cubicBezTo>
                    <a:pt x="61" y="0"/>
                    <a:pt x="61" y="0"/>
                    <a:pt x="61" y="0"/>
                  </a:cubicBezTo>
                  <a:cubicBezTo>
                    <a:pt x="0" y="175"/>
                    <a:pt x="0" y="175"/>
                    <a:pt x="0" y="175"/>
                  </a:cubicBezTo>
                  <a:cubicBezTo>
                    <a:pt x="111" y="215"/>
                    <a:pt x="111" y="215"/>
                    <a:pt x="111" y="215"/>
                  </a:cubicBezTo>
                  <a:cubicBezTo>
                    <a:pt x="111" y="215"/>
                    <a:pt x="111" y="227"/>
                    <a:pt x="121" y="231"/>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85763" y="4881563"/>
              <a:ext cx="473075" cy="449263"/>
            </a:xfrm>
            <a:custGeom>
              <a:avLst/>
              <a:gdLst>
                <a:gd name="T0" fmla="*/ 0 w 189"/>
                <a:gd name="T1" fmla="*/ 147 h 179"/>
                <a:gd name="T2" fmla="*/ 19 w 189"/>
                <a:gd name="T3" fmla="*/ 140 h 179"/>
                <a:gd name="T4" fmla="*/ 127 w 189"/>
                <a:gd name="T5" fmla="*/ 179 h 179"/>
                <a:gd name="T6" fmla="*/ 189 w 189"/>
                <a:gd name="T7" fmla="*/ 3 h 179"/>
                <a:gd name="T8" fmla="*/ 178 w 189"/>
                <a:gd name="T9" fmla="*/ 0 h 179"/>
              </a:gdLst>
              <a:ahLst/>
              <a:cxnLst>
                <a:cxn ang="0">
                  <a:pos x="T0" y="T1"/>
                </a:cxn>
                <a:cxn ang="0">
                  <a:pos x="T2" y="T3"/>
                </a:cxn>
                <a:cxn ang="0">
                  <a:pos x="T4" y="T5"/>
                </a:cxn>
                <a:cxn ang="0">
                  <a:pos x="T6" y="T7"/>
                </a:cxn>
                <a:cxn ang="0">
                  <a:pos x="T8" y="T9"/>
                </a:cxn>
              </a:cxnLst>
              <a:rect l="0" t="0" r="r" b="b"/>
              <a:pathLst>
                <a:path w="189" h="179">
                  <a:moveTo>
                    <a:pt x="0" y="147"/>
                  </a:moveTo>
                  <a:cubicBezTo>
                    <a:pt x="11" y="151"/>
                    <a:pt x="19" y="140"/>
                    <a:pt x="19" y="140"/>
                  </a:cubicBezTo>
                  <a:cubicBezTo>
                    <a:pt x="127" y="179"/>
                    <a:pt x="127" y="179"/>
                    <a:pt x="127" y="179"/>
                  </a:cubicBezTo>
                  <a:cubicBezTo>
                    <a:pt x="189" y="3"/>
                    <a:pt x="189" y="3"/>
                    <a:pt x="189" y="3"/>
                  </a:cubicBezTo>
                  <a:cubicBezTo>
                    <a:pt x="178" y="0"/>
                    <a:pt x="178" y="0"/>
                    <a:pt x="178"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3825" y="4672013"/>
              <a:ext cx="279400" cy="528638"/>
            </a:xfrm>
            <a:custGeom>
              <a:avLst/>
              <a:gdLst>
                <a:gd name="T0" fmla="*/ 112 w 112"/>
                <a:gd name="T1" fmla="*/ 211 h 211"/>
                <a:gd name="T2" fmla="*/ 0 w 112"/>
                <a:gd name="T3" fmla="*/ 165 h 211"/>
                <a:gd name="T4" fmla="*/ 58 w 112"/>
                <a:gd name="T5" fmla="*/ 0 h 211"/>
                <a:gd name="T6" fmla="*/ 70 w 112"/>
                <a:gd name="T7" fmla="*/ 4 h 211"/>
              </a:gdLst>
              <a:ahLst/>
              <a:cxnLst>
                <a:cxn ang="0">
                  <a:pos x="T0" y="T1"/>
                </a:cxn>
                <a:cxn ang="0">
                  <a:pos x="T2" y="T3"/>
                </a:cxn>
                <a:cxn ang="0">
                  <a:pos x="T4" y="T5"/>
                </a:cxn>
                <a:cxn ang="0">
                  <a:pos x="T6" y="T7"/>
                </a:cxn>
              </a:cxnLst>
              <a:rect l="0" t="0" r="r" b="b"/>
              <a:pathLst>
                <a:path w="112" h="211">
                  <a:moveTo>
                    <a:pt x="112" y="211"/>
                  </a:moveTo>
                  <a:cubicBezTo>
                    <a:pt x="112" y="211"/>
                    <a:pt x="74" y="194"/>
                    <a:pt x="0" y="165"/>
                  </a:cubicBezTo>
                  <a:cubicBezTo>
                    <a:pt x="20" y="108"/>
                    <a:pt x="43" y="43"/>
                    <a:pt x="58" y="0"/>
                  </a:cubicBezTo>
                  <a:cubicBezTo>
                    <a:pt x="63" y="2"/>
                    <a:pt x="65" y="3"/>
                    <a:pt x="70" y="4"/>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401638" y="4862513"/>
              <a:ext cx="434975" cy="422275"/>
            </a:xfrm>
            <a:custGeom>
              <a:avLst/>
              <a:gdLst>
                <a:gd name="T0" fmla="*/ 0 w 174"/>
                <a:gd name="T1" fmla="*/ 135 h 169"/>
                <a:gd name="T2" fmla="*/ 116 w 174"/>
                <a:gd name="T3" fmla="*/ 169 h 169"/>
                <a:gd name="T4" fmla="*/ 174 w 174"/>
                <a:gd name="T5" fmla="*/ 4 h 169"/>
                <a:gd name="T6" fmla="*/ 161 w 174"/>
                <a:gd name="T7" fmla="*/ 0 h 169"/>
              </a:gdLst>
              <a:ahLst/>
              <a:cxnLst>
                <a:cxn ang="0">
                  <a:pos x="T0" y="T1"/>
                </a:cxn>
                <a:cxn ang="0">
                  <a:pos x="T2" y="T3"/>
                </a:cxn>
                <a:cxn ang="0">
                  <a:pos x="T4" y="T5"/>
                </a:cxn>
                <a:cxn ang="0">
                  <a:pos x="T6" y="T7"/>
                </a:cxn>
              </a:cxnLst>
              <a:rect l="0" t="0" r="r" b="b"/>
              <a:pathLst>
                <a:path w="174" h="169">
                  <a:moveTo>
                    <a:pt x="0" y="135"/>
                  </a:moveTo>
                  <a:cubicBezTo>
                    <a:pt x="0" y="135"/>
                    <a:pt x="43" y="146"/>
                    <a:pt x="116" y="169"/>
                  </a:cubicBezTo>
                  <a:cubicBezTo>
                    <a:pt x="136" y="112"/>
                    <a:pt x="159" y="47"/>
                    <a:pt x="174" y="4"/>
                  </a:cubicBezTo>
                  <a:cubicBezTo>
                    <a:pt x="169" y="2"/>
                    <a:pt x="165" y="1"/>
                    <a:pt x="161" y="0"/>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63513" y="4662488"/>
              <a:ext cx="381000" cy="544513"/>
            </a:xfrm>
            <a:custGeom>
              <a:avLst/>
              <a:gdLst>
                <a:gd name="T0" fmla="*/ 97 w 152"/>
                <a:gd name="T1" fmla="*/ 218 h 218"/>
                <a:gd name="T2" fmla="*/ 0 w 152"/>
                <a:gd name="T3" fmla="*/ 165 h 218"/>
                <a:gd name="T4" fmla="*/ 58 w 152"/>
                <a:gd name="T5" fmla="*/ 0 h 218"/>
                <a:gd name="T6" fmla="*/ 152 w 152"/>
                <a:gd name="T7" fmla="*/ 63 h 218"/>
                <a:gd name="T8" fmla="*/ 97 w 152"/>
                <a:gd name="T9" fmla="*/ 218 h 218"/>
              </a:gdLst>
              <a:ahLst/>
              <a:cxnLst>
                <a:cxn ang="0">
                  <a:pos x="T0" y="T1"/>
                </a:cxn>
                <a:cxn ang="0">
                  <a:pos x="T2" y="T3"/>
                </a:cxn>
                <a:cxn ang="0">
                  <a:pos x="T4" y="T5"/>
                </a:cxn>
                <a:cxn ang="0">
                  <a:pos x="T6" y="T7"/>
                </a:cxn>
                <a:cxn ang="0">
                  <a:pos x="T8" y="T9"/>
                </a:cxn>
              </a:cxnLst>
              <a:rect l="0" t="0" r="r" b="b"/>
              <a:pathLst>
                <a:path w="152" h="218">
                  <a:moveTo>
                    <a:pt x="97" y="218"/>
                  </a:moveTo>
                  <a:cubicBezTo>
                    <a:pt x="97" y="218"/>
                    <a:pt x="74" y="194"/>
                    <a:pt x="0" y="165"/>
                  </a:cubicBezTo>
                  <a:cubicBezTo>
                    <a:pt x="20" y="109"/>
                    <a:pt x="43" y="44"/>
                    <a:pt x="58" y="0"/>
                  </a:cubicBezTo>
                  <a:cubicBezTo>
                    <a:pt x="133" y="27"/>
                    <a:pt x="152" y="63"/>
                    <a:pt x="152" y="63"/>
                  </a:cubicBezTo>
                  <a:lnTo>
                    <a:pt x="97" y="218"/>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406400" y="4779963"/>
              <a:ext cx="404813" cy="473075"/>
            </a:xfrm>
            <a:custGeom>
              <a:avLst/>
              <a:gdLst>
                <a:gd name="T0" fmla="*/ 0 w 162"/>
                <a:gd name="T1" fmla="*/ 171 h 189"/>
                <a:gd name="T2" fmla="*/ 104 w 162"/>
                <a:gd name="T3" fmla="*/ 189 h 189"/>
                <a:gd name="T4" fmla="*/ 162 w 162"/>
                <a:gd name="T5" fmla="*/ 24 h 189"/>
                <a:gd name="T6" fmla="*/ 55 w 162"/>
                <a:gd name="T7" fmla="*/ 16 h 189"/>
                <a:gd name="T8" fmla="*/ 0 w 162"/>
                <a:gd name="T9" fmla="*/ 171 h 189"/>
              </a:gdLst>
              <a:ahLst/>
              <a:cxnLst>
                <a:cxn ang="0">
                  <a:pos x="T0" y="T1"/>
                </a:cxn>
                <a:cxn ang="0">
                  <a:pos x="T2" y="T3"/>
                </a:cxn>
                <a:cxn ang="0">
                  <a:pos x="T4" y="T5"/>
                </a:cxn>
                <a:cxn ang="0">
                  <a:pos x="T6" y="T7"/>
                </a:cxn>
                <a:cxn ang="0">
                  <a:pos x="T8" y="T9"/>
                </a:cxn>
              </a:cxnLst>
              <a:rect l="0" t="0" r="r" b="b"/>
              <a:pathLst>
                <a:path w="162" h="189">
                  <a:moveTo>
                    <a:pt x="0" y="171"/>
                  </a:moveTo>
                  <a:cubicBezTo>
                    <a:pt x="0" y="171"/>
                    <a:pt x="31" y="166"/>
                    <a:pt x="104" y="189"/>
                  </a:cubicBezTo>
                  <a:cubicBezTo>
                    <a:pt x="124" y="133"/>
                    <a:pt x="147" y="67"/>
                    <a:pt x="162" y="24"/>
                  </a:cubicBezTo>
                  <a:cubicBezTo>
                    <a:pt x="92" y="0"/>
                    <a:pt x="55" y="16"/>
                    <a:pt x="55" y="16"/>
                  </a:cubicBezTo>
                  <a:lnTo>
                    <a:pt x="0" y="171"/>
                  </a:ln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noEditPoints="1"/>
            </p:cNvSpPr>
            <p:nvPr/>
          </p:nvSpPr>
          <p:spPr bwMode="auto">
            <a:xfrm>
              <a:off x="1751013" y="4449763"/>
              <a:ext cx="639763" cy="657225"/>
            </a:xfrm>
            <a:custGeom>
              <a:avLst/>
              <a:gdLst>
                <a:gd name="T0" fmla="*/ 252 w 256"/>
                <a:gd name="T1" fmla="*/ 238 h 263"/>
                <a:gd name="T2" fmla="*/ 154 w 256"/>
                <a:gd name="T3" fmla="*/ 140 h 263"/>
                <a:gd name="T4" fmla="*/ 157 w 256"/>
                <a:gd name="T5" fmla="*/ 137 h 263"/>
                <a:gd name="T6" fmla="*/ 155 w 256"/>
                <a:gd name="T7" fmla="*/ 126 h 263"/>
                <a:gd name="T8" fmla="*/ 152 w 256"/>
                <a:gd name="T9" fmla="*/ 122 h 263"/>
                <a:gd name="T10" fmla="*/ 160 w 256"/>
                <a:gd name="T11" fmla="*/ 105 h 263"/>
                <a:gd name="T12" fmla="*/ 143 w 256"/>
                <a:gd name="T13" fmla="*/ 26 h 263"/>
                <a:gd name="T14" fmla="*/ 87 w 256"/>
                <a:gd name="T15" fmla="*/ 1 h 263"/>
                <a:gd name="T16" fmla="*/ 31 w 256"/>
                <a:gd name="T17" fmla="*/ 22 h 263"/>
                <a:gd name="T18" fmla="*/ 9 w 256"/>
                <a:gd name="T19" fmla="*/ 55 h 263"/>
                <a:gd name="T20" fmla="*/ 27 w 256"/>
                <a:gd name="T21" fmla="*/ 134 h 263"/>
                <a:gd name="T22" fmla="*/ 82 w 256"/>
                <a:gd name="T23" fmla="*/ 160 h 263"/>
                <a:gd name="T24" fmla="*/ 121 w 256"/>
                <a:gd name="T25" fmla="*/ 151 h 263"/>
                <a:gd name="T26" fmla="*/ 125 w 256"/>
                <a:gd name="T27" fmla="*/ 154 h 263"/>
                <a:gd name="T28" fmla="*/ 136 w 256"/>
                <a:gd name="T29" fmla="*/ 156 h 263"/>
                <a:gd name="T30" fmla="*/ 139 w 256"/>
                <a:gd name="T31" fmla="*/ 154 h 263"/>
                <a:gd name="T32" fmla="*/ 229 w 256"/>
                <a:gd name="T33" fmla="*/ 259 h 263"/>
                <a:gd name="T34" fmla="*/ 246 w 256"/>
                <a:gd name="T35" fmla="*/ 255 h 263"/>
                <a:gd name="T36" fmla="*/ 252 w 256"/>
                <a:gd name="T37" fmla="*/ 238 h 263"/>
                <a:gd name="T38" fmla="*/ 87 w 256"/>
                <a:gd name="T39" fmla="*/ 18 h 263"/>
                <a:gd name="T40" fmla="*/ 130 w 256"/>
                <a:gd name="T41" fmla="*/ 38 h 263"/>
                <a:gd name="T42" fmla="*/ 144 w 256"/>
                <a:gd name="T43" fmla="*/ 100 h 263"/>
                <a:gd name="T44" fmla="*/ 127 w 256"/>
                <a:gd name="T45" fmla="*/ 126 h 263"/>
                <a:gd name="T46" fmla="*/ 39 w 256"/>
                <a:gd name="T47" fmla="*/ 123 h 263"/>
                <a:gd name="T48" fmla="*/ 26 w 256"/>
                <a:gd name="T49" fmla="*/ 61 h 263"/>
                <a:gd name="T50" fmla="*/ 42 w 256"/>
                <a:gd name="T51" fmla="*/ 35 h 263"/>
                <a:gd name="T52" fmla="*/ 87 w 256"/>
                <a:gd name="T53" fmla="*/ 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6" h="263">
                  <a:moveTo>
                    <a:pt x="252" y="238"/>
                  </a:moveTo>
                  <a:cubicBezTo>
                    <a:pt x="249" y="229"/>
                    <a:pt x="181" y="166"/>
                    <a:pt x="154" y="140"/>
                  </a:cubicBezTo>
                  <a:cubicBezTo>
                    <a:pt x="155" y="139"/>
                    <a:pt x="156" y="138"/>
                    <a:pt x="157" y="137"/>
                  </a:cubicBezTo>
                  <a:cubicBezTo>
                    <a:pt x="159" y="133"/>
                    <a:pt x="158" y="128"/>
                    <a:pt x="155" y="126"/>
                  </a:cubicBezTo>
                  <a:cubicBezTo>
                    <a:pt x="152" y="122"/>
                    <a:pt x="152" y="122"/>
                    <a:pt x="152" y="122"/>
                  </a:cubicBezTo>
                  <a:cubicBezTo>
                    <a:pt x="155" y="117"/>
                    <a:pt x="158" y="111"/>
                    <a:pt x="160" y="105"/>
                  </a:cubicBezTo>
                  <a:cubicBezTo>
                    <a:pt x="169" y="78"/>
                    <a:pt x="163" y="47"/>
                    <a:pt x="143" y="26"/>
                  </a:cubicBezTo>
                  <a:cubicBezTo>
                    <a:pt x="128" y="11"/>
                    <a:pt x="109" y="2"/>
                    <a:pt x="87" y="1"/>
                  </a:cubicBezTo>
                  <a:cubicBezTo>
                    <a:pt x="66" y="0"/>
                    <a:pt x="46" y="8"/>
                    <a:pt x="31" y="22"/>
                  </a:cubicBezTo>
                  <a:cubicBezTo>
                    <a:pt x="21" y="31"/>
                    <a:pt x="14" y="43"/>
                    <a:pt x="9" y="55"/>
                  </a:cubicBezTo>
                  <a:cubicBezTo>
                    <a:pt x="0" y="83"/>
                    <a:pt x="7" y="113"/>
                    <a:pt x="27" y="134"/>
                  </a:cubicBezTo>
                  <a:cubicBezTo>
                    <a:pt x="41" y="150"/>
                    <a:pt x="61" y="159"/>
                    <a:pt x="82" y="160"/>
                  </a:cubicBezTo>
                  <a:cubicBezTo>
                    <a:pt x="96" y="160"/>
                    <a:pt x="109" y="157"/>
                    <a:pt x="121" y="151"/>
                  </a:cubicBezTo>
                  <a:cubicBezTo>
                    <a:pt x="125" y="154"/>
                    <a:pt x="125" y="154"/>
                    <a:pt x="125" y="154"/>
                  </a:cubicBezTo>
                  <a:cubicBezTo>
                    <a:pt x="127" y="157"/>
                    <a:pt x="132" y="158"/>
                    <a:pt x="136" y="156"/>
                  </a:cubicBezTo>
                  <a:cubicBezTo>
                    <a:pt x="137" y="156"/>
                    <a:pt x="138" y="155"/>
                    <a:pt x="139" y="154"/>
                  </a:cubicBezTo>
                  <a:cubicBezTo>
                    <a:pt x="162" y="183"/>
                    <a:pt x="221" y="255"/>
                    <a:pt x="229" y="259"/>
                  </a:cubicBezTo>
                  <a:cubicBezTo>
                    <a:pt x="238" y="263"/>
                    <a:pt x="246" y="255"/>
                    <a:pt x="246" y="255"/>
                  </a:cubicBezTo>
                  <a:cubicBezTo>
                    <a:pt x="246" y="255"/>
                    <a:pt x="256" y="247"/>
                    <a:pt x="252" y="238"/>
                  </a:cubicBezTo>
                  <a:close/>
                  <a:moveTo>
                    <a:pt x="87" y="18"/>
                  </a:moveTo>
                  <a:cubicBezTo>
                    <a:pt x="103" y="19"/>
                    <a:pt x="119" y="26"/>
                    <a:pt x="130" y="38"/>
                  </a:cubicBezTo>
                  <a:cubicBezTo>
                    <a:pt x="146" y="55"/>
                    <a:pt x="151" y="78"/>
                    <a:pt x="144" y="100"/>
                  </a:cubicBezTo>
                  <a:cubicBezTo>
                    <a:pt x="140" y="110"/>
                    <a:pt x="135" y="119"/>
                    <a:pt x="127" y="126"/>
                  </a:cubicBezTo>
                  <a:cubicBezTo>
                    <a:pt x="102" y="149"/>
                    <a:pt x="63" y="148"/>
                    <a:pt x="39" y="123"/>
                  </a:cubicBezTo>
                  <a:cubicBezTo>
                    <a:pt x="24" y="106"/>
                    <a:pt x="18" y="82"/>
                    <a:pt x="26" y="61"/>
                  </a:cubicBezTo>
                  <a:cubicBezTo>
                    <a:pt x="29" y="51"/>
                    <a:pt x="35" y="42"/>
                    <a:pt x="42" y="35"/>
                  </a:cubicBezTo>
                  <a:cubicBezTo>
                    <a:pt x="54" y="23"/>
                    <a:pt x="70" y="18"/>
                    <a:pt x="87" y="18"/>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1870075" y="5775325"/>
              <a:ext cx="515938" cy="608013"/>
            </a:xfrm>
            <a:custGeom>
              <a:avLst/>
              <a:gdLst>
                <a:gd name="T0" fmla="*/ 198 w 206"/>
                <a:gd name="T1" fmla="*/ 47 h 243"/>
                <a:gd name="T2" fmla="*/ 141 w 206"/>
                <a:gd name="T3" fmla="*/ 5 h 243"/>
                <a:gd name="T4" fmla="*/ 121 w 206"/>
                <a:gd name="T5" fmla="*/ 8 h 243"/>
                <a:gd name="T6" fmla="*/ 119 w 206"/>
                <a:gd name="T7" fmla="*/ 10 h 243"/>
                <a:gd name="T8" fmla="*/ 122 w 206"/>
                <a:gd name="T9" fmla="*/ 30 h 243"/>
                <a:gd name="T10" fmla="*/ 127 w 206"/>
                <a:gd name="T11" fmla="*/ 34 h 243"/>
                <a:gd name="T12" fmla="*/ 10 w 206"/>
                <a:gd name="T13" fmla="*/ 192 h 243"/>
                <a:gd name="T14" fmla="*/ 16 w 206"/>
                <a:gd name="T15" fmla="*/ 233 h 243"/>
                <a:gd name="T16" fmla="*/ 58 w 206"/>
                <a:gd name="T17" fmla="*/ 227 h 243"/>
                <a:gd name="T18" fmla="*/ 175 w 206"/>
                <a:gd name="T19" fmla="*/ 69 h 243"/>
                <a:gd name="T20" fmla="*/ 179 w 206"/>
                <a:gd name="T21" fmla="*/ 73 h 243"/>
                <a:gd name="T22" fmla="*/ 199 w 206"/>
                <a:gd name="T23" fmla="*/ 70 h 243"/>
                <a:gd name="T24" fmla="*/ 201 w 206"/>
                <a:gd name="T25" fmla="*/ 67 h 243"/>
                <a:gd name="T26" fmla="*/ 198 w 206"/>
                <a:gd name="T27"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243">
                  <a:moveTo>
                    <a:pt x="198" y="47"/>
                  </a:moveTo>
                  <a:cubicBezTo>
                    <a:pt x="141" y="5"/>
                    <a:pt x="141" y="5"/>
                    <a:pt x="141" y="5"/>
                  </a:cubicBezTo>
                  <a:cubicBezTo>
                    <a:pt x="135" y="0"/>
                    <a:pt x="126" y="1"/>
                    <a:pt x="121" y="8"/>
                  </a:cubicBezTo>
                  <a:cubicBezTo>
                    <a:pt x="119" y="10"/>
                    <a:pt x="119" y="10"/>
                    <a:pt x="119" y="10"/>
                  </a:cubicBezTo>
                  <a:cubicBezTo>
                    <a:pt x="114" y="17"/>
                    <a:pt x="116" y="26"/>
                    <a:pt x="122" y="30"/>
                  </a:cubicBezTo>
                  <a:cubicBezTo>
                    <a:pt x="127" y="34"/>
                    <a:pt x="127" y="34"/>
                    <a:pt x="127" y="34"/>
                  </a:cubicBezTo>
                  <a:cubicBezTo>
                    <a:pt x="10" y="192"/>
                    <a:pt x="10" y="192"/>
                    <a:pt x="10" y="192"/>
                  </a:cubicBezTo>
                  <a:cubicBezTo>
                    <a:pt x="0" y="205"/>
                    <a:pt x="3" y="224"/>
                    <a:pt x="16" y="233"/>
                  </a:cubicBezTo>
                  <a:cubicBezTo>
                    <a:pt x="29" y="243"/>
                    <a:pt x="48" y="241"/>
                    <a:pt x="58" y="227"/>
                  </a:cubicBezTo>
                  <a:cubicBezTo>
                    <a:pt x="175" y="69"/>
                    <a:pt x="175" y="69"/>
                    <a:pt x="175" y="69"/>
                  </a:cubicBezTo>
                  <a:cubicBezTo>
                    <a:pt x="179" y="73"/>
                    <a:pt x="179" y="73"/>
                    <a:pt x="179" y="73"/>
                  </a:cubicBezTo>
                  <a:cubicBezTo>
                    <a:pt x="186" y="78"/>
                    <a:pt x="195" y="76"/>
                    <a:pt x="199" y="70"/>
                  </a:cubicBezTo>
                  <a:cubicBezTo>
                    <a:pt x="201" y="67"/>
                    <a:pt x="201" y="67"/>
                    <a:pt x="201" y="67"/>
                  </a:cubicBezTo>
                  <a:cubicBezTo>
                    <a:pt x="206" y="61"/>
                    <a:pt x="205" y="52"/>
                    <a:pt x="198" y="47"/>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1903413" y="6135688"/>
              <a:ext cx="190500" cy="215900"/>
            </a:xfrm>
            <a:custGeom>
              <a:avLst/>
              <a:gdLst>
                <a:gd name="T0" fmla="*/ 45 w 76"/>
                <a:gd name="T1" fmla="*/ 0 h 86"/>
                <a:gd name="T2" fmla="*/ 7 w 76"/>
                <a:gd name="T3" fmla="*/ 51 h 86"/>
                <a:gd name="T4" fmla="*/ 11 w 76"/>
                <a:gd name="T5" fmla="*/ 79 h 86"/>
                <a:gd name="T6" fmla="*/ 38 w 76"/>
                <a:gd name="T7" fmla="*/ 74 h 86"/>
                <a:gd name="T8" fmla="*/ 76 w 76"/>
                <a:gd name="T9" fmla="*/ 23 h 86"/>
                <a:gd name="T10" fmla="*/ 45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45" y="0"/>
                  </a:moveTo>
                  <a:cubicBezTo>
                    <a:pt x="7" y="51"/>
                    <a:pt x="7" y="51"/>
                    <a:pt x="7" y="51"/>
                  </a:cubicBezTo>
                  <a:cubicBezTo>
                    <a:pt x="0" y="60"/>
                    <a:pt x="2" y="73"/>
                    <a:pt x="11" y="79"/>
                  </a:cubicBezTo>
                  <a:cubicBezTo>
                    <a:pt x="19" y="86"/>
                    <a:pt x="31" y="83"/>
                    <a:pt x="38" y="74"/>
                  </a:cubicBezTo>
                  <a:cubicBezTo>
                    <a:pt x="76" y="23"/>
                    <a:pt x="76" y="23"/>
                    <a:pt x="76" y="23"/>
                  </a:cubicBezTo>
                  <a:lnTo>
                    <a:pt x="45"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6"/>
            <p:cNvSpPr>
              <a:spLocks/>
            </p:cNvSpPr>
            <p:nvPr/>
          </p:nvSpPr>
          <p:spPr bwMode="auto">
            <a:xfrm>
              <a:off x="2076450" y="6070600"/>
              <a:ext cx="69850" cy="68263"/>
            </a:xfrm>
            <a:custGeom>
              <a:avLst/>
              <a:gdLst>
                <a:gd name="T0" fmla="*/ 22 w 28"/>
                <a:gd name="T1" fmla="*/ 4 h 27"/>
                <a:gd name="T2" fmla="*/ 4 w 28"/>
                <a:gd name="T3" fmla="*/ 5 h 27"/>
                <a:gd name="T4" fmla="*/ 6 w 28"/>
                <a:gd name="T5" fmla="*/ 23 h 27"/>
                <a:gd name="T6" fmla="*/ 24 w 28"/>
                <a:gd name="T7" fmla="*/ 22 h 27"/>
                <a:gd name="T8" fmla="*/ 22 w 28"/>
                <a:gd name="T9" fmla="*/ 4 h 27"/>
              </a:gdLst>
              <a:ahLst/>
              <a:cxnLst>
                <a:cxn ang="0">
                  <a:pos x="T0" y="T1"/>
                </a:cxn>
                <a:cxn ang="0">
                  <a:pos x="T2" y="T3"/>
                </a:cxn>
                <a:cxn ang="0">
                  <a:pos x="T4" y="T5"/>
                </a:cxn>
                <a:cxn ang="0">
                  <a:pos x="T6" y="T7"/>
                </a:cxn>
                <a:cxn ang="0">
                  <a:pos x="T8" y="T9"/>
                </a:cxn>
              </a:cxnLst>
              <a:rect l="0" t="0" r="r" b="b"/>
              <a:pathLst>
                <a:path w="28" h="27">
                  <a:moveTo>
                    <a:pt x="22" y="4"/>
                  </a:moveTo>
                  <a:cubicBezTo>
                    <a:pt x="17" y="0"/>
                    <a:pt x="9" y="0"/>
                    <a:pt x="4" y="5"/>
                  </a:cubicBezTo>
                  <a:cubicBezTo>
                    <a:pt x="0" y="10"/>
                    <a:pt x="0" y="19"/>
                    <a:pt x="6" y="23"/>
                  </a:cubicBezTo>
                  <a:cubicBezTo>
                    <a:pt x="11" y="27"/>
                    <a:pt x="19" y="27"/>
                    <a:pt x="24" y="22"/>
                  </a:cubicBezTo>
                  <a:cubicBezTo>
                    <a:pt x="28" y="17"/>
                    <a:pt x="28" y="8"/>
                    <a:pt x="22" y="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2163763" y="6010275"/>
              <a:ext cx="38100" cy="38100"/>
            </a:xfrm>
            <a:custGeom>
              <a:avLst/>
              <a:gdLst>
                <a:gd name="T0" fmla="*/ 12 w 15"/>
                <a:gd name="T1" fmla="*/ 2 h 15"/>
                <a:gd name="T2" fmla="*/ 2 w 15"/>
                <a:gd name="T3" fmla="*/ 3 h 15"/>
                <a:gd name="T4" fmla="*/ 3 w 15"/>
                <a:gd name="T5" fmla="*/ 13 h 15"/>
                <a:gd name="T6" fmla="*/ 13 w 15"/>
                <a:gd name="T7" fmla="*/ 12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9" y="0"/>
                    <a:pt x="5" y="0"/>
                    <a:pt x="2" y="3"/>
                  </a:cubicBezTo>
                  <a:cubicBezTo>
                    <a:pt x="0" y="5"/>
                    <a:pt x="0" y="10"/>
                    <a:pt x="3" y="13"/>
                  </a:cubicBezTo>
                  <a:cubicBezTo>
                    <a:pt x="6" y="15"/>
                    <a:pt x="10" y="15"/>
                    <a:pt x="13" y="12"/>
                  </a:cubicBezTo>
                  <a:cubicBezTo>
                    <a:pt x="15" y="9"/>
                    <a:pt x="15" y="4"/>
                    <a:pt x="12" y="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2316163" y="5773738"/>
              <a:ext cx="47625" cy="47625"/>
            </a:xfrm>
            <a:custGeom>
              <a:avLst/>
              <a:gdLst>
                <a:gd name="T0" fmla="*/ 15 w 19"/>
                <a:gd name="T1" fmla="*/ 3 h 19"/>
                <a:gd name="T2" fmla="*/ 3 w 19"/>
                <a:gd name="T3" fmla="*/ 4 h 19"/>
                <a:gd name="T4" fmla="*/ 4 w 19"/>
                <a:gd name="T5" fmla="*/ 16 h 19"/>
                <a:gd name="T6" fmla="*/ 16 w 19"/>
                <a:gd name="T7" fmla="*/ 16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1" y="0"/>
                    <a:pt x="6" y="0"/>
                    <a:pt x="3" y="4"/>
                  </a:cubicBezTo>
                  <a:cubicBezTo>
                    <a:pt x="0" y="7"/>
                    <a:pt x="0" y="14"/>
                    <a:pt x="4" y="16"/>
                  </a:cubicBezTo>
                  <a:cubicBezTo>
                    <a:pt x="7" y="19"/>
                    <a:pt x="13" y="19"/>
                    <a:pt x="16" y="16"/>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198688" y="5940425"/>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p:cNvSpPr>
            <p:nvPr/>
          </p:nvSpPr>
          <p:spPr bwMode="auto">
            <a:xfrm>
              <a:off x="2216150" y="5848350"/>
              <a:ext cx="47625" cy="47625"/>
            </a:xfrm>
            <a:custGeom>
              <a:avLst/>
              <a:gdLst>
                <a:gd name="T0" fmla="*/ 15 w 19"/>
                <a:gd name="T1" fmla="*/ 3 h 19"/>
                <a:gd name="T2" fmla="*/ 3 w 19"/>
                <a:gd name="T3" fmla="*/ 4 h 19"/>
                <a:gd name="T4" fmla="*/ 4 w 19"/>
                <a:gd name="T5" fmla="*/ 16 h 19"/>
                <a:gd name="T6" fmla="*/ 16 w 19"/>
                <a:gd name="T7" fmla="*/ 15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2" y="0"/>
                    <a:pt x="6" y="0"/>
                    <a:pt x="3" y="4"/>
                  </a:cubicBezTo>
                  <a:cubicBezTo>
                    <a:pt x="0" y="7"/>
                    <a:pt x="0" y="13"/>
                    <a:pt x="4" y="16"/>
                  </a:cubicBezTo>
                  <a:cubicBezTo>
                    <a:pt x="8" y="19"/>
                    <a:pt x="13" y="19"/>
                    <a:pt x="16" y="15"/>
                  </a:cubicBezTo>
                  <a:cubicBezTo>
                    <a:pt x="19" y="12"/>
                    <a:pt x="19" y="6"/>
                    <a:pt x="15" y="3"/>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p:cNvSpPr>
              <a:spLocks/>
            </p:cNvSpPr>
            <p:nvPr/>
          </p:nvSpPr>
          <p:spPr bwMode="auto">
            <a:xfrm>
              <a:off x="3497263" y="4964113"/>
              <a:ext cx="303213" cy="501650"/>
            </a:xfrm>
            <a:custGeom>
              <a:avLst/>
              <a:gdLst>
                <a:gd name="T0" fmla="*/ 110 w 121"/>
                <a:gd name="T1" fmla="*/ 111 h 200"/>
                <a:gd name="T2" fmla="*/ 40 w 121"/>
                <a:gd name="T3" fmla="*/ 194 h 200"/>
                <a:gd name="T4" fmla="*/ 12 w 121"/>
                <a:gd name="T5" fmla="*/ 90 h 200"/>
                <a:gd name="T6" fmla="*/ 81 w 121"/>
                <a:gd name="T7" fmla="*/ 6 h 200"/>
                <a:gd name="T8" fmla="*/ 110 w 121"/>
                <a:gd name="T9" fmla="*/ 111 h 200"/>
              </a:gdLst>
              <a:ahLst/>
              <a:cxnLst>
                <a:cxn ang="0">
                  <a:pos x="T0" y="T1"/>
                </a:cxn>
                <a:cxn ang="0">
                  <a:pos x="T2" y="T3"/>
                </a:cxn>
                <a:cxn ang="0">
                  <a:pos x="T4" y="T5"/>
                </a:cxn>
                <a:cxn ang="0">
                  <a:pos x="T6" y="T7"/>
                </a:cxn>
                <a:cxn ang="0">
                  <a:pos x="T8" y="T9"/>
                </a:cxn>
              </a:cxnLst>
              <a:rect l="0" t="0" r="r" b="b"/>
              <a:pathLst>
                <a:path w="121" h="200">
                  <a:moveTo>
                    <a:pt x="110" y="111"/>
                  </a:moveTo>
                  <a:cubicBezTo>
                    <a:pt x="98" y="163"/>
                    <a:pt x="67" y="200"/>
                    <a:pt x="40" y="194"/>
                  </a:cubicBezTo>
                  <a:cubicBezTo>
                    <a:pt x="13" y="188"/>
                    <a:pt x="0" y="141"/>
                    <a:pt x="12" y="90"/>
                  </a:cubicBezTo>
                  <a:cubicBezTo>
                    <a:pt x="23" y="38"/>
                    <a:pt x="54" y="0"/>
                    <a:pt x="81" y="6"/>
                  </a:cubicBezTo>
                  <a:cubicBezTo>
                    <a:pt x="108" y="12"/>
                    <a:pt x="121" y="59"/>
                    <a:pt x="110" y="11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3397250" y="5057775"/>
              <a:ext cx="501650" cy="317500"/>
            </a:xfrm>
            <a:custGeom>
              <a:avLst/>
              <a:gdLst>
                <a:gd name="T0" fmla="*/ 114 w 200"/>
                <a:gd name="T1" fmla="*/ 112 h 127"/>
                <a:gd name="T2" fmla="*/ 8 w 200"/>
                <a:gd name="T3" fmla="*/ 92 h 127"/>
                <a:gd name="T4" fmla="*/ 86 w 200"/>
                <a:gd name="T5" fmla="*/ 15 h 127"/>
                <a:gd name="T6" fmla="*/ 192 w 200"/>
                <a:gd name="T7" fmla="*/ 35 h 127"/>
                <a:gd name="T8" fmla="*/ 114 w 200"/>
                <a:gd name="T9" fmla="*/ 112 h 127"/>
              </a:gdLst>
              <a:ahLst/>
              <a:cxnLst>
                <a:cxn ang="0">
                  <a:pos x="T0" y="T1"/>
                </a:cxn>
                <a:cxn ang="0">
                  <a:pos x="T2" y="T3"/>
                </a:cxn>
                <a:cxn ang="0">
                  <a:pos x="T4" y="T5"/>
                </a:cxn>
                <a:cxn ang="0">
                  <a:pos x="T6" y="T7"/>
                </a:cxn>
                <a:cxn ang="0">
                  <a:pos x="T8" y="T9"/>
                </a:cxn>
              </a:cxnLst>
              <a:rect l="0" t="0" r="r" b="b"/>
              <a:pathLst>
                <a:path w="200" h="127">
                  <a:moveTo>
                    <a:pt x="114" y="112"/>
                  </a:moveTo>
                  <a:cubicBezTo>
                    <a:pt x="64" y="127"/>
                    <a:pt x="16" y="118"/>
                    <a:pt x="8" y="92"/>
                  </a:cubicBezTo>
                  <a:cubicBezTo>
                    <a:pt x="0" y="65"/>
                    <a:pt x="35" y="31"/>
                    <a:pt x="86" y="15"/>
                  </a:cubicBezTo>
                  <a:cubicBezTo>
                    <a:pt x="136" y="0"/>
                    <a:pt x="184" y="9"/>
                    <a:pt x="192" y="35"/>
                  </a:cubicBezTo>
                  <a:cubicBezTo>
                    <a:pt x="200" y="62"/>
                    <a:pt x="165" y="96"/>
                    <a:pt x="114" y="112"/>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3425825" y="5002213"/>
              <a:ext cx="444500" cy="428625"/>
            </a:xfrm>
            <a:custGeom>
              <a:avLst/>
              <a:gdLst>
                <a:gd name="T0" fmla="*/ 55 w 178"/>
                <a:gd name="T1" fmla="*/ 123 h 171"/>
                <a:gd name="T2" fmla="*/ 18 w 178"/>
                <a:gd name="T3" fmla="*/ 20 h 171"/>
                <a:gd name="T4" fmla="*/ 122 w 178"/>
                <a:gd name="T5" fmla="*/ 48 h 171"/>
                <a:gd name="T6" fmla="*/ 160 w 178"/>
                <a:gd name="T7" fmla="*/ 151 h 171"/>
                <a:gd name="T8" fmla="*/ 55 w 178"/>
                <a:gd name="T9" fmla="*/ 123 h 171"/>
              </a:gdLst>
              <a:ahLst/>
              <a:cxnLst>
                <a:cxn ang="0">
                  <a:pos x="T0" y="T1"/>
                </a:cxn>
                <a:cxn ang="0">
                  <a:pos x="T2" y="T3"/>
                </a:cxn>
                <a:cxn ang="0">
                  <a:pos x="T4" y="T5"/>
                </a:cxn>
                <a:cxn ang="0">
                  <a:pos x="T6" y="T7"/>
                </a:cxn>
                <a:cxn ang="0">
                  <a:pos x="T8" y="T9"/>
                </a:cxn>
              </a:cxnLst>
              <a:rect l="0" t="0" r="r" b="b"/>
              <a:pathLst>
                <a:path w="178" h="171">
                  <a:moveTo>
                    <a:pt x="55" y="123"/>
                  </a:moveTo>
                  <a:cubicBezTo>
                    <a:pt x="16" y="87"/>
                    <a:pt x="0" y="41"/>
                    <a:pt x="18" y="20"/>
                  </a:cubicBezTo>
                  <a:cubicBezTo>
                    <a:pt x="37" y="0"/>
                    <a:pt x="83" y="12"/>
                    <a:pt x="122" y="48"/>
                  </a:cubicBezTo>
                  <a:cubicBezTo>
                    <a:pt x="162" y="84"/>
                    <a:pt x="178" y="130"/>
                    <a:pt x="160" y="151"/>
                  </a:cubicBezTo>
                  <a:cubicBezTo>
                    <a:pt x="141" y="171"/>
                    <a:pt x="95" y="159"/>
                    <a:pt x="55" y="123"/>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3579813" y="5149850"/>
              <a:ext cx="133350" cy="130175"/>
            </a:xfrm>
            <a:custGeom>
              <a:avLst/>
              <a:gdLst>
                <a:gd name="T0" fmla="*/ 50 w 53"/>
                <a:gd name="T1" fmla="*/ 31 h 52"/>
                <a:gd name="T2" fmla="*/ 21 w 53"/>
                <a:gd name="T3" fmla="*/ 49 h 52"/>
                <a:gd name="T4" fmla="*/ 3 w 53"/>
                <a:gd name="T5" fmla="*/ 21 h 52"/>
                <a:gd name="T6" fmla="*/ 32 w 53"/>
                <a:gd name="T7" fmla="*/ 3 h 52"/>
                <a:gd name="T8" fmla="*/ 50 w 53"/>
                <a:gd name="T9" fmla="*/ 31 h 52"/>
              </a:gdLst>
              <a:ahLst/>
              <a:cxnLst>
                <a:cxn ang="0">
                  <a:pos x="T0" y="T1"/>
                </a:cxn>
                <a:cxn ang="0">
                  <a:pos x="T2" y="T3"/>
                </a:cxn>
                <a:cxn ang="0">
                  <a:pos x="T4" y="T5"/>
                </a:cxn>
                <a:cxn ang="0">
                  <a:pos x="T6" y="T7"/>
                </a:cxn>
                <a:cxn ang="0">
                  <a:pos x="T8" y="T9"/>
                </a:cxn>
              </a:cxnLst>
              <a:rect l="0" t="0" r="r" b="b"/>
              <a:pathLst>
                <a:path w="53" h="52">
                  <a:moveTo>
                    <a:pt x="50" y="31"/>
                  </a:moveTo>
                  <a:cubicBezTo>
                    <a:pt x="47" y="44"/>
                    <a:pt x="34" y="52"/>
                    <a:pt x="21" y="49"/>
                  </a:cubicBezTo>
                  <a:cubicBezTo>
                    <a:pt x="8" y="47"/>
                    <a:pt x="0" y="34"/>
                    <a:pt x="3" y="21"/>
                  </a:cubicBezTo>
                  <a:cubicBezTo>
                    <a:pt x="6" y="8"/>
                    <a:pt x="19" y="0"/>
                    <a:pt x="32" y="3"/>
                  </a:cubicBezTo>
                  <a:cubicBezTo>
                    <a:pt x="45" y="5"/>
                    <a:pt x="53" y="18"/>
                    <a:pt x="50" y="31"/>
                  </a:cubicBezTo>
                  <a:close/>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p:cNvSpPr>
            <p:nvPr/>
          </p:nvSpPr>
          <p:spPr bwMode="auto">
            <a:xfrm>
              <a:off x="3840163" y="5119688"/>
              <a:ext cx="85725" cy="85725"/>
            </a:xfrm>
            <a:custGeom>
              <a:avLst/>
              <a:gdLst>
                <a:gd name="T0" fmla="*/ 32 w 34"/>
                <a:gd name="T1" fmla="*/ 20 h 34"/>
                <a:gd name="T2" fmla="*/ 14 w 34"/>
                <a:gd name="T3" fmla="*/ 32 h 34"/>
                <a:gd name="T4" fmla="*/ 2 w 34"/>
                <a:gd name="T5" fmla="*/ 14 h 34"/>
                <a:gd name="T6" fmla="*/ 20 w 34"/>
                <a:gd name="T7" fmla="*/ 2 h 34"/>
                <a:gd name="T8" fmla="*/ 32 w 34"/>
                <a:gd name="T9" fmla="*/ 20 h 34"/>
              </a:gdLst>
              <a:ahLst/>
              <a:cxnLst>
                <a:cxn ang="0">
                  <a:pos x="T0" y="T1"/>
                </a:cxn>
                <a:cxn ang="0">
                  <a:pos x="T2" y="T3"/>
                </a:cxn>
                <a:cxn ang="0">
                  <a:pos x="T4" y="T5"/>
                </a:cxn>
                <a:cxn ang="0">
                  <a:pos x="T6" y="T7"/>
                </a:cxn>
                <a:cxn ang="0">
                  <a:pos x="T8" y="T9"/>
                </a:cxn>
              </a:cxnLst>
              <a:rect l="0" t="0" r="r" b="b"/>
              <a:pathLst>
                <a:path w="34" h="34">
                  <a:moveTo>
                    <a:pt x="32" y="20"/>
                  </a:moveTo>
                  <a:cubicBezTo>
                    <a:pt x="30" y="29"/>
                    <a:pt x="22" y="34"/>
                    <a:pt x="14" y="32"/>
                  </a:cubicBezTo>
                  <a:cubicBezTo>
                    <a:pt x="5" y="30"/>
                    <a:pt x="0" y="22"/>
                    <a:pt x="2" y="14"/>
                  </a:cubicBezTo>
                  <a:cubicBezTo>
                    <a:pt x="3" y="5"/>
                    <a:pt x="12" y="0"/>
                    <a:pt x="20" y="2"/>
                  </a:cubicBezTo>
                  <a:cubicBezTo>
                    <a:pt x="29" y="3"/>
                    <a:pt x="34" y="12"/>
                    <a:pt x="32" y="2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3378200" y="5257800"/>
              <a:ext cx="84138" cy="87313"/>
            </a:xfrm>
            <a:custGeom>
              <a:avLst/>
              <a:gdLst>
                <a:gd name="T0" fmla="*/ 32 w 34"/>
                <a:gd name="T1" fmla="*/ 21 h 35"/>
                <a:gd name="T2" fmla="*/ 13 w 34"/>
                <a:gd name="T3" fmla="*/ 33 h 35"/>
                <a:gd name="T4" fmla="*/ 1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0" y="29"/>
                    <a:pt x="22" y="35"/>
                    <a:pt x="13" y="33"/>
                  </a:cubicBezTo>
                  <a:cubicBezTo>
                    <a:pt x="5" y="31"/>
                    <a:pt x="0" y="23"/>
                    <a:pt x="1" y="14"/>
                  </a:cubicBezTo>
                  <a:cubicBezTo>
                    <a:pt x="3" y="6"/>
                    <a:pt x="12" y="0"/>
                    <a:pt x="20" y="2"/>
                  </a:cubicBezTo>
                  <a:cubicBezTo>
                    <a:pt x="28" y="4"/>
                    <a:pt x="34" y="13"/>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3657600" y="4941888"/>
              <a:ext cx="85725" cy="87313"/>
            </a:xfrm>
            <a:custGeom>
              <a:avLst/>
              <a:gdLst>
                <a:gd name="T0" fmla="*/ 32 w 34"/>
                <a:gd name="T1" fmla="*/ 21 h 35"/>
                <a:gd name="T2" fmla="*/ 14 w 34"/>
                <a:gd name="T3" fmla="*/ 33 h 35"/>
                <a:gd name="T4" fmla="*/ 2 w 34"/>
                <a:gd name="T5" fmla="*/ 14 h 35"/>
                <a:gd name="T6" fmla="*/ 20 w 34"/>
                <a:gd name="T7" fmla="*/ 2 h 35"/>
                <a:gd name="T8" fmla="*/ 32 w 34"/>
                <a:gd name="T9" fmla="*/ 21 h 35"/>
              </a:gdLst>
              <a:ahLst/>
              <a:cxnLst>
                <a:cxn ang="0">
                  <a:pos x="T0" y="T1"/>
                </a:cxn>
                <a:cxn ang="0">
                  <a:pos x="T2" y="T3"/>
                </a:cxn>
                <a:cxn ang="0">
                  <a:pos x="T4" y="T5"/>
                </a:cxn>
                <a:cxn ang="0">
                  <a:pos x="T6" y="T7"/>
                </a:cxn>
                <a:cxn ang="0">
                  <a:pos x="T8" y="T9"/>
                </a:cxn>
              </a:cxnLst>
              <a:rect l="0" t="0" r="r" b="b"/>
              <a:pathLst>
                <a:path w="34" h="35">
                  <a:moveTo>
                    <a:pt x="32" y="21"/>
                  </a:moveTo>
                  <a:cubicBezTo>
                    <a:pt x="31" y="29"/>
                    <a:pt x="22" y="35"/>
                    <a:pt x="14" y="33"/>
                  </a:cubicBezTo>
                  <a:cubicBezTo>
                    <a:pt x="5" y="31"/>
                    <a:pt x="0" y="23"/>
                    <a:pt x="2" y="14"/>
                  </a:cubicBezTo>
                  <a:cubicBezTo>
                    <a:pt x="4" y="6"/>
                    <a:pt x="12" y="0"/>
                    <a:pt x="20" y="2"/>
                  </a:cubicBezTo>
                  <a:cubicBezTo>
                    <a:pt x="29" y="4"/>
                    <a:pt x="34" y="12"/>
                    <a:pt x="32" y="21"/>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3011488" y="5835650"/>
              <a:ext cx="441325" cy="441325"/>
            </a:xfrm>
            <a:custGeom>
              <a:avLst/>
              <a:gdLst>
                <a:gd name="T0" fmla="*/ 158 w 176"/>
                <a:gd name="T1" fmla="*/ 55 h 176"/>
                <a:gd name="T2" fmla="*/ 121 w 176"/>
                <a:gd name="T3" fmla="*/ 158 h 176"/>
                <a:gd name="T4" fmla="*/ 18 w 176"/>
                <a:gd name="T5" fmla="*/ 120 h 176"/>
                <a:gd name="T6" fmla="*/ 56 w 176"/>
                <a:gd name="T7" fmla="*/ 18 h 176"/>
                <a:gd name="T8" fmla="*/ 158 w 176"/>
                <a:gd name="T9" fmla="*/ 55 h 176"/>
              </a:gdLst>
              <a:ahLst/>
              <a:cxnLst>
                <a:cxn ang="0">
                  <a:pos x="T0" y="T1"/>
                </a:cxn>
                <a:cxn ang="0">
                  <a:pos x="T2" y="T3"/>
                </a:cxn>
                <a:cxn ang="0">
                  <a:pos x="T4" y="T5"/>
                </a:cxn>
                <a:cxn ang="0">
                  <a:pos x="T6" y="T7"/>
                </a:cxn>
                <a:cxn ang="0">
                  <a:pos x="T8" y="T9"/>
                </a:cxn>
              </a:cxnLst>
              <a:rect l="0" t="0" r="r" b="b"/>
              <a:pathLst>
                <a:path w="176" h="176">
                  <a:moveTo>
                    <a:pt x="158" y="55"/>
                  </a:moveTo>
                  <a:cubicBezTo>
                    <a:pt x="176" y="94"/>
                    <a:pt x="160" y="140"/>
                    <a:pt x="121" y="158"/>
                  </a:cubicBezTo>
                  <a:cubicBezTo>
                    <a:pt x="82" y="176"/>
                    <a:pt x="36" y="159"/>
                    <a:pt x="18" y="120"/>
                  </a:cubicBezTo>
                  <a:cubicBezTo>
                    <a:pt x="0" y="81"/>
                    <a:pt x="17" y="36"/>
                    <a:pt x="56" y="18"/>
                  </a:cubicBezTo>
                  <a:cubicBezTo>
                    <a:pt x="95" y="0"/>
                    <a:pt x="140" y="16"/>
                    <a:pt x="158" y="55"/>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3071813" y="5892800"/>
              <a:ext cx="323850" cy="323850"/>
            </a:xfrm>
            <a:custGeom>
              <a:avLst/>
              <a:gdLst>
                <a:gd name="T0" fmla="*/ 116 w 129"/>
                <a:gd name="T1" fmla="*/ 41 h 129"/>
                <a:gd name="T2" fmla="*/ 88 w 129"/>
                <a:gd name="T3" fmla="*/ 116 h 129"/>
                <a:gd name="T4" fmla="*/ 13 w 129"/>
                <a:gd name="T5" fmla="*/ 89 h 129"/>
                <a:gd name="T6" fmla="*/ 40 w 129"/>
                <a:gd name="T7" fmla="*/ 13 h 129"/>
                <a:gd name="T8" fmla="*/ 116 w 129"/>
                <a:gd name="T9" fmla="*/ 41 h 129"/>
              </a:gdLst>
              <a:ahLst/>
              <a:cxnLst>
                <a:cxn ang="0">
                  <a:pos x="T0" y="T1"/>
                </a:cxn>
                <a:cxn ang="0">
                  <a:pos x="T2" y="T3"/>
                </a:cxn>
                <a:cxn ang="0">
                  <a:pos x="T4" y="T5"/>
                </a:cxn>
                <a:cxn ang="0">
                  <a:pos x="T6" y="T7"/>
                </a:cxn>
                <a:cxn ang="0">
                  <a:pos x="T8" y="T9"/>
                </a:cxn>
              </a:cxnLst>
              <a:rect l="0" t="0" r="r" b="b"/>
              <a:pathLst>
                <a:path w="129" h="129">
                  <a:moveTo>
                    <a:pt x="116" y="41"/>
                  </a:moveTo>
                  <a:cubicBezTo>
                    <a:pt x="129" y="69"/>
                    <a:pt x="117" y="103"/>
                    <a:pt x="88" y="116"/>
                  </a:cubicBezTo>
                  <a:cubicBezTo>
                    <a:pt x="60" y="129"/>
                    <a:pt x="26" y="117"/>
                    <a:pt x="13" y="89"/>
                  </a:cubicBezTo>
                  <a:cubicBezTo>
                    <a:pt x="0" y="60"/>
                    <a:pt x="12" y="26"/>
                    <a:pt x="40" y="13"/>
                  </a:cubicBezTo>
                  <a:cubicBezTo>
                    <a:pt x="69" y="0"/>
                    <a:pt x="103" y="12"/>
                    <a:pt x="116" y="41"/>
                  </a:cubicBezTo>
                  <a:close/>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30"/>
            <p:cNvSpPr>
              <a:spLocks noChangeShapeType="1"/>
            </p:cNvSpPr>
            <p:nvPr/>
          </p:nvSpPr>
          <p:spPr bwMode="auto">
            <a:xfrm flipH="1" flipV="1">
              <a:off x="3206750" y="5981700"/>
              <a:ext cx="33338" cy="714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1"/>
            <p:cNvSpPr>
              <a:spLocks noChangeShapeType="1"/>
            </p:cNvSpPr>
            <p:nvPr/>
          </p:nvSpPr>
          <p:spPr bwMode="auto">
            <a:xfrm flipH="1">
              <a:off x="3140075" y="6053138"/>
              <a:ext cx="100013" cy="46038"/>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p:cNvSpPr>
            <p:nvPr/>
          </p:nvSpPr>
          <p:spPr bwMode="auto">
            <a:xfrm>
              <a:off x="3187700" y="6253163"/>
              <a:ext cx="57150" cy="63500"/>
            </a:xfrm>
            <a:custGeom>
              <a:avLst/>
              <a:gdLst>
                <a:gd name="T0" fmla="*/ 0 w 36"/>
                <a:gd name="T1" fmla="*/ 0 h 40"/>
                <a:gd name="T2" fmla="*/ 8 w 36"/>
                <a:gd name="T3" fmla="*/ 40 h 40"/>
                <a:gd name="T4" fmla="*/ 36 w 36"/>
                <a:gd name="T5" fmla="*/ 0 h 40"/>
              </a:gdLst>
              <a:ahLst/>
              <a:cxnLst>
                <a:cxn ang="0">
                  <a:pos x="T0" y="T1"/>
                </a:cxn>
                <a:cxn ang="0">
                  <a:pos x="T2" y="T3"/>
                </a:cxn>
                <a:cxn ang="0">
                  <a:pos x="T4" y="T5"/>
                </a:cxn>
              </a:cxnLst>
              <a:rect l="0" t="0" r="r" b="b"/>
              <a:pathLst>
                <a:path w="36" h="40">
                  <a:moveTo>
                    <a:pt x="0" y="0"/>
                  </a:moveTo>
                  <a:lnTo>
                    <a:pt x="8" y="40"/>
                  </a:lnTo>
                  <a:lnTo>
                    <a:pt x="36" y="0"/>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3382963" y="6146800"/>
              <a:ext cx="74613" cy="49213"/>
            </a:xfrm>
            <a:custGeom>
              <a:avLst/>
              <a:gdLst>
                <a:gd name="T0" fmla="*/ 22 w 47"/>
                <a:gd name="T1" fmla="*/ 0 h 31"/>
                <a:gd name="T2" fmla="*/ 47 w 47"/>
                <a:gd name="T3" fmla="*/ 31 h 31"/>
                <a:gd name="T4" fmla="*/ 0 w 47"/>
                <a:gd name="T5" fmla="*/ 26 h 31"/>
              </a:gdLst>
              <a:ahLst/>
              <a:cxnLst>
                <a:cxn ang="0">
                  <a:pos x="T0" y="T1"/>
                </a:cxn>
                <a:cxn ang="0">
                  <a:pos x="T2" y="T3"/>
                </a:cxn>
                <a:cxn ang="0">
                  <a:pos x="T4" y="T5"/>
                </a:cxn>
              </a:cxnLst>
              <a:rect l="0" t="0" r="r" b="b"/>
              <a:pathLst>
                <a:path w="47" h="31">
                  <a:moveTo>
                    <a:pt x="22" y="0"/>
                  </a:moveTo>
                  <a:lnTo>
                    <a:pt x="47" y="31"/>
                  </a:lnTo>
                  <a:lnTo>
                    <a:pt x="0" y="26"/>
                  </a:ln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p:cNvSpPr>
            <p:nvPr/>
          </p:nvSpPr>
          <p:spPr bwMode="auto">
            <a:xfrm>
              <a:off x="3005138" y="5870575"/>
              <a:ext cx="109538" cy="125413"/>
            </a:xfrm>
            <a:custGeom>
              <a:avLst/>
              <a:gdLst>
                <a:gd name="T0" fmla="*/ 14 w 44"/>
                <a:gd name="T1" fmla="*/ 50 h 50"/>
                <a:gd name="T2" fmla="*/ 8 w 44"/>
                <a:gd name="T3" fmla="*/ 14 h 50"/>
                <a:gd name="T4" fmla="*/ 44 w 44"/>
                <a:gd name="T5" fmla="*/ 8 h 50"/>
              </a:gdLst>
              <a:ahLst/>
              <a:cxnLst>
                <a:cxn ang="0">
                  <a:pos x="T0" y="T1"/>
                </a:cxn>
                <a:cxn ang="0">
                  <a:pos x="T2" y="T3"/>
                </a:cxn>
                <a:cxn ang="0">
                  <a:pos x="T4" y="T5"/>
                </a:cxn>
              </a:cxnLst>
              <a:rect l="0" t="0" r="r" b="b"/>
              <a:pathLst>
                <a:path w="44" h="50">
                  <a:moveTo>
                    <a:pt x="14" y="50"/>
                  </a:moveTo>
                  <a:cubicBezTo>
                    <a:pt x="2" y="42"/>
                    <a:pt x="0" y="26"/>
                    <a:pt x="8" y="14"/>
                  </a:cubicBezTo>
                  <a:cubicBezTo>
                    <a:pt x="16" y="2"/>
                    <a:pt x="32" y="0"/>
                    <a:pt x="44" y="8"/>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3179763" y="5797550"/>
              <a:ext cx="133350" cy="73025"/>
            </a:xfrm>
            <a:custGeom>
              <a:avLst/>
              <a:gdLst>
                <a:gd name="T0" fmla="*/ 52 w 53"/>
                <a:gd name="T1" fmla="*/ 29 h 29"/>
                <a:gd name="T2" fmla="*/ 28 w 53"/>
                <a:gd name="T3" fmla="*/ 1 h 29"/>
                <a:gd name="T4" fmla="*/ 0 w 53"/>
                <a:gd name="T5" fmla="*/ 25 h 29"/>
              </a:gdLst>
              <a:ahLst/>
              <a:cxnLst>
                <a:cxn ang="0">
                  <a:pos x="T0" y="T1"/>
                </a:cxn>
                <a:cxn ang="0">
                  <a:pos x="T2" y="T3"/>
                </a:cxn>
                <a:cxn ang="0">
                  <a:pos x="T4" y="T5"/>
                </a:cxn>
              </a:cxnLst>
              <a:rect l="0" t="0" r="r" b="b"/>
              <a:pathLst>
                <a:path w="53" h="29">
                  <a:moveTo>
                    <a:pt x="52" y="29"/>
                  </a:moveTo>
                  <a:cubicBezTo>
                    <a:pt x="53" y="15"/>
                    <a:pt x="42" y="2"/>
                    <a:pt x="28" y="1"/>
                  </a:cubicBezTo>
                  <a:cubicBezTo>
                    <a:pt x="14" y="0"/>
                    <a:pt x="1" y="11"/>
                    <a:pt x="0" y="25"/>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3011488" y="5727700"/>
              <a:ext cx="246063" cy="176213"/>
            </a:xfrm>
            <a:custGeom>
              <a:avLst/>
              <a:gdLst>
                <a:gd name="T0" fmla="*/ 6 w 98"/>
                <a:gd name="T1" fmla="*/ 70 h 70"/>
                <a:gd name="T2" fmla="*/ 34 w 98"/>
                <a:gd name="T3" fmla="*/ 10 h 70"/>
                <a:gd name="T4" fmla="*/ 98 w 98"/>
                <a:gd name="T5" fmla="*/ 27 h 70"/>
              </a:gdLst>
              <a:ahLst/>
              <a:cxnLst>
                <a:cxn ang="0">
                  <a:pos x="T0" y="T1"/>
                </a:cxn>
                <a:cxn ang="0">
                  <a:pos x="T2" y="T3"/>
                </a:cxn>
                <a:cxn ang="0">
                  <a:pos x="T4" y="T5"/>
                </a:cxn>
              </a:cxnLst>
              <a:rect l="0" t="0" r="r" b="b"/>
              <a:pathLst>
                <a:path w="98" h="70">
                  <a:moveTo>
                    <a:pt x="6" y="70"/>
                  </a:moveTo>
                  <a:cubicBezTo>
                    <a:pt x="0" y="46"/>
                    <a:pt x="11" y="21"/>
                    <a:pt x="34" y="10"/>
                  </a:cubicBezTo>
                  <a:cubicBezTo>
                    <a:pt x="57" y="0"/>
                    <a:pt x="83" y="7"/>
                    <a:pt x="98" y="27"/>
                  </a:cubicBezTo>
                </a:path>
              </a:pathLst>
            </a:custGeom>
            <a:noFill/>
            <a:ln w="2063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3952875" y="5602288"/>
              <a:ext cx="146050" cy="141288"/>
            </a:xfrm>
            <a:custGeom>
              <a:avLst/>
              <a:gdLst>
                <a:gd name="T0" fmla="*/ 58 w 58"/>
                <a:gd name="T1" fmla="*/ 25 h 56"/>
                <a:gd name="T2" fmla="*/ 56 w 58"/>
                <a:gd name="T3" fmla="*/ 33 h 56"/>
                <a:gd name="T4" fmla="*/ 53 w 58"/>
                <a:gd name="T5" fmla="*/ 40 h 56"/>
                <a:gd name="T6" fmla="*/ 36 w 58"/>
                <a:gd name="T7" fmla="*/ 54 h 56"/>
                <a:gd name="T8" fmla="*/ 15 w 58"/>
                <a:gd name="T9" fmla="*/ 50 h 56"/>
                <a:gd name="T10" fmla="*/ 2 w 58"/>
                <a:gd name="T11" fmla="*/ 33 h 56"/>
                <a:gd name="T12" fmla="*/ 6 w 58"/>
                <a:gd name="T13" fmla="*/ 12 h 56"/>
                <a:gd name="T14" fmla="*/ 12 w 58"/>
                <a:gd name="T15" fmla="*/ 5 h 56"/>
                <a:gd name="T16" fmla="*/ 18 w 58"/>
                <a:gd name="T17" fmla="*/ 0 h 56"/>
                <a:gd name="T18" fmla="*/ 27 w 58"/>
                <a:gd name="T19" fmla="*/ 6 h 56"/>
                <a:gd name="T20" fmla="*/ 20 w 58"/>
                <a:gd name="T21" fmla="*/ 10 h 56"/>
                <a:gd name="T22" fmla="*/ 15 w 58"/>
                <a:gd name="T23" fmla="*/ 16 h 56"/>
                <a:gd name="T24" fmla="*/ 13 w 58"/>
                <a:gd name="T25" fmla="*/ 28 h 56"/>
                <a:gd name="T26" fmla="*/ 22 w 58"/>
                <a:gd name="T27" fmla="*/ 38 h 56"/>
                <a:gd name="T28" fmla="*/ 35 w 58"/>
                <a:gd name="T29" fmla="*/ 42 h 56"/>
                <a:gd name="T30" fmla="*/ 45 w 58"/>
                <a:gd name="T31" fmla="*/ 34 h 56"/>
                <a:gd name="T32" fmla="*/ 48 w 58"/>
                <a:gd name="T33" fmla="*/ 27 h 56"/>
                <a:gd name="T34" fmla="*/ 49 w 58"/>
                <a:gd name="T35" fmla="*/ 19 h 56"/>
                <a:gd name="T36" fmla="*/ 58 w 58"/>
                <a:gd name="T3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6">
                  <a:moveTo>
                    <a:pt x="58" y="25"/>
                  </a:moveTo>
                  <a:cubicBezTo>
                    <a:pt x="58" y="27"/>
                    <a:pt x="57" y="30"/>
                    <a:pt x="56" y="33"/>
                  </a:cubicBezTo>
                  <a:cubicBezTo>
                    <a:pt x="55" y="35"/>
                    <a:pt x="54" y="38"/>
                    <a:pt x="53" y="40"/>
                  </a:cubicBezTo>
                  <a:cubicBezTo>
                    <a:pt x="48" y="48"/>
                    <a:pt x="43" y="52"/>
                    <a:pt x="36" y="54"/>
                  </a:cubicBezTo>
                  <a:cubicBezTo>
                    <a:pt x="29" y="56"/>
                    <a:pt x="22" y="55"/>
                    <a:pt x="15" y="50"/>
                  </a:cubicBezTo>
                  <a:cubicBezTo>
                    <a:pt x="8" y="46"/>
                    <a:pt x="3" y="40"/>
                    <a:pt x="2" y="33"/>
                  </a:cubicBezTo>
                  <a:cubicBezTo>
                    <a:pt x="0" y="27"/>
                    <a:pt x="2" y="19"/>
                    <a:pt x="6" y="12"/>
                  </a:cubicBezTo>
                  <a:cubicBezTo>
                    <a:pt x="8" y="9"/>
                    <a:pt x="10" y="7"/>
                    <a:pt x="12" y="5"/>
                  </a:cubicBezTo>
                  <a:cubicBezTo>
                    <a:pt x="14" y="3"/>
                    <a:pt x="16" y="2"/>
                    <a:pt x="18" y="0"/>
                  </a:cubicBezTo>
                  <a:cubicBezTo>
                    <a:pt x="27" y="6"/>
                    <a:pt x="27" y="6"/>
                    <a:pt x="27" y="6"/>
                  </a:cubicBezTo>
                  <a:cubicBezTo>
                    <a:pt x="25" y="7"/>
                    <a:pt x="22" y="9"/>
                    <a:pt x="20" y="10"/>
                  </a:cubicBezTo>
                  <a:cubicBezTo>
                    <a:pt x="18" y="12"/>
                    <a:pt x="17" y="14"/>
                    <a:pt x="15" y="16"/>
                  </a:cubicBezTo>
                  <a:cubicBezTo>
                    <a:pt x="13" y="20"/>
                    <a:pt x="12" y="24"/>
                    <a:pt x="13" y="28"/>
                  </a:cubicBezTo>
                  <a:cubicBezTo>
                    <a:pt x="15" y="32"/>
                    <a:pt x="17" y="36"/>
                    <a:pt x="22" y="38"/>
                  </a:cubicBezTo>
                  <a:cubicBezTo>
                    <a:pt x="27" y="41"/>
                    <a:pt x="31" y="42"/>
                    <a:pt x="35" y="42"/>
                  </a:cubicBezTo>
                  <a:cubicBezTo>
                    <a:pt x="39" y="41"/>
                    <a:pt x="42" y="38"/>
                    <a:pt x="45" y="34"/>
                  </a:cubicBezTo>
                  <a:cubicBezTo>
                    <a:pt x="46" y="32"/>
                    <a:pt x="47" y="30"/>
                    <a:pt x="48" y="27"/>
                  </a:cubicBezTo>
                  <a:cubicBezTo>
                    <a:pt x="49" y="25"/>
                    <a:pt x="49" y="22"/>
                    <a:pt x="49" y="19"/>
                  </a:cubicBezTo>
                  <a:lnTo>
                    <a:pt x="58" y="2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noEditPoints="1"/>
            </p:cNvSpPr>
            <p:nvPr/>
          </p:nvSpPr>
          <p:spPr bwMode="auto">
            <a:xfrm>
              <a:off x="4021138" y="5487988"/>
              <a:ext cx="144463" cy="142875"/>
            </a:xfrm>
            <a:custGeom>
              <a:avLst/>
              <a:gdLst>
                <a:gd name="T0" fmla="*/ 6 w 58"/>
                <a:gd name="T1" fmla="*/ 14 h 57"/>
                <a:gd name="T2" fmla="*/ 23 w 58"/>
                <a:gd name="T3" fmla="*/ 1 h 57"/>
                <a:gd name="T4" fmla="*/ 44 w 58"/>
                <a:gd name="T5" fmla="*/ 5 h 57"/>
                <a:gd name="T6" fmla="*/ 57 w 58"/>
                <a:gd name="T7" fmla="*/ 22 h 57"/>
                <a:gd name="T8" fmla="*/ 53 w 58"/>
                <a:gd name="T9" fmla="*/ 43 h 57"/>
                <a:gd name="T10" fmla="*/ 36 w 58"/>
                <a:gd name="T11" fmla="*/ 56 h 57"/>
                <a:gd name="T12" fmla="*/ 15 w 58"/>
                <a:gd name="T13" fmla="*/ 51 h 57"/>
                <a:gd name="T14" fmla="*/ 2 w 58"/>
                <a:gd name="T15" fmla="*/ 35 h 57"/>
                <a:gd name="T16" fmla="*/ 6 w 58"/>
                <a:gd name="T17" fmla="*/ 14 h 57"/>
                <a:gd name="T18" fmla="*/ 15 w 58"/>
                <a:gd name="T19" fmla="*/ 19 h 57"/>
                <a:gd name="T20" fmla="*/ 13 w 58"/>
                <a:gd name="T21" fmla="*/ 30 h 57"/>
                <a:gd name="T22" fmla="*/ 23 w 58"/>
                <a:gd name="T23" fmla="*/ 40 h 57"/>
                <a:gd name="T24" fmla="*/ 35 w 58"/>
                <a:gd name="T25" fmla="*/ 43 h 57"/>
                <a:gd name="T26" fmla="*/ 44 w 58"/>
                <a:gd name="T27" fmla="*/ 38 h 57"/>
                <a:gd name="T28" fmla="*/ 45 w 58"/>
                <a:gd name="T29" fmla="*/ 27 h 57"/>
                <a:gd name="T30" fmla="*/ 36 w 58"/>
                <a:gd name="T31" fmla="*/ 17 h 57"/>
                <a:gd name="T32" fmla="*/ 24 w 58"/>
                <a:gd name="T33" fmla="*/ 14 h 57"/>
                <a:gd name="T34" fmla="*/ 15 w 58"/>
                <a:gd name="T35" fmla="*/ 1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57">
                  <a:moveTo>
                    <a:pt x="6" y="14"/>
                  </a:moveTo>
                  <a:cubicBezTo>
                    <a:pt x="11" y="7"/>
                    <a:pt x="16" y="3"/>
                    <a:pt x="23" y="1"/>
                  </a:cubicBezTo>
                  <a:cubicBezTo>
                    <a:pt x="29" y="0"/>
                    <a:pt x="36" y="1"/>
                    <a:pt x="44" y="5"/>
                  </a:cubicBezTo>
                  <a:cubicBezTo>
                    <a:pt x="51" y="10"/>
                    <a:pt x="55" y="15"/>
                    <a:pt x="57" y="22"/>
                  </a:cubicBezTo>
                  <a:cubicBezTo>
                    <a:pt x="58" y="29"/>
                    <a:pt x="57" y="35"/>
                    <a:pt x="53" y="43"/>
                  </a:cubicBezTo>
                  <a:cubicBezTo>
                    <a:pt x="48" y="50"/>
                    <a:pt x="43" y="54"/>
                    <a:pt x="36" y="56"/>
                  </a:cubicBezTo>
                  <a:cubicBezTo>
                    <a:pt x="29" y="57"/>
                    <a:pt x="23" y="56"/>
                    <a:pt x="15" y="51"/>
                  </a:cubicBezTo>
                  <a:cubicBezTo>
                    <a:pt x="8" y="47"/>
                    <a:pt x="4" y="41"/>
                    <a:pt x="2" y="35"/>
                  </a:cubicBezTo>
                  <a:cubicBezTo>
                    <a:pt x="0" y="28"/>
                    <a:pt x="2" y="21"/>
                    <a:pt x="6" y="14"/>
                  </a:cubicBezTo>
                  <a:moveTo>
                    <a:pt x="15" y="19"/>
                  </a:moveTo>
                  <a:cubicBezTo>
                    <a:pt x="12" y="23"/>
                    <a:pt x="12" y="26"/>
                    <a:pt x="13" y="30"/>
                  </a:cubicBezTo>
                  <a:cubicBezTo>
                    <a:pt x="15" y="33"/>
                    <a:pt x="18" y="37"/>
                    <a:pt x="23" y="40"/>
                  </a:cubicBezTo>
                  <a:cubicBezTo>
                    <a:pt x="27" y="42"/>
                    <a:pt x="32" y="44"/>
                    <a:pt x="35" y="43"/>
                  </a:cubicBezTo>
                  <a:cubicBezTo>
                    <a:pt x="39" y="43"/>
                    <a:pt x="42" y="41"/>
                    <a:pt x="44" y="38"/>
                  </a:cubicBezTo>
                  <a:cubicBezTo>
                    <a:pt x="46" y="34"/>
                    <a:pt x="47" y="30"/>
                    <a:pt x="45" y="27"/>
                  </a:cubicBezTo>
                  <a:cubicBezTo>
                    <a:pt x="44" y="23"/>
                    <a:pt x="41" y="20"/>
                    <a:pt x="36" y="17"/>
                  </a:cubicBezTo>
                  <a:cubicBezTo>
                    <a:pt x="32" y="14"/>
                    <a:pt x="27" y="13"/>
                    <a:pt x="24" y="14"/>
                  </a:cubicBezTo>
                  <a:cubicBezTo>
                    <a:pt x="20" y="14"/>
                    <a:pt x="17" y="16"/>
                    <a:pt x="15" y="1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p:cNvSpPr>
            <p:nvPr/>
          </p:nvSpPr>
          <p:spPr bwMode="auto">
            <a:xfrm>
              <a:off x="4183063" y="5473700"/>
              <a:ext cx="90488" cy="79375"/>
            </a:xfrm>
            <a:custGeom>
              <a:avLst/>
              <a:gdLst>
                <a:gd name="T0" fmla="*/ 24 w 36"/>
                <a:gd name="T1" fmla="*/ 21 h 32"/>
                <a:gd name="T2" fmla="*/ 31 w 36"/>
                <a:gd name="T3" fmla="*/ 10 h 32"/>
                <a:gd name="T4" fmla="*/ 36 w 36"/>
                <a:gd name="T5" fmla="*/ 13 h 32"/>
                <a:gd name="T6" fmla="*/ 25 w 36"/>
                <a:gd name="T7" fmla="*/ 32 h 32"/>
                <a:gd name="T8" fmla="*/ 20 w 36"/>
                <a:gd name="T9" fmla="*/ 29 h 32"/>
                <a:gd name="T10" fmla="*/ 17 w 36"/>
                <a:gd name="T11" fmla="*/ 14 h 32"/>
                <a:gd name="T12" fmla="*/ 16 w 36"/>
                <a:gd name="T13" fmla="*/ 11 h 32"/>
                <a:gd name="T14" fmla="*/ 14 w 36"/>
                <a:gd name="T15" fmla="*/ 9 h 32"/>
                <a:gd name="T16" fmla="*/ 11 w 36"/>
                <a:gd name="T17" fmla="*/ 8 h 32"/>
                <a:gd name="T18" fmla="*/ 7 w 36"/>
                <a:gd name="T19" fmla="*/ 11 h 32"/>
                <a:gd name="T20" fmla="*/ 6 w 36"/>
                <a:gd name="T21" fmla="*/ 15 h 32"/>
                <a:gd name="T22" fmla="*/ 6 w 36"/>
                <a:gd name="T23" fmla="*/ 20 h 32"/>
                <a:gd name="T24" fmla="*/ 0 w 36"/>
                <a:gd name="T25" fmla="*/ 16 h 32"/>
                <a:gd name="T26" fmla="*/ 1 w 36"/>
                <a:gd name="T27" fmla="*/ 11 h 32"/>
                <a:gd name="T28" fmla="*/ 4 w 36"/>
                <a:gd name="T29" fmla="*/ 7 h 32"/>
                <a:gd name="T30" fmla="*/ 10 w 36"/>
                <a:gd name="T31" fmla="*/ 1 h 32"/>
                <a:gd name="T32" fmla="*/ 18 w 36"/>
                <a:gd name="T33" fmla="*/ 2 h 32"/>
                <a:gd name="T34" fmla="*/ 21 w 36"/>
                <a:gd name="T35" fmla="*/ 5 h 32"/>
                <a:gd name="T36" fmla="*/ 23 w 36"/>
                <a:gd name="T37" fmla="*/ 13 h 32"/>
                <a:gd name="T38" fmla="*/ 24 w 36"/>
                <a:gd name="T3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2">
                  <a:moveTo>
                    <a:pt x="24" y="21"/>
                  </a:moveTo>
                  <a:cubicBezTo>
                    <a:pt x="31" y="10"/>
                    <a:pt x="31" y="10"/>
                    <a:pt x="31" y="10"/>
                  </a:cubicBezTo>
                  <a:cubicBezTo>
                    <a:pt x="36" y="13"/>
                    <a:pt x="36" y="13"/>
                    <a:pt x="36" y="13"/>
                  </a:cubicBezTo>
                  <a:cubicBezTo>
                    <a:pt x="25" y="32"/>
                    <a:pt x="25" y="32"/>
                    <a:pt x="25" y="32"/>
                  </a:cubicBezTo>
                  <a:cubicBezTo>
                    <a:pt x="20" y="29"/>
                    <a:pt x="20" y="29"/>
                    <a:pt x="20" y="29"/>
                  </a:cubicBezTo>
                  <a:cubicBezTo>
                    <a:pt x="17" y="14"/>
                    <a:pt x="17" y="14"/>
                    <a:pt x="17" y="14"/>
                  </a:cubicBezTo>
                  <a:cubicBezTo>
                    <a:pt x="17" y="13"/>
                    <a:pt x="17" y="12"/>
                    <a:pt x="16" y="11"/>
                  </a:cubicBezTo>
                  <a:cubicBezTo>
                    <a:pt x="16" y="10"/>
                    <a:pt x="15" y="9"/>
                    <a:pt x="14" y="9"/>
                  </a:cubicBezTo>
                  <a:cubicBezTo>
                    <a:pt x="13" y="8"/>
                    <a:pt x="12" y="8"/>
                    <a:pt x="11" y="8"/>
                  </a:cubicBezTo>
                  <a:cubicBezTo>
                    <a:pt x="9" y="9"/>
                    <a:pt x="8" y="9"/>
                    <a:pt x="7" y="11"/>
                  </a:cubicBezTo>
                  <a:cubicBezTo>
                    <a:pt x="7" y="12"/>
                    <a:pt x="6" y="13"/>
                    <a:pt x="6" y="15"/>
                  </a:cubicBezTo>
                  <a:cubicBezTo>
                    <a:pt x="6" y="16"/>
                    <a:pt x="6" y="18"/>
                    <a:pt x="6" y="20"/>
                  </a:cubicBezTo>
                  <a:cubicBezTo>
                    <a:pt x="0" y="16"/>
                    <a:pt x="0" y="16"/>
                    <a:pt x="0" y="16"/>
                  </a:cubicBezTo>
                  <a:cubicBezTo>
                    <a:pt x="0" y="15"/>
                    <a:pt x="1" y="13"/>
                    <a:pt x="1" y="11"/>
                  </a:cubicBezTo>
                  <a:cubicBezTo>
                    <a:pt x="2" y="10"/>
                    <a:pt x="3" y="8"/>
                    <a:pt x="4" y="7"/>
                  </a:cubicBezTo>
                  <a:cubicBezTo>
                    <a:pt x="6" y="3"/>
                    <a:pt x="8" y="2"/>
                    <a:pt x="10" y="1"/>
                  </a:cubicBezTo>
                  <a:cubicBezTo>
                    <a:pt x="13" y="0"/>
                    <a:pt x="15" y="0"/>
                    <a:pt x="18" y="2"/>
                  </a:cubicBezTo>
                  <a:cubicBezTo>
                    <a:pt x="19" y="2"/>
                    <a:pt x="20" y="4"/>
                    <a:pt x="21" y="5"/>
                  </a:cubicBezTo>
                  <a:cubicBezTo>
                    <a:pt x="22" y="7"/>
                    <a:pt x="22" y="9"/>
                    <a:pt x="23" y="13"/>
                  </a:cubicBezTo>
                  <a:lnTo>
                    <a:pt x="24" y="2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noEditPoints="1"/>
            </p:cNvSpPr>
            <p:nvPr/>
          </p:nvSpPr>
          <p:spPr bwMode="auto">
            <a:xfrm>
              <a:off x="1109663" y="5943600"/>
              <a:ext cx="225425" cy="255588"/>
            </a:xfrm>
            <a:custGeom>
              <a:avLst/>
              <a:gdLst>
                <a:gd name="T0" fmla="*/ 30 w 90"/>
                <a:gd name="T1" fmla="*/ 2 h 102"/>
                <a:gd name="T2" fmla="*/ 43 w 90"/>
                <a:gd name="T3" fmla="*/ 12 h 102"/>
                <a:gd name="T4" fmla="*/ 43 w 90"/>
                <a:gd name="T5" fmla="*/ 29 h 102"/>
                <a:gd name="T6" fmla="*/ 33 w 90"/>
                <a:gd name="T7" fmla="*/ 43 h 102"/>
                <a:gd name="T8" fmla="*/ 16 w 90"/>
                <a:gd name="T9" fmla="*/ 43 h 102"/>
                <a:gd name="T10" fmla="*/ 3 w 90"/>
                <a:gd name="T11" fmla="*/ 33 h 102"/>
                <a:gd name="T12" fmla="*/ 2 w 90"/>
                <a:gd name="T13" fmla="*/ 16 h 102"/>
                <a:gd name="T14" fmla="*/ 13 w 90"/>
                <a:gd name="T15" fmla="*/ 2 h 102"/>
                <a:gd name="T16" fmla="*/ 30 w 90"/>
                <a:gd name="T17" fmla="*/ 2 h 102"/>
                <a:gd name="T18" fmla="*/ 27 w 90"/>
                <a:gd name="T19" fmla="*/ 10 h 102"/>
                <a:gd name="T20" fmla="*/ 20 w 90"/>
                <a:gd name="T21" fmla="*/ 12 h 102"/>
                <a:gd name="T22" fmla="*/ 15 w 90"/>
                <a:gd name="T23" fmla="*/ 20 h 102"/>
                <a:gd name="T24" fmla="*/ 14 w 90"/>
                <a:gd name="T25" fmla="*/ 30 h 102"/>
                <a:gd name="T26" fmla="*/ 19 w 90"/>
                <a:gd name="T27" fmla="*/ 35 h 102"/>
                <a:gd name="T28" fmla="*/ 25 w 90"/>
                <a:gd name="T29" fmla="*/ 33 h 102"/>
                <a:gd name="T30" fmla="*/ 30 w 90"/>
                <a:gd name="T31" fmla="*/ 25 h 102"/>
                <a:gd name="T32" fmla="*/ 31 w 90"/>
                <a:gd name="T33" fmla="*/ 15 h 102"/>
                <a:gd name="T34" fmla="*/ 27 w 90"/>
                <a:gd name="T35" fmla="*/ 10 h 102"/>
                <a:gd name="T36" fmla="*/ 14 w 90"/>
                <a:gd name="T37" fmla="*/ 84 h 102"/>
                <a:gd name="T38" fmla="*/ 2 w 90"/>
                <a:gd name="T39" fmla="*/ 80 h 102"/>
                <a:gd name="T40" fmla="*/ 76 w 90"/>
                <a:gd name="T41" fmla="*/ 18 h 102"/>
                <a:gd name="T42" fmla="*/ 88 w 90"/>
                <a:gd name="T43" fmla="*/ 21 h 102"/>
                <a:gd name="T44" fmla="*/ 14 w 90"/>
                <a:gd name="T45" fmla="*/ 84 h 102"/>
                <a:gd name="T46" fmla="*/ 74 w 90"/>
                <a:gd name="T47" fmla="*/ 59 h 102"/>
                <a:gd name="T48" fmla="*/ 87 w 90"/>
                <a:gd name="T49" fmla="*/ 69 h 102"/>
                <a:gd name="T50" fmla="*/ 88 w 90"/>
                <a:gd name="T51" fmla="*/ 86 h 102"/>
                <a:gd name="T52" fmla="*/ 77 w 90"/>
                <a:gd name="T53" fmla="*/ 99 h 102"/>
                <a:gd name="T54" fmla="*/ 60 w 90"/>
                <a:gd name="T55" fmla="*/ 100 h 102"/>
                <a:gd name="T56" fmla="*/ 47 w 90"/>
                <a:gd name="T57" fmla="*/ 89 h 102"/>
                <a:gd name="T58" fmla="*/ 47 w 90"/>
                <a:gd name="T59" fmla="*/ 72 h 102"/>
                <a:gd name="T60" fmla="*/ 57 w 90"/>
                <a:gd name="T61" fmla="*/ 59 h 102"/>
                <a:gd name="T62" fmla="*/ 74 w 90"/>
                <a:gd name="T63" fmla="*/ 59 h 102"/>
                <a:gd name="T64" fmla="*/ 71 w 90"/>
                <a:gd name="T65" fmla="*/ 67 h 102"/>
                <a:gd name="T66" fmla="*/ 65 w 90"/>
                <a:gd name="T67" fmla="*/ 68 h 102"/>
                <a:gd name="T68" fmla="*/ 60 w 90"/>
                <a:gd name="T69" fmla="*/ 77 h 102"/>
                <a:gd name="T70" fmla="*/ 59 w 90"/>
                <a:gd name="T71" fmla="*/ 86 h 102"/>
                <a:gd name="T72" fmla="*/ 63 w 90"/>
                <a:gd name="T73" fmla="*/ 91 h 102"/>
                <a:gd name="T74" fmla="*/ 70 w 90"/>
                <a:gd name="T75" fmla="*/ 90 h 102"/>
                <a:gd name="T76" fmla="*/ 75 w 90"/>
                <a:gd name="T77" fmla="*/ 82 h 102"/>
                <a:gd name="T78" fmla="*/ 76 w 90"/>
                <a:gd name="T79" fmla="*/ 72 h 102"/>
                <a:gd name="T80" fmla="*/ 71 w 90"/>
                <a:gd name="T81"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102">
                  <a:moveTo>
                    <a:pt x="30" y="2"/>
                  </a:moveTo>
                  <a:cubicBezTo>
                    <a:pt x="36" y="4"/>
                    <a:pt x="40" y="7"/>
                    <a:pt x="43" y="12"/>
                  </a:cubicBezTo>
                  <a:cubicBezTo>
                    <a:pt x="45" y="17"/>
                    <a:pt x="45" y="23"/>
                    <a:pt x="43" y="29"/>
                  </a:cubicBezTo>
                  <a:cubicBezTo>
                    <a:pt x="41" y="36"/>
                    <a:pt x="37" y="40"/>
                    <a:pt x="33" y="43"/>
                  </a:cubicBezTo>
                  <a:cubicBezTo>
                    <a:pt x="28" y="45"/>
                    <a:pt x="22" y="45"/>
                    <a:pt x="16" y="43"/>
                  </a:cubicBezTo>
                  <a:cubicBezTo>
                    <a:pt x="9" y="41"/>
                    <a:pt x="5" y="38"/>
                    <a:pt x="3" y="33"/>
                  </a:cubicBezTo>
                  <a:cubicBezTo>
                    <a:pt x="0" y="28"/>
                    <a:pt x="0" y="22"/>
                    <a:pt x="2" y="16"/>
                  </a:cubicBezTo>
                  <a:cubicBezTo>
                    <a:pt x="5" y="9"/>
                    <a:pt x="8" y="5"/>
                    <a:pt x="13" y="2"/>
                  </a:cubicBezTo>
                  <a:cubicBezTo>
                    <a:pt x="18" y="0"/>
                    <a:pt x="23" y="0"/>
                    <a:pt x="30" y="2"/>
                  </a:cubicBezTo>
                  <a:moveTo>
                    <a:pt x="27" y="10"/>
                  </a:moveTo>
                  <a:cubicBezTo>
                    <a:pt x="24" y="10"/>
                    <a:pt x="22" y="10"/>
                    <a:pt x="20" y="12"/>
                  </a:cubicBezTo>
                  <a:cubicBezTo>
                    <a:pt x="18" y="13"/>
                    <a:pt x="16" y="16"/>
                    <a:pt x="15" y="20"/>
                  </a:cubicBezTo>
                  <a:cubicBezTo>
                    <a:pt x="14" y="24"/>
                    <a:pt x="13" y="27"/>
                    <a:pt x="14" y="30"/>
                  </a:cubicBezTo>
                  <a:cubicBezTo>
                    <a:pt x="15" y="32"/>
                    <a:pt x="16" y="34"/>
                    <a:pt x="19" y="35"/>
                  </a:cubicBezTo>
                  <a:cubicBezTo>
                    <a:pt x="21" y="36"/>
                    <a:pt x="23" y="35"/>
                    <a:pt x="25" y="33"/>
                  </a:cubicBezTo>
                  <a:cubicBezTo>
                    <a:pt x="27" y="32"/>
                    <a:pt x="29" y="29"/>
                    <a:pt x="30" y="25"/>
                  </a:cubicBezTo>
                  <a:cubicBezTo>
                    <a:pt x="32" y="21"/>
                    <a:pt x="32" y="18"/>
                    <a:pt x="31" y="15"/>
                  </a:cubicBezTo>
                  <a:cubicBezTo>
                    <a:pt x="31" y="13"/>
                    <a:pt x="29" y="11"/>
                    <a:pt x="27" y="10"/>
                  </a:cubicBezTo>
                  <a:moveTo>
                    <a:pt x="14" y="84"/>
                  </a:moveTo>
                  <a:cubicBezTo>
                    <a:pt x="2" y="80"/>
                    <a:pt x="2" y="80"/>
                    <a:pt x="2" y="80"/>
                  </a:cubicBezTo>
                  <a:cubicBezTo>
                    <a:pt x="76" y="18"/>
                    <a:pt x="76" y="18"/>
                    <a:pt x="76" y="18"/>
                  </a:cubicBezTo>
                  <a:cubicBezTo>
                    <a:pt x="88" y="21"/>
                    <a:pt x="88" y="21"/>
                    <a:pt x="88" y="21"/>
                  </a:cubicBezTo>
                  <a:lnTo>
                    <a:pt x="14" y="84"/>
                  </a:lnTo>
                  <a:close/>
                  <a:moveTo>
                    <a:pt x="74" y="59"/>
                  </a:moveTo>
                  <a:cubicBezTo>
                    <a:pt x="80" y="61"/>
                    <a:pt x="85" y="64"/>
                    <a:pt x="87" y="69"/>
                  </a:cubicBezTo>
                  <a:cubicBezTo>
                    <a:pt x="90" y="74"/>
                    <a:pt x="90" y="80"/>
                    <a:pt x="88" y="86"/>
                  </a:cubicBezTo>
                  <a:cubicBezTo>
                    <a:pt x="85" y="92"/>
                    <a:pt x="82" y="97"/>
                    <a:pt x="77" y="99"/>
                  </a:cubicBezTo>
                  <a:cubicBezTo>
                    <a:pt x="72" y="102"/>
                    <a:pt x="67" y="102"/>
                    <a:pt x="60" y="100"/>
                  </a:cubicBezTo>
                  <a:cubicBezTo>
                    <a:pt x="54" y="98"/>
                    <a:pt x="50" y="94"/>
                    <a:pt x="47" y="89"/>
                  </a:cubicBezTo>
                  <a:cubicBezTo>
                    <a:pt x="45" y="84"/>
                    <a:pt x="45" y="79"/>
                    <a:pt x="47" y="72"/>
                  </a:cubicBezTo>
                  <a:cubicBezTo>
                    <a:pt x="49" y="66"/>
                    <a:pt x="52" y="61"/>
                    <a:pt x="57" y="59"/>
                  </a:cubicBezTo>
                  <a:cubicBezTo>
                    <a:pt x="62" y="57"/>
                    <a:pt x="68" y="56"/>
                    <a:pt x="74" y="59"/>
                  </a:cubicBezTo>
                  <a:moveTo>
                    <a:pt x="71" y="67"/>
                  </a:moveTo>
                  <a:cubicBezTo>
                    <a:pt x="69" y="66"/>
                    <a:pt x="67" y="67"/>
                    <a:pt x="65" y="68"/>
                  </a:cubicBezTo>
                  <a:cubicBezTo>
                    <a:pt x="63" y="70"/>
                    <a:pt x="61" y="73"/>
                    <a:pt x="60" y="77"/>
                  </a:cubicBezTo>
                  <a:cubicBezTo>
                    <a:pt x="58" y="81"/>
                    <a:pt x="58" y="84"/>
                    <a:pt x="59" y="86"/>
                  </a:cubicBezTo>
                  <a:cubicBezTo>
                    <a:pt x="59" y="89"/>
                    <a:pt x="61" y="90"/>
                    <a:pt x="63" y="91"/>
                  </a:cubicBezTo>
                  <a:cubicBezTo>
                    <a:pt x="66" y="92"/>
                    <a:pt x="68" y="92"/>
                    <a:pt x="70" y="90"/>
                  </a:cubicBezTo>
                  <a:cubicBezTo>
                    <a:pt x="72" y="88"/>
                    <a:pt x="73" y="86"/>
                    <a:pt x="75" y="82"/>
                  </a:cubicBezTo>
                  <a:cubicBezTo>
                    <a:pt x="76" y="78"/>
                    <a:pt x="76" y="75"/>
                    <a:pt x="76" y="72"/>
                  </a:cubicBezTo>
                  <a:cubicBezTo>
                    <a:pt x="75" y="70"/>
                    <a:pt x="74" y="68"/>
                    <a:pt x="71" y="6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1296988" y="5141913"/>
              <a:ext cx="146050" cy="201613"/>
            </a:xfrm>
            <a:custGeom>
              <a:avLst/>
              <a:gdLst>
                <a:gd name="T0" fmla="*/ 47 w 58"/>
                <a:gd name="T1" fmla="*/ 49 h 80"/>
                <a:gd name="T2" fmla="*/ 30 w 58"/>
                <a:gd name="T3" fmla="*/ 57 h 80"/>
                <a:gd name="T4" fmla="*/ 29 w 58"/>
                <a:gd name="T5" fmla="*/ 54 h 80"/>
                <a:gd name="T6" fmla="*/ 27 w 58"/>
                <a:gd name="T7" fmla="*/ 47 h 80"/>
                <a:gd name="T8" fmla="*/ 30 w 58"/>
                <a:gd name="T9" fmla="*/ 36 h 80"/>
                <a:gd name="T10" fmla="*/ 32 w 58"/>
                <a:gd name="T11" fmla="*/ 32 h 80"/>
                <a:gd name="T12" fmla="*/ 33 w 58"/>
                <a:gd name="T13" fmla="*/ 26 h 80"/>
                <a:gd name="T14" fmla="*/ 33 w 58"/>
                <a:gd name="T15" fmla="*/ 21 h 80"/>
                <a:gd name="T16" fmla="*/ 28 w 58"/>
                <a:gd name="T17" fmla="*/ 17 h 80"/>
                <a:gd name="T18" fmla="*/ 21 w 58"/>
                <a:gd name="T19" fmla="*/ 18 h 80"/>
                <a:gd name="T20" fmla="*/ 14 w 58"/>
                <a:gd name="T21" fmla="*/ 23 h 80"/>
                <a:gd name="T22" fmla="*/ 7 w 58"/>
                <a:gd name="T23" fmla="*/ 32 h 80"/>
                <a:gd name="T24" fmla="*/ 0 w 58"/>
                <a:gd name="T25" fmla="*/ 18 h 80"/>
                <a:gd name="T26" fmla="*/ 9 w 58"/>
                <a:gd name="T27" fmla="*/ 10 h 80"/>
                <a:gd name="T28" fmla="*/ 17 w 58"/>
                <a:gd name="T29" fmla="*/ 5 h 80"/>
                <a:gd name="T30" fmla="*/ 37 w 58"/>
                <a:gd name="T31" fmla="*/ 1 h 80"/>
                <a:gd name="T32" fmla="*/ 49 w 58"/>
                <a:gd name="T33" fmla="*/ 12 h 80"/>
                <a:gd name="T34" fmla="*/ 51 w 58"/>
                <a:gd name="T35" fmla="*/ 21 h 80"/>
                <a:gd name="T36" fmla="*/ 48 w 58"/>
                <a:gd name="T37" fmla="*/ 32 h 80"/>
                <a:gd name="T38" fmla="*/ 47 w 58"/>
                <a:gd name="T39" fmla="*/ 36 h 80"/>
                <a:gd name="T40" fmla="*/ 45 w 58"/>
                <a:gd name="T41" fmla="*/ 42 h 80"/>
                <a:gd name="T42" fmla="*/ 46 w 58"/>
                <a:gd name="T43" fmla="*/ 47 h 80"/>
                <a:gd name="T44" fmla="*/ 47 w 58"/>
                <a:gd name="T45" fmla="*/ 49 h 80"/>
                <a:gd name="T46" fmla="*/ 33 w 58"/>
                <a:gd name="T47" fmla="*/ 63 h 80"/>
                <a:gd name="T48" fmla="*/ 50 w 58"/>
                <a:gd name="T49" fmla="*/ 55 h 80"/>
                <a:gd name="T50" fmla="*/ 58 w 58"/>
                <a:gd name="T51" fmla="*/ 72 h 80"/>
                <a:gd name="T52" fmla="*/ 41 w 58"/>
                <a:gd name="T53" fmla="*/ 80 h 80"/>
                <a:gd name="T54" fmla="*/ 33 w 58"/>
                <a:gd name="T5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80">
                  <a:moveTo>
                    <a:pt x="47" y="49"/>
                  </a:moveTo>
                  <a:cubicBezTo>
                    <a:pt x="30" y="57"/>
                    <a:pt x="30" y="57"/>
                    <a:pt x="30" y="57"/>
                  </a:cubicBezTo>
                  <a:cubicBezTo>
                    <a:pt x="29" y="54"/>
                    <a:pt x="29" y="54"/>
                    <a:pt x="29" y="54"/>
                  </a:cubicBezTo>
                  <a:cubicBezTo>
                    <a:pt x="28" y="52"/>
                    <a:pt x="27" y="49"/>
                    <a:pt x="27" y="47"/>
                  </a:cubicBezTo>
                  <a:cubicBezTo>
                    <a:pt x="27" y="44"/>
                    <a:pt x="28" y="41"/>
                    <a:pt x="30" y="36"/>
                  </a:cubicBezTo>
                  <a:cubicBezTo>
                    <a:pt x="32" y="32"/>
                    <a:pt x="32" y="32"/>
                    <a:pt x="32" y="32"/>
                  </a:cubicBezTo>
                  <a:cubicBezTo>
                    <a:pt x="33" y="30"/>
                    <a:pt x="33" y="28"/>
                    <a:pt x="33" y="26"/>
                  </a:cubicBezTo>
                  <a:cubicBezTo>
                    <a:pt x="34" y="24"/>
                    <a:pt x="33" y="22"/>
                    <a:pt x="33" y="21"/>
                  </a:cubicBezTo>
                  <a:cubicBezTo>
                    <a:pt x="32" y="19"/>
                    <a:pt x="30" y="17"/>
                    <a:pt x="28" y="17"/>
                  </a:cubicBezTo>
                  <a:cubicBezTo>
                    <a:pt x="26" y="16"/>
                    <a:pt x="24" y="17"/>
                    <a:pt x="21" y="18"/>
                  </a:cubicBezTo>
                  <a:cubicBezTo>
                    <a:pt x="19" y="19"/>
                    <a:pt x="16" y="21"/>
                    <a:pt x="14" y="23"/>
                  </a:cubicBezTo>
                  <a:cubicBezTo>
                    <a:pt x="11" y="26"/>
                    <a:pt x="9" y="29"/>
                    <a:pt x="7" y="32"/>
                  </a:cubicBezTo>
                  <a:cubicBezTo>
                    <a:pt x="0" y="18"/>
                    <a:pt x="0" y="18"/>
                    <a:pt x="0" y="18"/>
                  </a:cubicBezTo>
                  <a:cubicBezTo>
                    <a:pt x="3" y="15"/>
                    <a:pt x="6" y="12"/>
                    <a:pt x="9" y="10"/>
                  </a:cubicBezTo>
                  <a:cubicBezTo>
                    <a:pt x="12" y="8"/>
                    <a:pt x="14" y="6"/>
                    <a:pt x="17" y="5"/>
                  </a:cubicBezTo>
                  <a:cubicBezTo>
                    <a:pt x="25" y="1"/>
                    <a:pt x="31" y="0"/>
                    <a:pt x="37" y="1"/>
                  </a:cubicBezTo>
                  <a:cubicBezTo>
                    <a:pt x="42" y="3"/>
                    <a:pt x="46" y="6"/>
                    <a:pt x="49" y="12"/>
                  </a:cubicBezTo>
                  <a:cubicBezTo>
                    <a:pt x="50" y="15"/>
                    <a:pt x="51" y="18"/>
                    <a:pt x="51" y="21"/>
                  </a:cubicBezTo>
                  <a:cubicBezTo>
                    <a:pt x="51" y="24"/>
                    <a:pt x="50" y="28"/>
                    <a:pt x="48" y="32"/>
                  </a:cubicBezTo>
                  <a:cubicBezTo>
                    <a:pt x="47" y="36"/>
                    <a:pt x="47" y="36"/>
                    <a:pt x="47" y="36"/>
                  </a:cubicBezTo>
                  <a:cubicBezTo>
                    <a:pt x="46" y="39"/>
                    <a:pt x="45" y="41"/>
                    <a:pt x="45" y="42"/>
                  </a:cubicBezTo>
                  <a:cubicBezTo>
                    <a:pt x="45" y="44"/>
                    <a:pt x="45" y="45"/>
                    <a:pt x="46" y="47"/>
                  </a:cubicBezTo>
                  <a:lnTo>
                    <a:pt x="47" y="49"/>
                  </a:lnTo>
                  <a:close/>
                  <a:moveTo>
                    <a:pt x="33" y="63"/>
                  </a:moveTo>
                  <a:cubicBezTo>
                    <a:pt x="50" y="55"/>
                    <a:pt x="50" y="55"/>
                    <a:pt x="50" y="55"/>
                  </a:cubicBezTo>
                  <a:cubicBezTo>
                    <a:pt x="58" y="72"/>
                    <a:pt x="58" y="72"/>
                    <a:pt x="58" y="72"/>
                  </a:cubicBezTo>
                  <a:cubicBezTo>
                    <a:pt x="41" y="80"/>
                    <a:pt x="41" y="80"/>
                    <a:pt x="41" y="80"/>
                  </a:cubicBezTo>
                  <a:lnTo>
                    <a:pt x="33" y="6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TextBox 1"/>
          <p:cNvSpPr txBox="1"/>
          <p:nvPr/>
        </p:nvSpPr>
        <p:spPr>
          <a:xfrm>
            <a:off x="211591" y="431775"/>
            <a:ext cx="10445668" cy="5807744"/>
          </a:xfrm>
          <a:prstGeom prst="rect">
            <a:avLst/>
          </a:prstGeom>
          <a:noFill/>
        </p:spPr>
        <p:txBody>
          <a:bodyPr wrap="square" rtlCol="0">
            <a:spAutoFit/>
          </a:bodyPr>
          <a:lstStyle/>
          <a:p>
            <a:pPr>
              <a:lnSpc>
                <a:spcPct val="120000"/>
              </a:lnSpc>
              <a:buFontTx/>
              <a:buNone/>
            </a:pPr>
            <a:r>
              <a:rPr lang="en-US" altLang="zh-CN" sz="3200" b="1" dirty="0">
                <a:latin typeface="黑体"/>
              </a:rPr>
              <a:t>2.  </a:t>
            </a:r>
            <a:r>
              <a:rPr lang="zh-CN" altLang="en-US" sz="3200" b="1" dirty="0">
                <a:latin typeface="黑体"/>
              </a:rPr>
              <a:t>评价排序算法好坏的标准：</a:t>
            </a:r>
            <a:r>
              <a:rPr lang="zh-CN" altLang="en-US" sz="2800" b="1" dirty="0">
                <a:latin typeface="CG Times" pitchFamily="18" charset="0"/>
              </a:rPr>
              <a:t>　　</a:t>
            </a:r>
          </a:p>
          <a:p>
            <a:pPr>
              <a:lnSpc>
                <a:spcPct val="125000"/>
              </a:lnSpc>
              <a:buFontTx/>
              <a:buNone/>
            </a:pPr>
            <a:r>
              <a:rPr lang="zh-CN" altLang="en-US" sz="2800" b="1" dirty="0">
                <a:latin typeface="CG Times" pitchFamily="18" charset="0"/>
              </a:rPr>
              <a:t>      ① 时间性能分析</a:t>
            </a:r>
          </a:p>
          <a:p>
            <a:pPr>
              <a:lnSpc>
                <a:spcPct val="125000"/>
              </a:lnSpc>
              <a:buFontTx/>
              <a:buNone/>
            </a:pPr>
            <a:r>
              <a:rPr lang="zh-CN" altLang="en-US" sz="2800" b="1" dirty="0">
                <a:latin typeface="CG Times" pitchFamily="18" charset="0"/>
              </a:rPr>
              <a:t>  　　 以算法中用得最多的基本操作的执行次数（或者其数量级）来衡量，这些操作主要是比较元素、移动或交换元素。在一些情况下，可能还要用这些次数的平均数来表示。</a:t>
            </a:r>
          </a:p>
          <a:p>
            <a:pPr>
              <a:lnSpc>
                <a:spcPct val="125000"/>
              </a:lnSpc>
              <a:buFontTx/>
              <a:buNone/>
            </a:pPr>
            <a:r>
              <a:rPr lang="zh-CN" altLang="en-US" sz="2800" b="1" dirty="0">
                <a:latin typeface="CG Times" pitchFamily="18" charset="0"/>
              </a:rPr>
              <a:t/>
            </a:r>
            <a:br>
              <a:rPr lang="zh-CN" altLang="en-US" sz="2800" b="1" dirty="0">
                <a:latin typeface="CG Times" pitchFamily="18" charset="0"/>
              </a:rPr>
            </a:br>
            <a:r>
              <a:rPr lang="zh-CN" altLang="en-US" sz="2800" b="1" dirty="0">
                <a:latin typeface="CG Times" pitchFamily="18" charset="0"/>
              </a:rPr>
              <a:t> ②空间性能分析</a:t>
            </a:r>
            <a:br>
              <a:rPr lang="zh-CN" altLang="en-US" sz="2800" b="1" dirty="0">
                <a:latin typeface="CG Times" pitchFamily="18" charset="0"/>
              </a:rPr>
            </a:br>
            <a:r>
              <a:rPr lang="zh-CN" altLang="en-US" sz="2800" b="1" dirty="0">
                <a:latin typeface="CG Times" pitchFamily="18" charset="0"/>
              </a:rPr>
              <a:t>     排序算法的空间性能主要是指在排序过程中所占用的辅助空间的情况，若排序算法所需的辅助空间并不依赖于问题的规模</a:t>
            </a:r>
            <a:r>
              <a:rPr lang="en-US" altLang="zh-CN" sz="2800" b="1" dirty="0">
                <a:latin typeface="CG Times" pitchFamily="18" charset="0"/>
              </a:rPr>
              <a:t>n</a:t>
            </a:r>
            <a:r>
              <a:rPr lang="zh-CN" altLang="en-US" sz="2800" b="1" dirty="0">
                <a:latin typeface="CG Times" pitchFamily="18" charset="0"/>
              </a:rPr>
              <a:t>，即辅助空间是</a:t>
            </a:r>
            <a:r>
              <a:rPr lang="en-US" altLang="zh-CN" sz="2800" b="1" dirty="0">
                <a:latin typeface="CG Times" pitchFamily="18" charset="0"/>
              </a:rPr>
              <a:t>O(1)</a:t>
            </a:r>
            <a:r>
              <a:rPr lang="zh-CN" altLang="en-US" sz="2800" b="1" dirty="0">
                <a:latin typeface="CG Times" pitchFamily="18" charset="0"/>
              </a:rPr>
              <a:t>，则称之为就地排序。</a:t>
            </a:r>
          </a:p>
          <a:p>
            <a:endParaRPr lang="zh-CN" altLang="en-US" dirty="0"/>
          </a:p>
        </p:txBody>
      </p:sp>
    </p:spTree>
    <p:extLst>
      <p:ext uri="{BB962C8B-B14F-4D97-AF65-F5344CB8AC3E}">
        <p14:creationId xmlns:p14="http://schemas.microsoft.com/office/powerpoint/2010/main" val="1634483260"/>
      </p:ext>
    </p:extLst>
  </p:cSld>
  <p:clrMapOvr>
    <a:masterClrMapping/>
  </p:clrMapOvr>
  <p:transition advClick="0" advTm="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579</Words>
  <Application>Microsoft Office PowerPoint</Application>
  <PresentationFormat>自定义</PresentationFormat>
  <Paragraphs>67</Paragraphs>
  <Slides>11</Slides>
  <Notes>10</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Calibri</vt:lpstr>
      <vt:lpstr>思源黑体 CN Heavy</vt:lpstr>
      <vt:lpstr>微软雅黑</vt:lpstr>
      <vt:lpstr>Impact</vt:lpstr>
      <vt:lpstr>Times New Roman</vt:lpstr>
      <vt:lpstr>楷体_GB2312</vt:lpstr>
      <vt:lpstr>CG Times</vt:lpstr>
      <vt:lpstr>Haettenschweiler</vt:lpstr>
      <vt:lpstr>黑体</vt:lpstr>
      <vt:lpstr>锐字锐线梦想黑简1.0</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学习体会</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90</cp:revision>
  <dcterms:created xsi:type="dcterms:W3CDTF">2016-01-27T00:56:24Z</dcterms:created>
  <dcterms:modified xsi:type="dcterms:W3CDTF">2019-05-28T11:37:35Z</dcterms:modified>
</cp:coreProperties>
</file>