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395" r:id="rId3"/>
    <p:sldId id="444" r:id="rId4"/>
    <p:sldId id="447" r:id="rId5"/>
    <p:sldId id="441" r:id="rId6"/>
    <p:sldId id="442" r:id="rId7"/>
    <p:sldId id="443" r:id="rId8"/>
    <p:sldId id="419" r:id="rId9"/>
    <p:sldId id="412" r:id="rId10"/>
    <p:sldId id="409" r:id="rId11"/>
    <p:sldId id="446" r:id="rId12"/>
    <p:sldId id="404" r:id="rId13"/>
    <p:sldId id="405" r:id="rId14"/>
    <p:sldId id="415" r:id="rId15"/>
    <p:sldId id="388" r:id="rId16"/>
    <p:sldId id="361" r:id="rId17"/>
    <p:sldId id="257" r:id="rId18"/>
    <p:sldId id="329" r:id="rId19"/>
    <p:sldId id="391" r:id="rId20"/>
    <p:sldId id="330" r:id="rId21"/>
    <p:sldId id="331" r:id="rId22"/>
    <p:sldId id="332" r:id="rId23"/>
    <p:sldId id="333" r:id="rId24"/>
    <p:sldId id="392" r:id="rId25"/>
    <p:sldId id="334" r:id="rId26"/>
    <p:sldId id="450" r:id="rId27"/>
    <p:sldId id="368" r:id="rId28"/>
    <p:sldId id="369" r:id="rId29"/>
    <p:sldId id="370" r:id="rId30"/>
    <p:sldId id="371" r:id="rId31"/>
    <p:sldId id="372" r:id="rId32"/>
    <p:sldId id="373" r:id="rId33"/>
    <p:sldId id="375" r:id="rId34"/>
    <p:sldId id="448" r:id="rId35"/>
    <p:sldId id="416" r:id="rId36"/>
    <p:sldId id="417" r:id="rId37"/>
    <p:sldId id="451" r:id="rId38"/>
    <p:sldId id="335" r:id="rId39"/>
    <p:sldId id="336" r:id="rId40"/>
    <p:sldId id="420" r:id="rId41"/>
    <p:sldId id="337" r:id="rId42"/>
    <p:sldId id="338" r:id="rId43"/>
    <p:sldId id="418" r:id="rId44"/>
    <p:sldId id="452" r:id="rId45"/>
    <p:sldId id="339" r:id="rId46"/>
    <p:sldId id="340" r:id="rId47"/>
    <p:sldId id="453" r:id="rId48"/>
    <p:sldId id="341" r:id="rId49"/>
    <p:sldId id="429" r:id="rId50"/>
    <p:sldId id="342" r:id="rId51"/>
    <p:sldId id="430" r:id="rId52"/>
    <p:sldId id="343" r:id="rId53"/>
    <p:sldId id="431" r:id="rId54"/>
    <p:sldId id="344" r:id="rId55"/>
    <p:sldId id="454" r:id="rId56"/>
    <p:sldId id="432" r:id="rId57"/>
    <p:sldId id="438" r:id="rId58"/>
    <p:sldId id="345" r:id="rId59"/>
    <p:sldId id="433" r:id="rId60"/>
    <p:sldId id="346" r:id="rId61"/>
    <p:sldId id="434" r:id="rId62"/>
    <p:sldId id="347" r:id="rId63"/>
    <p:sldId id="435" r:id="rId64"/>
    <p:sldId id="348" r:id="rId65"/>
    <p:sldId id="436" r:id="rId66"/>
    <p:sldId id="439" r:id="rId67"/>
    <p:sldId id="365" r:id="rId68"/>
    <p:sldId id="366" r:id="rId69"/>
    <p:sldId id="349" r:id="rId70"/>
    <p:sldId id="350" r:id="rId71"/>
    <p:sldId id="351" r:id="rId72"/>
    <p:sldId id="352" r:id="rId73"/>
    <p:sldId id="353" r:id="rId74"/>
    <p:sldId id="362" r:id="rId75"/>
    <p:sldId id="363" r:id="rId76"/>
    <p:sldId id="354" r:id="rId77"/>
    <p:sldId id="385" r:id="rId78"/>
    <p:sldId id="386" r:id="rId79"/>
    <p:sldId id="387" r:id="rId80"/>
    <p:sldId id="355" r:id="rId81"/>
    <p:sldId id="356" r:id="rId82"/>
    <p:sldId id="357" r:id="rId83"/>
    <p:sldId id="358" r:id="rId84"/>
    <p:sldId id="393" r:id="rId85"/>
    <p:sldId id="394" r:id="rId86"/>
    <p:sldId id="359" r:id="rId87"/>
    <p:sldId id="458" r:id="rId88"/>
    <p:sldId id="455" r:id="rId89"/>
    <p:sldId id="413" r:id="rId90"/>
    <p:sldId id="459" r:id="rId91"/>
    <p:sldId id="414" r:id="rId9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66" autoAdjust="0"/>
  </p:normalViewPr>
  <p:slideViewPr>
    <p:cSldViewPr snapToGrid="0">
      <p:cViewPr varScale="1">
        <p:scale>
          <a:sx n="62" d="100"/>
          <a:sy n="62" d="100"/>
        </p:scale>
        <p:origin x="68" y="3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31EB4-4F26-48ED-8854-41DBA9D32C22}" type="datetimeFigureOut">
              <a:rPr lang="zh-CN" altLang="en-US" smtClean="0"/>
              <a:pPr/>
              <a:t>2020/10/12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85047-7EC1-4483-878E-B6FDF4E416BC}" type="slidenum">
              <a:rPr lang="zh-CN" altLang="en-US" smtClean="0"/>
              <a:pPr/>
              <a:t>‹#›</a:t>
            </a:fld>
            <a:endParaRPr lang="zh-CN" altLang="en-US"/>
          </a:p>
        </p:txBody>
      </p:sp>
    </p:spTree>
    <p:extLst>
      <p:ext uri="{BB962C8B-B14F-4D97-AF65-F5344CB8AC3E}">
        <p14:creationId xmlns:p14="http://schemas.microsoft.com/office/powerpoint/2010/main" val="259501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python.org/dev/peps/pep-0436/#functions-with-positional-only-parameter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xperiencefestival.com/ascii_-_structural_featur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experiencefestival.com/ascii_-_structural_features"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experiencefestival.com/ascii_-_structural_features"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3/glossary.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r>
              <a:rPr lang="zh-CN" altLang="en-US" sz="2000" dirty="0" smtClean="0">
                <a:ea typeface="+mn-ea"/>
              </a:rPr>
              <a:t>基于英文</a:t>
            </a:r>
            <a:r>
              <a:rPr lang="en-US" altLang="zh-CN" sz="2000" dirty="0" smtClean="0">
                <a:ea typeface="+mn-ea"/>
              </a:rPr>
              <a:t>,</a:t>
            </a:r>
            <a:r>
              <a:rPr lang="zh-CN" altLang="en-US" sz="2000" dirty="0" smtClean="0">
                <a:ea typeface="+mn-ea"/>
              </a:rPr>
              <a:t>使用</a:t>
            </a:r>
            <a:r>
              <a:rPr lang="en-US" altLang="zh-CN" sz="2000" dirty="0" smtClean="0">
                <a:solidFill>
                  <a:srgbClr val="FF3300"/>
                </a:solidFill>
                <a:ea typeface="+mn-ea"/>
              </a:rPr>
              <a:t>7</a:t>
            </a:r>
            <a:r>
              <a:rPr lang="zh-CN" altLang="en-US" sz="2000" dirty="0" smtClean="0">
                <a:ea typeface="+mn-ea"/>
              </a:rPr>
              <a:t>位表示每个符号</a:t>
            </a:r>
            <a:r>
              <a:rPr lang="en-US" altLang="zh-CN" sz="2000" dirty="0" smtClean="0">
                <a:ea typeface="+mn-ea"/>
              </a:rPr>
              <a:t>,</a:t>
            </a:r>
            <a:r>
              <a:rPr lang="zh-CN" altLang="en-US" sz="2000" dirty="0" smtClean="0">
                <a:ea typeface="+mn-ea"/>
              </a:rPr>
              <a:t>范围从</a:t>
            </a:r>
            <a:r>
              <a:rPr lang="en-US" altLang="zh-CN" sz="2000" dirty="0" smtClean="0">
                <a:ea typeface="+mn-ea"/>
              </a:rPr>
              <a:t>0000000-1111111</a:t>
            </a:r>
          </a:p>
          <a:p>
            <a:pPr lvl="1" eaLnBrk="1" hangingPunct="1"/>
            <a:r>
              <a:rPr lang="zh-CN" altLang="en-US" sz="2000" dirty="0" smtClean="0">
                <a:ea typeface="+mn-ea"/>
              </a:rPr>
              <a:t>只适合表达英语</a:t>
            </a:r>
            <a:r>
              <a:rPr lang="en-US" altLang="zh-CN" sz="2000" dirty="0" smtClean="0">
                <a:ea typeface="+mn-ea"/>
              </a:rPr>
              <a:t>, </a:t>
            </a:r>
            <a:r>
              <a:rPr lang="zh-CN" altLang="en-US" sz="2000" dirty="0" smtClean="0">
                <a:ea typeface="+mn-ea"/>
              </a:rPr>
              <a:t>不支持其它语种</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7</a:t>
            </a:fld>
            <a:endParaRPr lang="zh-CN" altLang="en-US"/>
          </a:p>
        </p:txBody>
      </p:sp>
    </p:spTree>
    <p:extLst>
      <p:ext uri="{BB962C8B-B14F-4D97-AF65-F5344CB8AC3E}">
        <p14:creationId xmlns:p14="http://schemas.microsoft.com/office/powerpoint/2010/main" val="92221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https://www.tutorialspoint.com/uml/uml_class_diagram.htm</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33</a:t>
            </a:fld>
            <a:endParaRPr lang="zh-CN" altLang="en-US"/>
          </a:p>
        </p:txBody>
      </p:sp>
    </p:spTree>
    <p:extLst>
      <p:ext uri="{BB962C8B-B14F-4D97-AF65-F5344CB8AC3E}">
        <p14:creationId xmlns:p14="http://schemas.microsoft.com/office/powerpoint/2010/main" val="87949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classDiagram</a:t>
            </a:r>
            <a:endParaRPr lang="en-US" altLang="zh-CN" dirty="0" smtClean="0"/>
          </a:p>
          <a:p>
            <a:r>
              <a:rPr lang="en-US" altLang="zh-CN" dirty="0" smtClean="0"/>
              <a:t>      Animal &lt;|-- Duck</a:t>
            </a:r>
          </a:p>
          <a:p>
            <a:r>
              <a:rPr lang="en-US" altLang="zh-CN" dirty="0" smtClean="0"/>
              <a:t>      Animal &lt;|-- Fish</a:t>
            </a:r>
          </a:p>
          <a:p>
            <a:r>
              <a:rPr lang="en-US" altLang="zh-CN" dirty="0" smtClean="0"/>
              <a:t>      Animal &lt;|-- Zebra</a:t>
            </a:r>
          </a:p>
          <a:p>
            <a:r>
              <a:rPr lang="en-US" altLang="zh-CN" dirty="0" smtClean="0"/>
              <a:t>      Animal : +</a:t>
            </a:r>
            <a:r>
              <a:rPr lang="en-US" altLang="zh-CN" dirty="0" err="1" smtClean="0"/>
              <a:t>int</a:t>
            </a:r>
            <a:r>
              <a:rPr lang="en-US" altLang="zh-CN" dirty="0" smtClean="0"/>
              <a:t> age</a:t>
            </a:r>
          </a:p>
          <a:p>
            <a:r>
              <a:rPr lang="en-US" altLang="zh-CN" dirty="0" smtClean="0"/>
              <a:t>      Animal : +String gender</a:t>
            </a:r>
          </a:p>
          <a:p>
            <a:r>
              <a:rPr lang="en-US" altLang="zh-CN" dirty="0" smtClean="0"/>
              <a:t>      Animal: +</a:t>
            </a:r>
            <a:r>
              <a:rPr lang="en-US" altLang="zh-CN" dirty="0" err="1" smtClean="0"/>
              <a:t>isMammal</a:t>
            </a:r>
            <a:r>
              <a:rPr lang="en-US" altLang="zh-CN" dirty="0" smtClean="0"/>
              <a:t>()</a:t>
            </a:r>
          </a:p>
          <a:p>
            <a:r>
              <a:rPr lang="en-US" altLang="zh-CN" dirty="0" smtClean="0"/>
              <a:t>      Animal: +mate()</a:t>
            </a:r>
          </a:p>
          <a:p>
            <a:r>
              <a:rPr lang="en-US" altLang="zh-CN" dirty="0" smtClean="0"/>
              <a:t>      class Duck{</a:t>
            </a:r>
          </a:p>
          <a:p>
            <a:r>
              <a:rPr lang="en-US" altLang="zh-CN" dirty="0" smtClean="0"/>
              <a:t>          +String </a:t>
            </a:r>
            <a:r>
              <a:rPr lang="en-US" altLang="zh-CN" dirty="0" err="1" smtClean="0"/>
              <a:t>beakColor</a:t>
            </a:r>
            <a:endParaRPr lang="en-US" altLang="zh-CN" dirty="0" smtClean="0"/>
          </a:p>
          <a:p>
            <a:r>
              <a:rPr lang="en-US" altLang="zh-CN" dirty="0" smtClean="0"/>
              <a:t>          +swim()</a:t>
            </a:r>
          </a:p>
          <a:p>
            <a:r>
              <a:rPr lang="en-US" altLang="zh-CN" dirty="0" smtClean="0"/>
              <a:t>          +quack()</a:t>
            </a:r>
          </a:p>
          <a:p>
            <a:r>
              <a:rPr lang="en-US" altLang="zh-CN" dirty="0" smtClean="0"/>
              <a:t>      }</a:t>
            </a:r>
          </a:p>
          <a:p>
            <a:r>
              <a:rPr lang="en-US" altLang="zh-CN" dirty="0" smtClean="0"/>
              <a:t>      class Fish{</a:t>
            </a:r>
          </a:p>
          <a:p>
            <a:r>
              <a:rPr lang="en-US" altLang="zh-CN" dirty="0" smtClean="0"/>
              <a:t>          -</a:t>
            </a:r>
            <a:r>
              <a:rPr lang="en-US" altLang="zh-CN" dirty="0" err="1" smtClean="0"/>
              <a:t>int</a:t>
            </a:r>
            <a:r>
              <a:rPr lang="en-US" altLang="zh-CN" dirty="0" smtClean="0"/>
              <a:t> </a:t>
            </a:r>
            <a:r>
              <a:rPr lang="en-US" altLang="zh-CN" dirty="0" err="1" smtClean="0"/>
              <a:t>sizeInFeet</a:t>
            </a:r>
            <a:endParaRPr lang="en-US" altLang="zh-CN" dirty="0" smtClean="0"/>
          </a:p>
          <a:p>
            <a:r>
              <a:rPr lang="en-US" altLang="zh-CN" dirty="0" smtClean="0"/>
              <a:t>          -</a:t>
            </a:r>
            <a:r>
              <a:rPr lang="en-US" altLang="zh-CN" dirty="0" err="1" smtClean="0"/>
              <a:t>canEat</a:t>
            </a:r>
            <a:r>
              <a:rPr lang="en-US" altLang="zh-CN" dirty="0" smtClean="0"/>
              <a:t>()</a:t>
            </a:r>
          </a:p>
          <a:p>
            <a:r>
              <a:rPr lang="en-US" altLang="zh-CN" dirty="0" smtClean="0"/>
              <a:t>      }</a:t>
            </a:r>
          </a:p>
          <a:p>
            <a:r>
              <a:rPr lang="en-US" altLang="zh-CN" dirty="0" smtClean="0"/>
              <a:t>      class Zebra{</a:t>
            </a:r>
          </a:p>
          <a:p>
            <a:r>
              <a:rPr lang="en-US" altLang="zh-CN" dirty="0" smtClean="0"/>
              <a:t>          +bool </a:t>
            </a:r>
            <a:r>
              <a:rPr lang="en-US" altLang="zh-CN" dirty="0" err="1" smtClean="0"/>
              <a:t>is_wild</a:t>
            </a:r>
            <a:endParaRPr lang="en-US" altLang="zh-CN" dirty="0" smtClean="0"/>
          </a:p>
          <a:p>
            <a:r>
              <a:rPr lang="en-US" altLang="zh-CN" dirty="0" smtClean="0"/>
              <a:t>          +run()</a:t>
            </a:r>
          </a:p>
          <a:p>
            <a:r>
              <a:rPr lang="en-US" altLang="zh-CN" dirty="0" smtClean="0"/>
              <a:t>      }</a:t>
            </a:r>
          </a:p>
          <a:p>
            <a:endParaRPr lang="en-US" altLang="zh-CN" dirty="0" smtClean="0"/>
          </a:p>
          <a:p>
            <a:endParaRPr lang="en-US" altLang="zh-CN" dirty="0" smtClean="0"/>
          </a:p>
          <a:p>
            <a:r>
              <a:rPr lang="en-US" altLang="zh-CN" dirty="0" err="1" smtClean="0"/>
              <a:t>classDiagram</a:t>
            </a:r>
            <a:endParaRPr lang="en-US" altLang="zh-CN" dirty="0" smtClean="0"/>
          </a:p>
          <a:p>
            <a:r>
              <a:rPr lang="en-US" altLang="zh-CN" dirty="0" err="1" smtClean="0"/>
              <a:t>classA</a:t>
            </a:r>
            <a:r>
              <a:rPr lang="en-US" altLang="zh-CN" dirty="0" smtClean="0"/>
              <a:t> --|&gt; </a:t>
            </a:r>
            <a:r>
              <a:rPr lang="en-US" altLang="zh-CN" dirty="0" err="1" smtClean="0"/>
              <a:t>classB</a:t>
            </a:r>
            <a:r>
              <a:rPr lang="en-US" altLang="zh-CN" dirty="0" smtClean="0"/>
              <a:t> : Inheritance</a:t>
            </a:r>
          </a:p>
          <a:p>
            <a:r>
              <a:rPr lang="en-US" altLang="zh-CN" dirty="0" err="1" smtClean="0"/>
              <a:t>classC</a:t>
            </a:r>
            <a:r>
              <a:rPr lang="en-US" altLang="zh-CN" dirty="0" smtClean="0"/>
              <a:t> --* </a:t>
            </a:r>
            <a:r>
              <a:rPr lang="en-US" altLang="zh-CN" dirty="0" err="1" smtClean="0"/>
              <a:t>classD</a:t>
            </a:r>
            <a:r>
              <a:rPr lang="en-US" altLang="zh-CN" dirty="0" smtClean="0"/>
              <a:t> : Composition</a:t>
            </a:r>
          </a:p>
          <a:p>
            <a:r>
              <a:rPr lang="en-US" altLang="zh-CN" dirty="0" err="1" smtClean="0"/>
              <a:t>classE</a:t>
            </a:r>
            <a:r>
              <a:rPr lang="en-US" altLang="zh-CN" dirty="0" smtClean="0"/>
              <a:t> --o </a:t>
            </a:r>
            <a:r>
              <a:rPr lang="en-US" altLang="zh-CN" dirty="0" err="1" smtClean="0"/>
              <a:t>classF</a:t>
            </a:r>
            <a:r>
              <a:rPr lang="en-US" altLang="zh-CN" dirty="0" smtClean="0"/>
              <a:t> : Aggregation</a:t>
            </a:r>
          </a:p>
          <a:p>
            <a:r>
              <a:rPr lang="en-US" altLang="zh-CN" dirty="0" err="1" smtClean="0"/>
              <a:t>classG</a:t>
            </a:r>
            <a:r>
              <a:rPr lang="en-US" altLang="zh-CN" dirty="0" smtClean="0"/>
              <a:t> --&gt; </a:t>
            </a:r>
            <a:r>
              <a:rPr lang="en-US" altLang="zh-CN" dirty="0" err="1" smtClean="0"/>
              <a:t>classH</a:t>
            </a:r>
            <a:r>
              <a:rPr lang="en-US" altLang="zh-CN" dirty="0" smtClean="0"/>
              <a:t> : Association</a:t>
            </a:r>
          </a:p>
          <a:p>
            <a:r>
              <a:rPr lang="en-US" altLang="zh-CN" dirty="0" err="1" smtClean="0"/>
              <a:t>classI</a:t>
            </a:r>
            <a:r>
              <a:rPr lang="en-US" altLang="zh-CN" dirty="0" smtClean="0"/>
              <a:t> -- </a:t>
            </a:r>
            <a:r>
              <a:rPr lang="en-US" altLang="zh-CN" dirty="0" err="1" smtClean="0"/>
              <a:t>classJ</a:t>
            </a:r>
            <a:r>
              <a:rPr lang="en-US" altLang="zh-CN" dirty="0" smtClean="0"/>
              <a:t> : Link(Solid)</a:t>
            </a:r>
          </a:p>
          <a:p>
            <a:r>
              <a:rPr lang="en-US" altLang="zh-CN" dirty="0" err="1" smtClean="0"/>
              <a:t>classK</a:t>
            </a:r>
            <a:r>
              <a:rPr lang="en-US" altLang="zh-CN" dirty="0" smtClean="0"/>
              <a:t> ..&gt; </a:t>
            </a:r>
            <a:r>
              <a:rPr lang="en-US" altLang="zh-CN" dirty="0" err="1" smtClean="0"/>
              <a:t>classL</a:t>
            </a:r>
            <a:r>
              <a:rPr lang="en-US" altLang="zh-CN" dirty="0" smtClean="0"/>
              <a:t> : Dependency</a:t>
            </a:r>
          </a:p>
          <a:p>
            <a:r>
              <a:rPr lang="en-US" altLang="zh-CN" dirty="0" err="1" smtClean="0"/>
              <a:t>classM</a:t>
            </a:r>
            <a:r>
              <a:rPr lang="en-US" altLang="zh-CN" dirty="0" smtClean="0"/>
              <a:t> ..|&gt; </a:t>
            </a:r>
            <a:r>
              <a:rPr lang="en-US" altLang="zh-CN" dirty="0" err="1" smtClean="0"/>
              <a:t>classN</a:t>
            </a:r>
            <a:r>
              <a:rPr lang="en-US" altLang="zh-CN" dirty="0" smtClean="0"/>
              <a:t> : Realization</a:t>
            </a:r>
          </a:p>
          <a:p>
            <a:r>
              <a:rPr lang="en-US" altLang="zh-CN" dirty="0" err="1" smtClean="0"/>
              <a:t>classO</a:t>
            </a:r>
            <a:r>
              <a:rPr lang="en-US" altLang="zh-CN" dirty="0" smtClean="0"/>
              <a:t> .. </a:t>
            </a:r>
            <a:r>
              <a:rPr lang="en-US" altLang="zh-CN" dirty="0" err="1" smtClean="0"/>
              <a:t>classP</a:t>
            </a:r>
            <a:r>
              <a:rPr lang="en-US" altLang="zh-CN" dirty="0" smtClean="0"/>
              <a:t> : Link(Dashed)</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34</a:t>
            </a:fld>
            <a:endParaRPr lang="zh-CN" altLang="en-US"/>
          </a:p>
        </p:txBody>
      </p:sp>
    </p:spTree>
    <p:extLst>
      <p:ext uri="{BB962C8B-B14F-4D97-AF65-F5344CB8AC3E}">
        <p14:creationId xmlns:p14="http://schemas.microsoft.com/office/powerpoint/2010/main" val="2810469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atinLnBrk="1"/>
            <a:r>
              <a:rPr lang="en-US" altLang="zh-CN" b="1" dirty="0"/>
              <a:t>syntactically</a:t>
            </a:r>
          </a:p>
          <a:p>
            <a:pPr latinLnBrk="1"/>
            <a:r>
              <a:rPr lang="zh-CN" altLang="en-US" dirty="0"/>
              <a:t>美 </a:t>
            </a:r>
            <a:r>
              <a:rPr lang="en-US" altLang="zh-CN" b="1" dirty="0"/>
              <a:t>[</a:t>
            </a:r>
            <a:r>
              <a:rPr lang="en-US" altLang="zh-CN" b="1" dirty="0" err="1"/>
              <a:t>sɪn'tæktɪklɪ</a:t>
            </a:r>
            <a:r>
              <a:rPr lang="en-US" altLang="zh-CN" b="1" dirty="0"/>
              <a:t>]</a:t>
            </a:r>
            <a:endParaRPr lang="en-US" altLang="zh-CN" dirty="0"/>
          </a:p>
          <a:p>
            <a:r>
              <a:rPr lang="en-US" altLang="zh-CN" b="1" dirty="0"/>
              <a:t>adv.</a:t>
            </a:r>
            <a:r>
              <a:rPr lang="zh-CN" altLang="en-US" dirty="0"/>
              <a:t>依照句法地，在语句构成上</a:t>
            </a:r>
          </a:p>
          <a:p>
            <a:endParaRPr lang="zh-CN" altLang="en-US" dirty="0"/>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panose="020B0604030504040204" pitchFamily="34" charset="0"/>
                <a:ea typeface="MS PGothic" panose="020B0600070205080204" pitchFamily="34" charset="-128"/>
              </a:defRPr>
            </a:lvl1pPr>
            <a:lvl2pPr marL="742950" indent="-285750" defTabSz="965200">
              <a:defRPr sz="2400">
                <a:solidFill>
                  <a:schemeClr val="tx1"/>
                </a:solidFill>
                <a:latin typeface="Tahoma" panose="020B0604030504040204" pitchFamily="34" charset="0"/>
                <a:ea typeface="MS PGothic" panose="020B0600070205080204" pitchFamily="34" charset="-128"/>
              </a:defRPr>
            </a:lvl2pPr>
            <a:lvl3pPr marL="1143000" indent="-228600" defTabSz="965200">
              <a:defRPr sz="2400">
                <a:solidFill>
                  <a:schemeClr val="tx1"/>
                </a:solidFill>
                <a:latin typeface="Tahoma" panose="020B0604030504040204" pitchFamily="34" charset="0"/>
                <a:ea typeface="MS PGothic" panose="020B0600070205080204" pitchFamily="34" charset="-128"/>
              </a:defRPr>
            </a:lvl3pPr>
            <a:lvl4pPr marL="1600200" indent="-228600" defTabSz="965200">
              <a:defRPr sz="2400">
                <a:solidFill>
                  <a:schemeClr val="tx1"/>
                </a:solidFill>
                <a:latin typeface="Tahoma" panose="020B0604030504040204" pitchFamily="34" charset="0"/>
                <a:ea typeface="MS PGothic" panose="020B0600070205080204" pitchFamily="34" charset="-128"/>
              </a:defRPr>
            </a:lvl4pPr>
            <a:lvl5pPr marL="2057400" indent="-228600" defTabSz="965200">
              <a:defRPr sz="2400">
                <a:solidFill>
                  <a:schemeClr val="tx1"/>
                </a:solidFill>
                <a:latin typeface="Tahoma" panose="020B0604030504040204" pitchFamily="34"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4F58461D-B76F-4848-B8B7-991D946A3B99}" type="slidenum">
              <a:rPr lang="en-US" altLang="zh-CN" sz="1300"/>
              <a:pPr/>
              <a:t>36</a:t>
            </a:fld>
            <a:endParaRPr lang="en-US" altLang="zh-CN" sz="1300"/>
          </a:p>
        </p:txBody>
      </p:sp>
    </p:spTree>
    <p:extLst>
      <p:ext uri="{BB962C8B-B14F-4D97-AF65-F5344CB8AC3E}">
        <p14:creationId xmlns:p14="http://schemas.microsoft.com/office/powerpoint/2010/main" val="1376232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39</a:t>
            </a:fld>
            <a:endParaRPr lang="zh-CN" altLang="en-US"/>
          </a:p>
        </p:txBody>
      </p:sp>
    </p:spTree>
    <p:extLst>
      <p:ext uri="{BB962C8B-B14F-4D97-AF65-F5344CB8AC3E}">
        <p14:creationId xmlns:p14="http://schemas.microsoft.com/office/powerpoint/2010/main" val="1504351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en-US" altLang="zh-CN" dirty="0"/>
              <a:t>What are Reserved Keywords in Python?</a:t>
            </a:r>
          </a:p>
          <a:p>
            <a:r>
              <a:rPr lang="en-US" altLang="zh-CN" dirty="0"/>
              <a:t>https://www.tutorialspoint.com/What-are-Reserved-Keywords-in-Python</a:t>
            </a:r>
          </a:p>
          <a:p>
            <a:endParaRPr lang="en-US" altLang="zh-CN" dirty="0"/>
          </a:p>
          <a:p>
            <a:r>
              <a:rPr lang="en-US" altLang="zh-CN" dirty="0"/>
              <a:t>Reserved words (also called keywords) are defined with predefined meaning and </a:t>
            </a:r>
          </a:p>
          <a:p>
            <a:r>
              <a:rPr lang="en-US" altLang="zh-CN" dirty="0"/>
              <a:t>syntax in the language. These keywords have to be used to develop programming </a:t>
            </a:r>
          </a:p>
          <a:p>
            <a:r>
              <a:rPr lang="en-US" altLang="zh-CN" dirty="0"/>
              <a:t>instructions. Reserved words can’t be used as identifiers for other </a:t>
            </a:r>
          </a:p>
          <a:p>
            <a:r>
              <a:rPr lang="en-US" altLang="zh-CN" dirty="0"/>
              <a:t>programming elements like name of variable, function etc.</a:t>
            </a:r>
          </a:p>
          <a:p>
            <a:endParaRPr lang="en-US" altLang="zh-CN" dirty="0"/>
          </a:p>
          <a:p>
            <a:r>
              <a:rPr lang="en-US" altLang="zh-CN" dirty="0"/>
              <a:t>'''</a:t>
            </a:r>
          </a:p>
          <a:p>
            <a:endParaRPr lang="en-US" altLang="zh-CN" dirty="0"/>
          </a:p>
          <a:p>
            <a:r>
              <a:rPr lang="en-US" altLang="zh-CN" dirty="0"/>
              <a:t>import keyword</a:t>
            </a:r>
          </a:p>
          <a:p>
            <a:r>
              <a:rPr lang="en-US" altLang="zh-CN" dirty="0"/>
              <a:t>l = </a:t>
            </a:r>
            <a:r>
              <a:rPr lang="en-US" altLang="zh-CN" dirty="0" err="1"/>
              <a:t>keyword.kwlist</a:t>
            </a:r>
            <a:endParaRPr lang="en-US" altLang="zh-CN" dirty="0"/>
          </a:p>
          <a:p>
            <a:r>
              <a:rPr lang="en-US" altLang="zh-CN" dirty="0"/>
              <a:t>print('Python 3 has {0} reserved </a:t>
            </a:r>
            <a:r>
              <a:rPr lang="en-US" altLang="zh-CN" dirty="0" err="1"/>
              <a:t>keywords.'.format</a:t>
            </a:r>
            <a:r>
              <a:rPr lang="en-US" altLang="zh-CN" dirty="0"/>
              <a:t>(</a:t>
            </a:r>
            <a:r>
              <a:rPr lang="en-US" altLang="zh-CN" dirty="0" err="1"/>
              <a:t>len</a:t>
            </a:r>
            <a:r>
              <a:rPr lang="en-US" altLang="zh-CN" dirty="0"/>
              <a:t>(l)))</a:t>
            </a:r>
          </a:p>
          <a:p>
            <a:r>
              <a:rPr lang="en-US" altLang="zh-CN" dirty="0"/>
              <a:t>print(','.join(l))</a:t>
            </a: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40</a:t>
            </a:fld>
            <a:endParaRPr lang="zh-CN" altLang="en-US"/>
          </a:p>
        </p:txBody>
      </p:sp>
    </p:spTree>
    <p:extLst>
      <p:ext uri="{BB962C8B-B14F-4D97-AF65-F5344CB8AC3E}">
        <p14:creationId xmlns:p14="http://schemas.microsoft.com/office/powerpoint/2010/main" val="208521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https://stackoverflow.com/questions/24735311/what-does-the-slash-mean-in-help-output</a:t>
            </a:r>
          </a:p>
          <a:p>
            <a:pPr fontAlgn="base"/>
            <a:r>
              <a:rPr lang="en-US" altLang="zh-CN" sz="1200" b="0" i="0" kern="1200" dirty="0" smtClean="0">
                <a:solidFill>
                  <a:schemeClr val="tx1"/>
                </a:solidFill>
                <a:effectLst/>
                <a:latin typeface="+mn-lt"/>
                <a:ea typeface="+mn-ea"/>
                <a:cs typeface="+mn-cs"/>
              </a:rPr>
              <a:t>It signifies the end of the </a:t>
            </a:r>
            <a:r>
              <a:rPr lang="en-US" altLang="zh-CN" sz="1200" b="0" i="1" u="sng" kern="1200" dirty="0" smtClean="0">
                <a:solidFill>
                  <a:schemeClr val="tx1"/>
                </a:solidFill>
                <a:effectLst/>
                <a:latin typeface="+mn-lt"/>
                <a:ea typeface="+mn-ea"/>
                <a:cs typeface="+mn-cs"/>
                <a:hlinkClick r:id="rId3"/>
              </a:rPr>
              <a:t>positional only</a:t>
            </a:r>
            <a:r>
              <a:rPr lang="en-US" altLang="zh-CN" sz="1200" b="0" i="0" u="sng" kern="1200" dirty="0" smtClean="0">
                <a:solidFill>
                  <a:schemeClr val="tx1"/>
                </a:solidFill>
                <a:effectLst/>
                <a:latin typeface="+mn-lt"/>
                <a:ea typeface="+mn-ea"/>
                <a:cs typeface="+mn-cs"/>
                <a:hlinkClick r:id="rId3"/>
              </a:rPr>
              <a:t> parameters</a:t>
            </a:r>
            <a:r>
              <a:rPr lang="en-US" altLang="zh-CN" sz="1200" b="0" i="0" kern="1200" dirty="0" smtClean="0">
                <a:solidFill>
                  <a:schemeClr val="tx1"/>
                </a:solidFill>
                <a:effectLst/>
                <a:latin typeface="+mn-lt"/>
                <a:ea typeface="+mn-ea"/>
                <a:cs typeface="+mn-cs"/>
              </a:rPr>
              <a:t>, parameters you </a:t>
            </a:r>
            <a:r>
              <a:rPr lang="en-US" altLang="zh-CN" sz="1200" b="0" i="1" kern="1200" dirty="0" smtClean="0">
                <a:solidFill>
                  <a:schemeClr val="tx1"/>
                </a:solidFill>
                <a:effectLst/>
                <a:latin typeface="+mn-lt"/>
                <a:ea typeface="+mn-ea"/>
                <a:cs typeface="+mn-cs"/>
              </a:rPr>
              <a:t>cannot</a:t>
            </a:r>
            <a:r>
              <a:rPr lang="en-US" altLang="zh-CN" sz="1200" b="0" i="0" kern="1200" dirty="0" smtClean="0">
                <a:solidFill>
                  <a:schemeClr val="tx1"/>
                </a:solidFill>
                <a:effectLst/>
                <a:latin typeface="+mn-lt"/>
                <a:ea typeface="+mn-ea"/>
                <a:cs typeface="+mn-cs"/>
              </a:rPr>
              <a:t> use as keyword parameters. </a:t>
            </a: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53</a:t>
            </a:fld>
            <a:endParaRPr lang="zh-CN" altLang="en-US"/>
          </a:p>
        </p:txBody>
      </p:sp>
    </p:spTree>
    <p:extLst>
      <p:ext uri="{BB962C8B-B14F-4D97-AF65-F5344CB8AC3E}">
        <p14:creationId xmlns:p14="http://schemas.microsoft.com/office/powerpoint/2010/main" val="1778458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 = </a:t>
            </a:r>
            <a:r>
              <a:rPr lang="en-US" altLang="zh-CN" dirty="0" err="1"/>
              <a:t>int</a:t>
            </a:r>
            <a:r>
              <a:rPr lang="en-US" altLang="zh-CN" dirty="0"/>
              <a:t>(input())</a:t>
            </a:r>
          </a:p>
          <a:p>
            <a:endParaRPr lang="en-US" altLang="zh-CN" dirty="0"/>
          </a:p>
          <a:p>
            <a:r>
              <a:rPr lang="en-US" altLang="zh-CN" dirty="0"/>
              <a:t>m = []</a:t>
            </a:r>
          </a:p>
          <a:p>
            <a:r>
              <a:rPr lang="en-US" altLang="zh-CN" dirty="0"/>
              <a:t>for _ in range(n):</a:t>
            </a:r>
          </a:p>
          <a:p>
            <a:r>
              <a:rPr lang="en-US" altLang="zh-CN" dirty="0"/>
              <a:t>    </a:t>
            </a:r>
            <a:r>
              <a:rPr lang="en-US" altLang="zh-CN" dirty="0" err="1"/>
              <a:t>m.append</a:t>
            </a:r>
            <a:r>
              <a:rPr lang="en-US" altLang="zh-CN" dirty="0"/>
              <a:t>(input())</a:t>
            </a:r>
          </a:p>
          <a:p>
            <a:endParaRPr lang="en-US" altLang="zh-CN" dirty="0"/>
          </a:p>
          <a:p>
            <a:r>
              <a:rPr lang="en-US" altLang="zh-CN" dirty="0"/>
              <a:t>c = 1</a:t>
            </a:r>
          </a:p>
          <a:p>
            <a:r>
              <a:rPr lang="en-US" altLang="zh-CN" dirty="0"/>
              <a:t>for </a:t>
            </a:r>
            <a:r>
              <a:rPr lang="en-US" altLang="zh-CN" dirty="0" err="1"/>
              <a:t>i</a:t>
            </a:r>
            <a:r>
              <a:rPr lang="en-US" altLang="zh-CN" dirty="0"/>
              <a:t> in range(n-1):</a:t>
            </a:r>
          </a:p>
          <a:p>
            <a:r>
              <a:rPr lang="en-US" altLang="zh-CN" dirty="0"/>
              <a:t>    #print('</a:t>
            </a:r>
            <a:r>
              <a:rPr lang="en-US" altLang="zh-CN" dirty="0" err="1"/>
              <a:t>i</a:t>
            </a:r>
            <a:r>
              <a:rPr lang="en-US" altLang="zh-CN" dirty="0"/>
              <a:t>=',</a:t>
            </a:r>
            <a:r>
              <a:rPr lang="en-US" altLang="zh-CN" dirty="0" err="1"/>
              <a:t>i</a:t>
            </a:r>
            <a:r>
              <a:rPr lang="en-US" altLang="zh-CN" dirty="0"/>
              <a:t>)</a:t>
            </a:r>
          </a:p>
          <a:p>
            <a:r>
              <a:rPr lang="en-US" altLang="zh-CN" dirty="0"/>
              <a:t>    #print('m[</a:t>
            </a:r>
            <a:r>
              <a:rPr lang="en-US" altLang="zh-CN" dirty="0" err="1"/>
              <a:t>i</a:t>
            </a:r>
            <a:r>
              <a:rPr lang="en-US" altLang="zh-CN" dirty="0"/>
              <a:t>] </a:t>
            </a:r>
            <a:r>
              <a:rPr lang="en-US" altLang="zh-CN" dirty="0" err="1"/>
              <a:t>is',m</a:t>
            </a:r>
            <a:r>
              <a:rPr lang="en-US" altLang="zh-CN" dirty="0"/>
              <a:t>[</a:t>
            </a:r>
            <a:r>
              <a:rPr lang="en-US" altLang="zh-CN" dirty="0" err="1"/>
              <a:t>i</a:t>
            </a:r>
            <a:r>
              <a:rPr lang="en-US" altLang="zh-CN" dirty="0"/>
              <a:t>])</a:t>
            </a:r>
          </a:p>
          <a:p>
            <a:r>
              <a:rPr lang="en-US" altLang="zh-CN" dirty="0"/>
              <a:t>    #print('m[i+1] </a:t>
            </a:r>
            <a:r>
              <a:rPr lang="en-US" altLang="zh-CN" dirty="0" err="1"/>
              <a:t>is',m</a:t>
            </a:r>
            <a:r>
              <a:rPr lang="en-US" altLang="zh-CN" dirty="0"/>
              <a:t>[i+1])</a:t>
            </a:r>
          </a:p>
          <a:p>
            <a:r>
              <a:rPr lang="en-US" altLang="zh-CN" dirty="0"/>
              <a:t>    if m[</a:t>
            </a:r>
            <a:r>
              <a:rPr lang="en-US" altLang="zh-CN" dirty="0" err="1"/>
              <a:t>i</a:t>
            </a:r>
            <a:r>
              <a:rPr lang="en-US" altLang="zh-CN" dirty="0"/>
              <a:t>]!=m[i+1]:</a:t>
            </a:r>
          </a:p>
          <a:p>
            <a:r>
              <a:rPr lang="en-US" altLang="zh-CN" dirty="0"/>
              <a:t>        c += 1</a:t>
            </a:r>
          </a:p>
          <a:p>
            <a:r>
              <a:rPr lang="en-US" altLang="zh-CN" dirty="0"/>
              <a:t>        #print(c)</a:t>
            </a:r>
          </a:p>
          <a:p>
            <a:endParaRPr lang="en-US" altLang="zh-CN" dirty="0"/>
          </a:p>
          <a:p>
            <a:r>
              <a:rPr lang="en-US" altLang="zh-CN" dirty="0"/>
              <a:t>print(c)</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57</a:t>
            </a:fld>
            <a:endParaRPr lang="zh-CN" altLang="en-US"/>
          </a:p>
        </p:txBody>
      </p:sp>
    </p:spTree>
    <p:extLst>
      <p:ext uri="{BB962C8B-B14F-4D97-AF65-F5344CB8AC3E}">
        <p14:creationId xmlns:p14="http://schemas.microsoft.com/office/powerpoint/2010/main" val="3619296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parentheses</a:t>
            </a:r>
          </a:p>
          <a:p>
            <a:r>
              <a:rPr lang="zh-CN" altLang="en-US" sz="1200" b="0" i="0" kern="1200" dirty="0">
                <a:solidFill>
                  <a:schemeClr val="tx1"/>
                </a:solidFill>
                <a:effectLst/>
                <a:latin typeface="+mn-lt"/>
                <a:ea typeface="+mn-ea"/>
                <a:cs typeface="+mn-cs"/>
              </a:rPr>
              <a:t>英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pəˈren</a:t>
            </a:r>
            <a:r>
              <a:rPr lang="el-GR" altLang="zh-CN" sz="1200" b="0" i="0" kern="1200" dirty="0">
                <a:solidFill>
                  <a:schemeClr val="tx1"/>
                </a:solidFill>
                <a:effectLst/>
                <a:latin typeface="+mn-lt"/>
                <a:ea typeface="+mn-ea"/>
                <a:cs typeface="+mn-cs"/>
              </a:rPr>
              <a:t>θ</a:t>
            </a:r>
            <a:r>
              <a:rPr lang="en-US" altLang="zh-CN" sz="1200" b="0" i="0" kern="1200" dirty="0" err="1">
                <a:solidFill>
                  <a:schemeClr val="tx1"/>
                </a:solidFill>
                <a:effectLst/>
                <a:latin typeface="+mn-lt"/>
                <a:ea typeface="+mn-ea"/>
                <a:cs typeface="+mn-cs"/>
              </a:rPr>
              <a:t>əsi:z</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美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pə'ren</a:t>
            </a:r>
            <a:r>
              <a:rPr lang="el-GR" altLang="zh-CN" sz="1200" b="0" i="0" kern="1200" dirty="0">
                <a:solidFill>
                  <a:schemeClr val="tx1"/>
                </a:solidFill>
                <a:effectLst/>
                <a:latin typeface="+mn-lt"/>
                <a:ea typeface="+mn-ea"/>
                <a:cs typeface="+mn-cs"/>
              </a:rPr>
              <a:t>θ</a:t>
            </a:r>
            <a:r>
              <a:rPr lang="en-US" altLang="zh-CN" sz="1200" b="0" i="0" kern="1200" dirty="0" err="1">
                <a:solidFill>
                  <a:schemeClr val="tx1"/>
                </a:solidFill>
                <a:effectLst/>
                <a:latin typeface="+mn-lt"/>
                <a:ea typeface="+mn-ea"/>
                <a:cs typeface="+mn-cs"/>
              </a:rPr>
              <a:t>əsiz</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圆括号，插入语，插曲（ </a:t>
            </a:r>
            <a:r>
              <a:rPr lang="en-US" altLang="zh-CN" sz="1200" b="0" i="0" kern="1200" dirty="0">
                <a:solidFill>
                  <a:schemeClr val="tx1"/>
                </a:solidFill>
                <a:effectLst/>
                <a:latin typeface="+mn-lt"/>
                <a:ea typeface="+mn-ea"/>
                <a:cs typeface="+mn-cs"/>
              </a:rPr>
              <a:t>parenthesis</a:t>
            </a:r>
            <a:r>
              <a:rPr lang="zh-CN" altLang="en-US" sz="1200" b="0" i="0" kern="1200" dirty="0">
                <a:solidFill>
                  <a:schemeClr val="tx1"/>
                </a:solidFill>
                <a:effectLst/>
                <a:latin typeface="+mn-lt"/>
                <a:ea typeface="+mn-ea"/>
                <a:cs typeface="+mn-cs"/>
              </a:rPr>
              <a:t>的名词复数 ）；</a:t>
            </a: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58</a:t>
            </a:fld>
            <a:endParaRPr lang="zh-CN" altLang="en-US"/>
          </a:p>
        </p:txBody>
      </p:sp>
    </p:spTree>
    <p:extLst>
      <p:ext uri="{BB962C8B-B14F-4D97-AF65-F5344CB8AC3E}">
        <p14:creationId xmlns:p14="http://schemas.microsoft.com/office/powerpoint/2010/main" val="1825370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eligible</a:t>
            </a:r>
          </a:p>
          <a:p>
            <a:r>
              <a:rPr lang="zh-CN" altLang="en-US" sz="1200" b="0" i="0" kern="1200" dirty="0">
                <a:solidFill>
                  <a:schemeClr val="tx1"/>
                </a:solidFill>
                <a:effectLst/>
                <a:latin typeface="+mn-lt"/>
                <a:ea typeface="+mn-ea"/>
                <a:cs typeface="+mn-cs"/>
              </a:rPr>
              <a:t>英 </a:t>
            </a:r>
            <a:r>
              <a:rPr lang="en-US" altLang="zh-CN" sz="1200" b="0" i="0" kern="1200" dirty="0">
                <a:solidFill>
                  <a:schemeClr val="tx1"/>
                </a:solidFill>
                <a:effectLst/>
                <a:latin typeface="+mn-lt"/>
                <a:ea typeface="+mn-ea"/>
                <a:cs typeface="+mn-cs"/>
              </a:rPr>
              <a:t>[ˈ</a:t>
            </a:r>
            <a:r>
              <a:rPr lang="en-US" altLang="zh-CN" sz="1200" b="0" i="0" kern="1200" dirty="0" err="1">
                <a:solidFill>
                  <a:schemeClr val="tx1"/>
                </a:solidFill>
                <a:effectLst/>
                <a:latin typeface="+mn-lt"/>
                <a:ea typeface="+mn-ea"/>
                <a:cs typeface="+mn-cs"/>
              </a:rPr>
              <a:t>elɪdʒəbl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美 </a:t>
            </a:r>
            <a:r>
              <a:rPr lang="en-US" altLang="zh-CN" sz="1200" b="0" i="0" kern="1200" dirty="0">
                <a:solidFill>
                  <a:schemeClr val="tx1"/>
                </a:solidFill>
                <a:effectLst/>
                <a:latin typeface="+mn-lt"/>
                <a:ea typeface="+mn-ea"/>
                <a:cs typeface="+mn-cs"/>
              </a:rPr>
              <a:t>[ˈ</a:t>
            </a:r>
            <a:r>
              <a:rPr lang="en-US" altLang="zh-CN" sz="1200" b="0" i="0" kern="1200" dirty="0" err="1">
                <a:solidFill>
                  <a:schemeClr val="tx1"/>
                </a:solidFill>
                <a:effectLst/>
                <a:latin typeface="+mn-lt"/>
                <a:ea typeface="+mn-ea"/>
                <a:cs typeface="+mn-cs"/>
              </a:rPr>
              <a:t>ɛlɪdʒəbəl</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adj.</a:t>
            </a:r>
            <a:r>
              <a:rPr lang="zh-CN" altLang="en-US" sz="1200" b="0" i="0" kern="1200" dirty="0">
                <a:solidFill>
                  <a:schemeClr val="tx1"/>
                </a:solidFill>
                <a:effectLst/>
                <a:latin typeface="+mn-lt"/>
                <a:ea typeface="+mn-ea"/>
                <a:cs typeface="+mn-cs"/>
              </a:rPr>
              <a:t>合适的； 在（法律上或道德上）合格的； 有资格当选的； 称心如意的</a:t>
            </a:r>
          </a:p>
          <a:p>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合格者； 合适者； 称心如意的人； 合乎条件的人（或东西）</a:t>
            </a: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62</a:t>
            </a:fld>
            <a:endParaRPr lang="zh-CN" altLang="en-US"/>
          </a:p>
        </p:txBody>
      </p:sp>
    </p:spTree>
    <p:extLst>
      <p:ext uri="{BB962C8B-B14F-4D97-AF65-F5344CB8AC3E}">
        <p14:creationId xmlns:p14="http://schemas.microsoft.com/office/powerpoint/2010/main" val="3214124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68</a:t>
            </a:fld>
            <a:endParaRPr lang="zh-CN" altLang="en-US"/>
          </a:p>
        </p:txBody>
      </p:sp>
    </p:spTree>
    <p:extLst>
      <p:ext uri="{BB962C8B-B14F-4D97-AF65-F5344CB8AC3E}">
        <p14:creationId xmlns:p14="http://schemas.microsoft.com/office/powerpoint/2010/main" val="235788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E2E261-43F1-4A49-9755-AC3D2E8162AA}" type="slidenum">
              <a:rPr lang="zh-CN" altLang="en-US" sz="1300" smtClean="0"/>
              <a:pPr>
                <a:spcBef>
                  <a:spcPct val="0"/>
                </a:spcBef>
              </a:pPr>
              <a:t>8</a:t>
            </a:fld>
            <a:endParaRPr lang="en-US" altLang="zh-CN" sz="1300"/>
          </a:p>
        </p:txBody>
      </p:sp>
      <p:sp>
        <p:nvSpPr>
          <p:cNvPr id="13315" name="Rectangle 2"/>
          <p:cNvSpPr>
            <a:spLocks noGrp="1" noRot="1" noChangeAspect="1" noChangeArrowheads="1" noTextEdit="1"/>
          </p:cNvSpPr>
          <p:nvPr>
            <p:ph type="sldImg"/>
          </p:nvPr>
        </p:nvSpPr>
        <p:spPr>
          <a:xfrm>
            <a:off x="139700" y="768350"/>
            <a:ext cx="6819900"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ASCII reserves the first 32 codes (numbers 0–31 decimal) for control characters: codes originally intended not to carry printable information, but rather to control devices (such as printers) that make use of ASCII. For example, character 10 represents the "line feed" function (which causes a printer to advance its paper), and character 27 represents the "escape" key often found in the top left corner of common </a:t>
            </a:r>
            <a:r>
              <a:rPr lang="en-US" altLang="zh-CN" u="sng">
                <a:latin typeface="Arial" panose="020B0604020202020204" pitchFamily="34" charset="0"/>
                <a:hlinkClick r:id="rId3"/>
              </a:rPr>
              <a:t>keyboards</a:t>
            </a:r>
            <a:r>
              <a:rPr lang="en-US" altLang="zh-CN">
                <a:latin typeface="Arial" panose="020B0604020202020204" pitchFamily="34" charset="0"/>
              </a:rPr>
              <a:t>. Code 127 (all seven bits on), another special character, equates to "delete" or "rubout". Though its function re ... </a:t>
            </a:r>
            <a:endParaRPr lang="zh-CN" altLang="en-US">
              <a:latin typeface="Arial" panose="020B0604020202020204" pitchFamily="34" charset="0"/>
            </a:endParaRPr>
          </a:p>
        </p:txBody>
      </p:sp>
    </p:spTree>
    <p:extLst>
      <p:ext uri="{BB962C8B-B14F-4D97-AF65-F5344CB8AC3E}">
        <p14:creationId xmlns:p14="http://schemas.microsoft.com/office/powerpoint/2010/main" val="343092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most programming situations,</a:t>
            </a:r>
          </a:p>
          <a:p>
            <a:r>
              <a:rPr lang="en-US" altLang="zh-CN" sz="1200" b="0" i="0" u="none" strike="noStrike" kern="1200" baseline="0" dirty="0" smtClean="0">
                <a:solidFill>
                  <a:schemeClr val="tx1"/>
                </a:solidFill>
                <a:latin typeface="+mn-lt"/>
                <a:ea typeface="+mn-ea"/>
                <a:cs typeface="+mn-cs"/>
              </a:rPr>
              <a:t>the equivalence tests == and != are the appropriate operators; use of is and is not</a:t>
            </a:r>
          </a:p>
          <a:p>
            <a:r>
              <a:rPr lang="en-US" altLang="zh-CN" sz="1200" b="0" i="0" u="none" strike="noStrike" kern="1200" baseline="0" dirty="0" smtClean="0">
                <a:solidFill>
                  <a:schemeClr val="tx1"/>
                </a:solidFill>
                <a:latin typeface="+mn-lt"/>
                <a:ea typeface="+mn-ea"/>
                <a:cs typeface="+mn-cs"/>
              </a:rPr>
              <a:t>should be reserved for situations in which it is necessary to detect true aliasing.</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71</a:t>
            </a:fld>
            <a:endParaRPr lang="zh-CN" altLang="en-US"/>
          </a:p>
        </p:txBody>
      </p:sp>
    </p:spTree>
    <p:extLst>
      <p:ext uri="{BB962C8B-B14F-4D97-AF65-F5344CB8AC3E}">
        <p14:creationId xmlns:p14="http://schemas.microsoft.com/office/powerpoint/2010/main" val="4103715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这一个斜杠的除号，大家注意一下。在</a:t>
            </a:r>
            <a:r>
              <a:rPr lang="en-US" altLang="zh-CN" dirty="0"/>
              <a:t>python3</a:t>
            </a:r>
            <a:r>
              <a:rPr lang="zh-CN" altLang="en-US" dirty="0"/>
              <a:t>里面，可以得到浮点数。但是通常写程序，会写成 </a:t>
            </a:r>
            <a:r>
              <a:rPr lang="en-US" altLang="zh-CN" dirty="0"/>
              <a:t>5/4.0 </a:t>
            </a:r>
            <a:r>
              <a:rPr lang="zh-CN" altLang="en-US" dirty="0"/>
              <a:t>，除数里面有一个浮点数，结果一定是浮点数，就不会有歧义了（因为在</a:t>
            </a:r>
            <a:r>
              <a:rPr lang="en-US" altLang="zh-CN" dirty="0"/>
              <a:t>python2</a:t>
            </a:r>
            <a:r>
              <a:rPr lang="zh-CN" altLang="en-US" dirty="0"/>
              <a:t>里面，两个整数除是得整数）。</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74</a:t>
            </a:fld>
            <a:endParaRPr lang="zh-CN" altLang="en-US"/>
          </a:p>
        </p:txBody>
      </p:sp>
    </p:spTree>
    <p:extLst>
      <p:ext uri="{BB962C8B-B14F-4D97-AF65-F5344CB8AC3E}">
        <p14:creationId xmlns:p14="http://schemas.microsoft.com/office/powerpoint/2010/main" val="3255090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E2E261-43F1-4A49-9755-AC3D2E8162AA}" type="slidenum">
              <a:rPr lang="zh-CN" altLang="en-US" sz="1300" smtClean="0"/>
              <a:pPr>
                <a:spcBef>
                  <a:spcPct val="0"/>
                </a:spcBef>
              </a:pPr>
              <a:t>77</a:t>
            </a:fld>
            <a:endParaRPr lang="en-US" altLang="zh-CN" sz="1300"/>
          </a:p>
        </p:txBody>
      </p:sp>
      <p:sp>
        <p:nvSpPr>
          <p:cNvPr id="13315" name="Rectangle 2"/>
          <p:cNvSpPr>
            <a:spLocks noGrp="1" noRot="1" noChangeAspect="1" noChangeArrowheads="1" noTextEdit="1"/>
          </p:cNvSpPr>
          <p:nvPr>
            <p:ph type="sldImg"/>
          </p:nvPr>
        </p:nvSpPr>
        <p:spPr>
          <a:xfrm>
            <a:off x="139700" y="768350"/>
            <a:ext cx="6819900"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ASCII reserves the first 32 codes (numbers 0–31 decimal) for control characters: codes originally intended not to carry printable information, but rather to control devices (such as printers) that make use of ASCII. For example, character 10 represents the "line feed" function (which causes a printer to advance its paper), and character 27 represents the "escape" key often found in the top left corner of common </a:t>
            </a:r>
            <a:r>
              <a:rPr lang="en-US" altLang="zh-CN" u="sng">
                <a:latin typeface="Arial" panose="020B0604020202020204" pitchFamily="34" charset="0"/>
                <a:hlinkClick r:id="rId3"/>
              </a:rPr>
              <a:t>keyboards</a:t>
            </a:r>
            <a:r>
              <a:rPr lang="en-US" altLang="zh-CN">
                <a:latin typeface="Arial" panose="020B0604020202020204" pitchFamily="34" charset="0"/>
              </a:rPr>
              <a:t>. Code 127 (all seven bits on), another special character, equates to "delete" or "rubout". Though its function re ... </a:t>
            </a:r>
            <a:endParaRPr lang="zh-CN" altLang="en-US">
              <a:latin typeface="Arial" panose="020B0604020202020204" pitchFamily="34" charset="0"/>
            </a:endParaRPr>
          </a:p>
        </p:txBody>
      </p:sp>
    </p:spTree>
    <p:extLst>
      <p:ext uri="{BB962C8B-B14F-4D97-AF65-F5344CB8AC3E}">
        <p14:creationId xmlns:p14="http://schemas.microsoft.com/office/powerpoint/2010/main" val="4099302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E0F891-2EE0-45E5-B3A4-5D4F9E206E2A}" type="slidenum">
              <a:rPr lang="zh-CN" altLang="en-US" sz="1300" smtClean="0"/>
              <a:pPr>
                <a:spcBef>
                  <a:spcPct val="0"/>
                </a:spcBef>
              </a:pPr>
              <a:t>78</a:t>
            </a:fld>
            <a:endParaRPr lang="en-US" altLang="zh-CN" sz="1300"/>
          </a:p>
        </p:txBody>
      </p:sp>
      <p:sp>
        <p:nvSpPr>
          <p:cNvPr id="24579" name="Rectangle 2"/>
          <p:cNvSpPr>
            <a:spLocks noGrp="1" noRot="1" noChangeAspect="1" noChangeArrowheads="1" noTextEdit="1"/>
          </p:cNvSpPr>
          <p:nvPr>
            <p:ph type="sldImg"/>
          </p:nvPr>
        </p:nvSpPr>
        <p:spPr>
          <a:xfrm>
            <a:off x="139700" y="768350"/>
            <a:ext cx="6819900" cy="3836988"/>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dirty="0">
                <a:latin typeface="Arial" panose="020B0604020202020204" pitchFamily="34" charset="0"/>
              </a:rPr>
              <a:t>The digits 0-9 are represented with their values in binary prefixed with </a:t>
            </a:r>
            <a:r>
              <a:rPr lang="en-US" altLang="zh-CN" sz="800" dirty="0">
                <a:solidFill>
                  <a:srgbClr val="FF3300"/>
                </a:solidFill>
                <a:latin typeface="Arial" panose="020B0604020202020204" pitchFamily="34" charset="0"/>
              </a:rPr>
              <a:t>0011</a:t>
            </a:r>
            <a:r>
              <a:rPr lang="en-US" altLang="zh-CN" sz="800" dirty="0">
                <a:latin typeface="Arial" panose="020B0604020202020204" pitchFamily="34" charset="0"/>
              </a:rPr>
              <a:t> </a:t>
            </a:r>
          </a:p>
          <a:p>
            <a:pPr eaLnBrk="1" hangingPunct="1">
              <a:lnSpc>
                <a:spcPct val="80000"/>
              </a:lnSpc>
            </a:pPr>
            <a:r>
              <a:rPr lang="en-US" altLang="zh-CN" sz="800" dirty="0">
                <a:latin typeface="Arial" panose="020B0604020202020204" pitchFamily="34" charset="0"/>
              </a:rPr>
              <a:t>(this means that converting BCD to ASCII is simply a matter of taking each BCD nibble separately and prefixing 0011 to it).</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Lowercase and uppercase letters only differ in bit pattern by a </a:t>
            </a:r>
            <a:r>
              <a:rPr lang="en-US" altLang="zh-CN" sz="800" dirty="0">
                <a:solidFill>
                  <a:srgbClr val="FF3300"/>
                </a:solidFill>
                <a:latin typeface="Arial" panose="020B0604020202020204" pitchFamily="34" charset="0"/>
              </a:rPr>
              <a:t>single bit</a:t>
            </a:r>
            <a:r>
              <a:rPr lang="en-US" altLang="zh-CN" sz="800" dirty="0">
                <a:latin typeface="Arial" panose="020B0604020202020204" pitchFamily="34" charset="0"/>
              </a:rPr>
              <a:t>, </a:t>
            </a:r>
          </a:p>
          <a:p>
            <a:pPr lvl="1" eaLnBrk="1" hangingPunct="1">
              <a:lnSpc>
                <a:spcPct val="80000"/>
              </a:lnSpc>
            </a:pPr>
            <a:r>
              <a:rPr lang="en-US" altLang="zh-CN" sz="800" dirty="0">
                <a:latin typeface="Arial" panose="020B0604020202020204" pitchFamily="34" charset="0"/>
              </a:rPr>
              <a:t>simplifying case conversion to a range test (to avoid converting characters that are not letters) and </a:t>
            </a:r>
            <a:r>
              <a:rPr lang="en-US" altLang="zh-CN" sz="800" dirty="0">
                <a:solidFill>
                  <a:srgbClr val="FF3300"/>
                </a:solidFill>
                <a:latin typeface="Arial" panose="020B0604020202020204" pitchFamily="34" charset="0"/>
              </a:rPr>
              <a:t>a single bitwise operation</a:t>
            </a:r>
            <a:r>
              <a:rPr lang="en-US" altLang="zh-CN" sz="800" dirty="0">
                <a:latin typeface="Arial" panose="020B0604020202020204" pitchFamily="34" charset="0"/>
              </a:rPr>
              <a:t>. </a:t>
            </a:r>
          </a:p>
          <a:p>
            <a:pPr lvl="1" eaLnBrk="1" hangingPunct="1">
              <a:lnSpc>
                <a:spcPct val="80000"/>
              </a:lnSpc>
            </a:pPr>
            <a:r>
              <a:rPr lang="en-US" altLang="zh-CN" sz="800" dirty="0">
                <a:latin typeface="Arial" panose="020B0604020202020204" pitchFamily="34" charset="0"/>
              </a:rPr>
              <a:t>Fast case conversion is important because it is often used in case-ignoring search algorithms.</a:t>
            </a:r>
            <a:endParaRPr lang="zh-CN" altLang="en-US" sz="800" dirty="0">
              <a:latin typeface="Arial" panose="020B0604020202020204" pitchFamily="34" charset="0"/>
            </a:endParaRPr>
          </a:p>
          <a:p>
            <a:pPr eaLnBrk="1" hangingPunct="1">
              <a:lnSpc>
                <a:spcPct val="80000"/>
              </a:lnSpc>
            </a:pPr>
            <a:endParaRPr lang="en-US" altLang="zh-CN" sz="800" dirty="0">
              <a:latin typeface="Arial" panose="020B0604020202020204" pitchFamily="34" charset="0"/>
            </a:endParaRP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http://teaching.idallen.com/cst8214/08w/notes/bit_operations.txt</a:t>
            </a:r>
          </a:p>
          <a:p>
            <a:pPr eaLnBrk="1" hangingPunct="1">
              <a:lnSpc>
                <a:spcPct val="80000"/>
              </a:lnSpc>
            </a:pPr>
            <a:r>
              <a:rPr lang="en-US" altLang="zh-CN" sz="800" dirty="0">
                <a:latin typeface="Arial" panose="020B0604020202020204" pitchFamily="34" charset="0"/>
              </a:rPr>
              <a:t>*** EXAMPLE 6:  Turn any ASCII letter into lower case.</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In ASCII, the difference between an upper-case letter and a lower-case</a:t>
            </a:r>
          </a:p>
          <a:p>
            <a:pPr eaLnBrk="1" hangingPunct="1">
              <a:lnSpc>
                <a:spcPct val="80000"/>
              </a:lnSpc>
            </a:pPr>
            <a:r>
              <a:rPr lang="en-US" altLang="zh-CN" sz="800" dirty="0">
                <a:latin typeface="Arial" panose="020B0604020202020204" pitchFamily="34" charset="0"/>
              </a:rPr>
              <a:t>    letter is the value of the bit 00100000 (20h), which is turned on in</a:t>
            </a:r>
          </a:p>
          <a:p>
            <a:pPr eaLnBrk="1" hangingPunct="1">
              <a:lnSpc>
                <a:spcPct val="80000"/>
              </a:lnSpc>
            </a:pPr>
            <a:r>
              <a:rPr lang="en-US" altLang="zh-CN" sz="800" dirty="0">
                <a:latin typeface="Arial" panose="020B0604020202020204" pitchFamily="34" charset="0"/>
              </a:rPr>
              <a:t>    the lower-case letter.  If we "turn on" that bit, the upper-case letter</a:t>
            </a:r>
          </a:p>
          <a:p>
            <a:pPr eaLnBrk="1" hangingPunct="1">
              <a:lnSpc>
                <a:spcPct val="80000"/>
              </a:lnSpc>
            </a:pPr>
            <a:r>
              <a:rPr lang="en-US" altLang="zh-CN" sz="800" dirty="0">
                <a:latin typeface="Arial" panose="020B0604020202020204" pitchFamily="34" charset="0"/>
              </a:rPr>
              <a:t>    becomes lower-case.  (If the letter was already lower-case, the 20h bit</a:t>
            </a:r>
          </a:p>
          <a:p>
            <a:pPr eaLnBrk="1" hangingPunct="1">
              <a:lnSpc>
                <a:spcPct val="80000"/>
              </a:lnSpc>
            </a:pPr>
            <a:r>
              <a:rPr lang="en-US" altLang="zh-CN" sz="800" dirty="0">
                <a:latin typeface="Arial" panose="020B0604020202020204" pitchFamily="34" charset="0"/>
              </a:rPr>
              <a:t>    is already on; turning it on makes no difference.)</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To make any ASCII letter lower-case, we must "turn on" the 20h bit.</a:t>
            </a:r>
          </a:p>
          <a:p>
            <a:pPr eaLnBrk="1" hangingPunct="1">
              <a:lnSpc>
                <a:spcPct val="80000"/>
              </a:lnSpc>
            </a:pPr>
            <a:r>
              <a:rPr lang="en-US" altLang="zh-CN" sz="800" dirty="0">
                <a:latin typeface="Arial" panose="020B0604020202020204" pitchFamily="34" charset="0"/>
              </a:rPr>
              <a:t>    This is called </a:t>
            </a:r>
            <a:r>
              <a:rPr lang="en-US" altLang="zh-CN" sz="800" dirty="0" err="1">
                <a:latin typeface="Arial" panose="020B0604020202020204" pitchFamily="34" charset="0"/>
              </a:rPr>
              <a:t>ORing</a:t>
            </a:r>
            <a:r>
              <a:rPr lang="en-US" altLang="zh-CN" sz="800" dirty="0">
                <a:latin typeface="Arial" panose="020B0604020202020204" pitchFamily="34" charset="0"/>
              </a:rPr>
              <a:t>-in a bit, since we use the bitwise Boolean</a:t>
            </a:r>
          </a:p>
          <a:p>
            <a:pPr eaLnBrk="1" hangingPunct="1">
              <a:lnSpc>
                <a:spcPct val="80000"/>
              </a:lnSpc>
            </a:pPr>
            <a:r>
              <a:rPr lang="en-US" altLang="zh-CN" sz="800" dirty="0">
                <a:latin typeface="Arial" panose="020B0604020202020204" pitchFamily="34" charset="0"/>
              </a:rPr>
              <a:t>    OR operator:</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01000001 = 41h = ASCII upper-case letter 'A'</a:t>
            </a:r>
          </a:p>
          <a:p>
            <a:pPr eaLnBrk="1" hangingPunct="1">
              <a:lnSpc>
                <a:spcPct val="80000"/>
              </a:lnSpc>
            </a:pPr>
            <a:r>
              <a:rPr lang="en-US" altLang="zh-CN" sz="800" dirty="0">
                <a:latin typeface="Arial" panose="020B0604020202020204" pitchFamily="34" charset="0"/>
              </a:rPr>
              <a:t>        OR 00100000 = 20h  &lt;-- this is the bit we want turned on</a:t>
            </a:r>
          </a:p>
          <a:p>
            <a:pPr eaLnBrk="1" hangingPunct="1">
              <a:lnSpc>
                <a:spcPct val="80000"/>
              </a:lnSpc>
            </a:pPr>
            <a:r>
              <a:rPr lang="en-US" altLang="zh-CN" sz="800" dirty="0">
                <a:latin typeface="Arial" panose="020B0604020202020204" pitchFamily="34" charset="0"/>
              </a:rPr>
              <a:t>           --------</a:t>
            </a:r>
          </a:p>
          <a:p>
            <a:pPr eaLnBrk="1" hangingPunct="1">
              <a:lnSpc>
                <a:spcPct val="80000"/>
              </a:lnSpc>
            </a:pPr>
            <a:r>
              <a:rPr lang="en-US" altLang="zh-CN" sz="800" dirty="0">
                <a:latin typeface="Arial" panose="020B0604020202020204" pitchFamily="34" charset="0"/>
              </a:rPr>
              <a:t>    EQUALS 01100001 = 61h = ASCII lower-case letter 'a'</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In C language:</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char </a:t>
            </a:r>
            <a:r>
              <a:rPr lang="en-US" altLang="zh-CN" sz="800" dirty="0" err="1">
                <a:latin typeface="Arial" panose="020B0604020202020204" pitchFamily="34" charset="0"/>
              </a:rPr>
              <a:t>uppera</a:t>
            </a:r>
            <a:r>
              <a:rPr lang="en-US" altLang="zh-CN" sz="800" dirty="0">
                <a:latin typeface="Arial" panose="020B0604020202020204" pitchFamily="34" charset="0"/>
              </a:rPr>
              <a:t> = 'A';</a:t>
            </a:r>
          </a:p>
          <a:p>
            <a:pPr eaLnBrk="1" hangingPunct="1">
              <a:lnSpc>
                <a:spcPct val="80000"/>
              </a:lnSpc>
            </a:pPr>
            <a:r>
              <a:rPr lang="en-US" altLang="zh-CN" sz="800" dirty="0">
                <a:latin typeface="Arial" panose="020B0604020202020204" pitchFamily="34" charset="0"/>
              </a:rPr>
              <a:t>    char </a:t>
            </a:r>
            <a:r>
              <a:rPr lang="en-US" altLang="zh-CN" sz="800" dirty="0" err="1">
                <a:latin typeface="Arial" panose="020B0604020202020204" pitchFamily="34" charset="0"/>
              </a:rPr>
              <a:t>lowera</a:t>
            </a:r>
            <a:r>
              <a:rPr lang="en-US" altLang="zh-CN" sz="800" dirty="0">
                <a:latin typeface="Arial" panose="020B0604020202020204" pitchFamily="34" charset="0"/>
              </a:rPr>
              <a:t> = </a:t>
            </a:r>
            <a:r>
              <a:rPr lang="en-US" altLang="zh-CN" sz="800" dirty="0" err="1">
                <a:latin typeface="Arial" panose="020B0604020202020204" pitchFamily="34" charset="0"/>
              </a:rPr>
              <a:t>uppera</a:t>
            </a:r>
            <a:r>
              <a:rPr lang="en-US" altLang="zh-CN" sz="800" dirty="0">
                <a:latin typeface="Arial" panose="020B0604020202020204" pitchFamily="34" charset="0"/>
              </a:rPr>
              <a:t> | 0x20;    /* bitwise OR with 20h */</a:t>
            </a:r>
          </a:p>
          <a:p>
            <a:pPr eaLnBrk="1" hangingPunct="1">
              <a:lnSpc>
                <a:spcPct val="80000"/>
              </a:lnSpc>
            </a:pPr>
            <a:r>
              <a:rPr lang="en-US" altLang="zh-CN" sz="800" dirty="0">
                <a:latin typeface="Arial" panose="020B0604020202020204" pitchFamily="34" charset="0"/>
              </a:rPr>
              <a:t>    char </a:t>
            </a:r>
            <a:r>
              <a:rPr lang="en-US" altLang="zh-CN" sz="800" dirty="0" err="1">
                <a:latin typeface="Arial" panose="020B0604020202020204" pitchFamily="34" charset="0"/>
              </a:rPr>
              <a:t>lowerb</a:t>
            </a:r>
            <a:r>
              <a:rPr lang="en-US" altLang="zh-CN" sz="800" dirty="0">
                <a:latin typeface="Arial" panose="020B0604020202020204" pitchFamily="34" charset="0"/>
              </a:rPr>
              <a:t> = 'B' | 0x20;       /* bitwise OR with 20h */</a:t>
            </a:r>
          </a:p>
          <a:p>
            <a:pPr eaLnBrk="1" hangingPunct="1">
              <a:lnSpc>
                <a:spcPct val="80000"/>
              </a:lnSpc>
            </a:pPr>
            <a:r>
              <a:rPr lang="en-US" altLang="zh-CN" sz="800" dirty="0">
                <a:latin typeface="Arial" panose="020B0604020202020204" pitchFamily="34" charset="0"/>
              </a:rPr>
              <a:t>    ... </a:t>
            </a:r>
            <a:r>
              <a:rPr lang="en-US" altLang="zh-CN" sz="800" dirty="0" err="1">
                <a:latin typeface="Arial" panose="020B0604020202020204" pitchFamily="34" charset="0"/>
              </a:rPr>
              <a:t>etc</a:t>
            </a:r>
            <a:r>
              <a:rPr lang="en-US" altLang="zh-CN" sz="800" dirty="0">
                <a:latin typeface="Arial" panose="020B0604020202020204" pitchFamily="34" charset="0"/>
              </a:rPr>
              <a:t> ...</a:t>
            </a:r>
          </a:p>
          <a:p>
            <a:pPr eaLnBrk="1" hangingPunct="1">
              <a:lnSpc>
                <a:spcPct val="80000"/>
              </a:lnSpc>
            </a:pPr>
            <a:r>
              <a:rPr lang="en-US" altLang="zh-CN" sz="800" dirty="0">
                <a:latin typeface="Arial" panose="020B0604020202020204" pitchFamily="34" charset="0"/>
              </a:rPr>
              <a:t>    char </a:t>
            </a:r>
            <a:r>
              <a:rPr lang="en-US" altLang="zh-CN" sz="800" dirty="0" err="1">
                <a:latin typeface="Arial" panose="020B0604020202020204" pitchFamily="34" charset="0"/>
              </a:rPr>
              <a:t>lowerz</a:t>
            </a:r>
            <a:r>
              <a:rPr lang="en-US" altLang="zh-CN" sz="800" dirty="0">
                <a:latin typeface="Arial" panose="020B0604020202020204" pitchFamily="34" charset="0"/>
              </a:rPr>
              <a:t> = 'Z' | 0x20;       /* bitwise OR with 20h */</a:t>
            </a:r>
          </a:p>
          <a:p>
            <a:pPr eaLnBrk="1" hangingPunct="1">
              <a:lnSpc>
                <a:spcPct val="80000"/>
              </a:lnSpc>
            </a:pPr>
            <a:endParaRPr lang="en-US" altLang="zh-CN"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p:txBody>
      </p:sp>
    </p:spTree>
    <p:extLst>
      <p:ext uri="{BB962C8B-B14F-4D97-AF65-F5344CB8AC3E}">
        <p14:creationId xmlns:p14="http://schemas.microsoft.com/office/powerpoint/2010/main" val="3246004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uppera</a:t>
            </a:r>
            <a:r>
              <a:rPr lang="en-US" altLang="zh-CN" dirty="0"/>
              <a:t> = </a:t>
            </a:r>
            <a:r>
              <a:rPr lang="en-US" altLang="zh-CN" dirty="0" err="1"/>
              <a:t>ord</a:t>
            </a:r>
            <a:r>
              <a:rPr lang="en-US" altLang="zh-CN" dirty="0"/>
              <a:t>('A')</a:t>
            </a:r>
          </a:p>
          <a:p>
            <a:r>
              <a:rPr lang="en-US" altLang="zh-CN" dirty="0" err="1"/>
              <a:t>lowera</a:t>
            </a:r>
            <a:r>
              <a:rPr lang="en-US" altLang="zh-CN" dirty="0"/>
              <a:t> = </a:t>
            </a:r>
            <a:r>
              <a:rPr lang="en-US" altLang="zh-CN" dirty="0" err="1"/>
              <a:t>uppera</a:t>
            </a:r>
            <a:r>
              <a:rPr lang="en-US" altLang="zh-CN" dirty="0"/>
              <a:t> | 0x20    # bitwise OR with 20h </a:t>
            </a:r>
          </a:p>
          <a:p>
            <a:r>
              <a:rPr lang="en-US" altLang="zh-CN" dirty="0"/>
              <a:t>print(</a:t>
            </a:r>
            <a:r>
              <a:rPr lang="en-US" altLang="zh-CN" dirty="0" err="1"/>
              <a:t>chr</a:t>
            </a:r>
            <a:r>
              <a:rPr lang="en-US" altLang="zh-CN" dirty="0"/>
              <a:t>(</a:t>
            </a:r>
            <a:r>
              <a:rPr lang="en-US" altLang="zh-CN" dirty="0" err="1"/>
              <a:t>lowera</a:t>
            </a:r>
            <a:r>
              <a:rPr lang="en-US" altLang="zh-CN" dirty="0"/>
              <a:t>))</a:t>
            </a:r>
          </a:p>
          <a:p>
            <a:endParaRPr lang="en-US" altLang="zh-CN" dirty="0"/>
          </a:p>
          <a:p>
            <a:r>
              <a:rPr lang="en-US" altLang="zh-CN" dirty="0" err="1"/>
              <a:t>lowera</a:t>
            </a:r>
            <a:r>
              <a:rPr lang="en-US" altLang="zh-CN" dirty="0"/>
              <a:t> = </a:t>
            </a:r>
            <a:r>
              <a:rPr lang="en-US" altLang="zh-CN" dirty="0" err="1"/>
              <a:t>uppera</a:t>
            </a:r>
            <a:r>
              <a:rPr lang="en-US" altLang="zh-CN" dirty="0"/>
              <a:t>  |  (1&lt;&lt;5)</a:t>
            </a:r>
          </a:p>
          <a:p>
            <a:r>
              <a:rPr lang="en-US" altLang="zh-CN" dirty="0"/>
              <a:t>print(</a:t>
            </a:r>
            <a:r>
              <a:rPr lang="en-US" altLang="zh-CN" dirty="0" err="1"/>
              <a:t>chr</a:t>
            </a:r>
            <a:r>
              <a:rPr lang="en-US" altLang="zh-CN" dirty="0"/>
              <a:t>(</a:t>
            </a:r>
            <a:r>
              <a:rPr lang="en-US" altLang="zh-CN" dirty="0" err="1"/>
              <a:t>lowera</a:t>
            </a:r>
            <a:r>
              <a:rPr lang="en-US" altLang="zh-CN" dirty="0"/>
              <a:t>))</a:t>
            </a:r>
          </a:p>
          <a:p>
            <a:endParaRPr lang="en-US" altLang="zh-CN" dirty="0"/>
          </a:p>
          <a:p>
            <a:endParaRPr lang="en-US" altLang="zh-CN" dirty="0"/>
          </a:p>
          <a:p>
            <a:r>
              <a:rPr lang="en-US" altLang="zh-CN" dirty="0" err="1"/>
              <a:t>lowera</a:t>
            </a:r>
            <a:r>
              <a:rPr lang="en-US" altLang="zh-CN" dirty="0"/>
              <a:t> = </a:t>
            </a:r>
            <a:r>
              <a:rPr lang="en-US" altLang="zh-CN" dirty="0" err="1"/>
              <a:t>ord</a:t>
            </a:r>
            <a:r>
              <a:rPr lang="en-US" altLang="zh-CN" dirty="0"/>
              <a:t>('a')</a:t>
            </a:r>
          </a:p>
          <a:p>
            <a:r>
              <a:rPr lang="en-US" altLang="zh-CN" dirty="0" err="1"/>
              <a:t>uppera</a:t>
            </a:r>
            <a:r>
              <a:rPr lang="en-US" altLang="zh-CN" dirty="0"/>
              <a:t> = </a:t>
            </a:r>
            <a:r>
              <a:rPr lang="en-US" altLang="zh-CN" dirty="0" err="1"/>
              <a:t>lowera</a:t>
            </a:r>
            <a:r>
              <a:rPr lang="en-US" altLang="zh-CN" dirty="0"/>
              <a:t>  &amp;  ~0x20    # bitwise AND with 10111111</a:t>
            </a:r>
          </a:p>
          <a:p>
            <a:r>
              <a:rPr lang="en-US" altLang="zh-CN" dirty="0"/>
              <a:t>print(</a:t>
            </a:r>
            <a:r>
              <a:rPr lang="en-US" altLang="zh-CN" dirty="0" err="1"/>
              <a:t>chr</a:t>
            </a:r>
            <a:r>
              <a:rPr lang="en-US" altLang="zh-CN" dirty="0"/>
              <a:t>(</a:t>
            </a:r>
            <a:r>
              <a:rPr lang="en-US" altLang="zh-CN" dirty="0" err="1"/>
              <a:t>uppera</a:t>
            </a:r>
            <a:r>
              <a:rPr lang="en-US" altLang="zh-CN" dirty="0"/>
              <a:t>))</a:t>
            </a:r>
          </a:p>
          <a:p>
            <a:endParaRPr lang="en-US" altLang="zh-CN" dirty="0"/>
          </a:p>
          <a:p>
            <a:r>
              <a:rPr lang="en-US" altLang="zh-CN" dirty="0" err="1"/>
              <a:t>uppera</a:t>
            </a:r>
            <a:r>
              <a:rPr lang="en-US" altLang="zh-CN" dirty="0"/>
              <a:t> = </a:t>
            </a:r>
            <a:r>
              <a:rPr lang="en-US" altLang="zh-CN" dirty="0" err="1"/>
              <a:t>lowera</a:t>
            </a:r>
            <a:r>
              <a:rPr lang="en-US" altLang="zh-CN" dirty="0"/>
              <a:t>  &amp;  ~(1&lt;&lt;5)</a:t>
            </a:r>
          </a:p>
          <a:p>
            <a:r>
              <a:rPr lang="en-US" altLang="zh-CN" dirty="0"/>
              <a:t>print(</a:t>
            </a:r>
            <a:r>
              <a:rPr lang="en-US" altLang="zh-CN" dirty="0" err="1"/>
              <a:t>chr</a:t>
            </a:r>
            <a:r>
              <a:rPr lang="en-US" altLang="zh-CN" dirty="0"/>
              <a:t>(</a:t>
            </a:r>
            <a:r>
              <a:rPr lang="en-US" altLang="zh-CN" dirty="0" err="1"/>
              <a:t>uppera</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AF17F8F5-562E-4F3A-A518-6BD28BA3C7E3}" type="slidenum">
              <a:rPr lang="zh-CN" altLang="en-US" smtClean="0"/>
              <a:t>79</a:t>
            </a:fld>
            <a:endParaRPr lang="zh-CN" altLang="en-US"/>
          </a:p>
        </p:txBody>
      </p:sp>
    </p:spTree>
    <p:extLst>
      <p:ext uri="{BB962C8B-B14F-4D97-AF65-F5344CB8AC3E}">
        <p14:creationId xmlns:p14="http://schemas.microsoft.com/office/powerpoint/2010/main" val="1712244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Dictionaries, like sets, do not maintain a well-defined order on their elements.</a:t>
            </a:r>
          </a:p>
          <a:p>
            <a:r>
              <a:rPr lang="en-US" altLang="zh-CN" sz="1200" b="0" i="0" u="none" strike="noStrike" kern="1200" baseline="0" dirty="0" smtClean="0">
                <a:solidFill>
                  <a:schemeClr val="tx1"/>
                </a:solidFill>
                <a:latin typeface="+mn-lt"/>
                <a:ea typeface="+mn-ea"/>
                <a:cs typeface="+mn-cs"/>
              </a:rPr>
              <a:t>Furthermore, the concept of a subset is not typically meaningful for dictionaries, so</a:t>
            </a:r>
          </a:p>
          <a:p>
            <a:r>
              <a:rPr lang="en-US" altLang="zh-CN" sz="1200" b="0" i="0" u="none" strike="noStrike" kern="1200" baseline="0" dirty="0" smtClean="0">
                <a:solidFill>
                  <a:schemeClr val="tx1"/>
                </a:solidFill>
                <a:latin typeface="+mn-lt"/>
                <a:ea typeface="+mn-ea"/>
                <a:cs typeface="+mn-cs"/>
              </a:rPr>
              <a:t>the </a:t>
            </a:r>
            <a:r>
              <a:rPr lang="en-US" altLang="zh-CN" sz="1200" b="0" i="0" u="none" strike="noStrike" kern="1200" baseline="0" dirty="0" err="1" smtClean="0">
                <a:solidFill>
                  <a:schemeClr val="tx1"/>
                </a:solidFill>
                <a:latin typeface="+mn-lt"/>
                <a:ea typeface="+mn-ea"/>
                <a:cs typeface="+mn-cs"/>
              </a:rPr>
              <a:t>dict</a:t>
            </a:r>
            <a:r>
              <a:rPr lang="en-US" altLang="zh-CN" sz="1200" b="0" i="0" u="none" strike="noStrike" kern="1200" baseline="0" dirty="0" smtClean="0">
                <a:solidFill>
                  <a:schemeClr val="tx1"/>
                </a:solidFill>
                <a:latin typeface="+mn-lt"/>
                <a:ea typeface="+mn-ea"/>
                <a:cs typeface="+mn-cs"/>
              </a:rPr>
              <a:t> class does not support operators such as &lt;.</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83</a:t>
            </a:fld>
            <a:endParaRPr lang="zh-CN" altLang="en-US"/>
          </a:p>
        </p:txBody>
      </p:sp>
    </p:spTree>
    <p:extLst>
      <p:ext uri="{BB962C8B-B14F-4D97-AF65-F5344CB8AC3E}">
        <p14:creationId xmlns:p14="http://schemas.microsoft.com/office/powerpoint/2010/main" val="475842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Python supports an extended assignment operator for most binary operators, for</a:t>
            </a:r>
          </a:p>
          <a:p>
            <a:r>
              <a:rPr lang="en-US" altLang="zh-CN" dirty="0"/>
              <a:t>example, allowing a syntax such as count += 5. By default, this is a shorthand for</a:t>
            </a:r>
          </a:p>
          <a:p>
            <a:r>
              <a:rPr lang="en-US" altLang="zh-CN" dirty="0"/>
              <a:t>the more verbose count = count + 5. For an immutable type, such as a number or</a:t>
            </a:r>
          </a:p>
          <a:p>
            <a:r>
              <a:rPr lang="en-US" altLang="zh-CN" dirty="0"/>
              <a:t>a string, one should not presume that this syntax changes the value of the existing</a:t>
            </a:r>
          </a:p>
          <a:p>
            <a:r>
              <a:rPr lang="en-US" altLang="zh-CN" dirty="0"/>
              <a:t>object, but instead that it will reassign the identifier to a newly constructed value.</a:t>
            </a:r>
          </a:p>
          <a:p>
            <a:r>
              <a:rPr lang="en-US" altLang="zh-CN" dirty="0"/>
              <a:t>(See discussion of Figure 1.3.) However, it is possible for a type to redefine such</a:t>
            </a:r>
          </a:p>
          <a:p>
            <a:r>
              <a:rPr lang="en-US" altLang="zh-CN" dirty="0"/>
              <a:t>semantics to mutate the object, as the list class does for the += operator.</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84</a:t>
            </a:fld>
            <a:endParaRPr lang="zh-CN" altLang="en-US"/>
          </a:p>
        </p:txBody>
      </p:sp>
    </p:spTree>
    <p:extLst>
      <p:ext uri="{BB962C8B-B14F-4D97-AF65-F5344CB8AC3E}">
        <p14:creationId xmlns:p14="http://schemas.microsoft.com/office/powerpoint/2010/main" val="2704522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E2E261-43F1-4A49-9755-AC3D2E8162AA}" type="slidenum">
              <a:rPr lang="zh-CN" altLang="en-US" sz="1300" smtClean="0"/>
              <a:pPr>
                <a:spcBef>
                  <a:spcPct val="0"/>
                </a:spcBef>
              </a:pPr>
              <a:t>88</a:t>
            </a:fld>
            <a:endParaRPr lang="en-US" altLang="zh-CN" sz="1300"/>
          </a:p>
        </p:txBody>
      </p:sp>
      <p:sp>
        <p:nvSpPr>
          <p:cNvPr id="13315" name="Rectangle 2"/>
          <p:cNvSpPr>
            <a:spLocks noGrp="1" noRot="1" noChangeAspect="1" noChangeArrowheads="1" noTextEdit="1"/>
          </p:cNvSpPr>
          <p:nvPr>
            <p:ph type="sldImg"/>
          </p:nvPr>
        </p:nvSpPr>
        <p:spPr>
          <a:xfrm>
            <a:off x="139700" y="768350"/>
            <a:ext cx="6819900"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ASCII reserves the first 32 codes (numbers 0–31 decimal) for control characters: codes originally intended not to carry printable information, but rather to control devices (such as printers) that make use of ASCII. For example, character 10 represents the "line feed" function (which causes a printer to advance its paper), and character 27 represents the "escape" key often found in the top left corner of common </a:t>
            </a:r>
            <a:r>
              <a:rPr lang="en-US" altLang="zh-CN" u="sng">
                <a:latin typeface="Arial" panose="020B0604020202020204" pitchFamily="34" charset="0"/>
                <a:hlinkClick r:id="rId3"/>
              </a:rPr>
              <a:t>keyboards</a:t>
            </a:r>
            <a:r>
              <a:rPr lang="en-US" altLang="zh-CN">
                <a:latin typeface="Arial" panose="020B0604020202020204" pitchFamily="34" charset="0"/>
              </a:rPr>
              <a:t>. Code 127 (all seven bits on), another special character, equates to "delete" or "rubout". Though its function re ... </a:t>
            </a:r>
            <a:endParaRPr lang="zh-CN" altLang="en-US">
              <a:latin typeface="Arial" panose="020B0604020202020204" pitchFamily="34" charset="0"/>
            </a:endParaRPr>
          </a:p>
        </p:txBody>
      </p:sp>
    </p:spTree>
    <p:extLst>
      <p:ext uri="{BB962C8B-B14F-4D97-AF65-F5344CB8AC3E}">
        <p14:creationId xmlns:p14="http://schemas.microsoft.com/office/powerpoint/2010/main" val="3549289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9</a:t>
            </a:fld>
            <a:endParaRPr lang="zh-CN" altLang="en-US"/>
          </a:p>
        </p:txBody>
      </p:sp>
    </p:spTree>
    <p:extLst>
      <p:ext uri="{BB962C8B-B14F-4D97-AF65-F5344CB8AC3E}">
        <p14:creationId xmlns:p14="http://schemas.microsoft.com/office/powerpoint/2010/main" val="18965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https://docs.python.org/3/tutorial/index.html</a:t>
            </a:r>
          </a:p>
          <a:p>
            <a:r>
              <a:rPr lang="en-US" altLang="zh-CN" sz="1200" b="0" i="0" kern="1200" dirty="0">
                <a:solidFill>
                  <a:schemeClr val="tx1"/>
                </a:solidFill>
                <a:effectLst/>
                <a:latin typeface="+mn-lt"/>
                <a:ea typeface="+mn-ea"/>
                <a:cs typeface="+mn-cs"/>
              </a:rPr>
              <a:t>The </a:t>
            </a:r>
            <a:r>
              <a:rPr lang="en-US" altLang="zh-CN" sz="1200" b="0" i="0" u="none" strike="noStrike" kern="1200" dirty="0">
                <a:solidFill>
                  <a:schemeClr val="tx1"/>
                </a:solidFill>
                <a:effectLst/>
                <a:latin typeface="+mn-lt"/>
                <a:ea typeface="+mn-ea"/>
                <a:cs typeface="+mn-cs"/>
                <a:hlinkClick r:id="rId3"/>
              </a:rPr>
              <a:t>Glossary</a:t>
            </a:r>
            <a:r>
              <a:rPr lang="en-US" altLang="zh-CN" sz="1200" b="0" i="0" kern="1200" dirty="0">
                <a:solidFill>
                  <a:schemeClr val="tx1"/>
                </a:solidFill>
                <a:effectLst/>
                <a:latin typeface="+mn-lt"/>
                <a:ea typeface="+mn-ea"/>
                <a:cs typeface="+mn-cs"/>
              </a:rPr>
              <a:t> is also worth going through.</a:t>
            </a:r>
          </a:p>
          <a:p>
            <a:endParaRPr lang="en-US" altLang="zh-CN" dirty="0"/>
          </a:p>
          <a:p>
            <a:r>
              <a:rPr lang="en-US" altLang="zh-CN" dirty="0"/>
              <a:t>https://docs.python.org/3/glossary.html#glossary</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16</a:t>
            </a:fld>
            <a:endParaRPr lang="zh-CN" altLang="en-US"/>
          </a:p>
        </p:txBody>
      </p:sp>
    </p:spTree>
    <p:extLst>
      <p:ext uri="{BB962C8B-B14F-4D97-AF65-F5344CB8AC3E}">
        <p14:creationId xmlns:p14="http://schemas.microsoft.com/office/powerpoint/2010/main" val="234751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https://doc.lagout.org/programmation/python/Data%20Structures%20and%20Algorithms%20in%20Python%20[Goodrich,%20Tamassia%20&amp;%20Goldwasser%202013-03-18].pdf</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17</a:t>
            </a:fld>
            <a:endParaRPr lang="zh-CN" altLang="en-US"/>
          </a:p>
        </p:txBody>
      </p:sp>
    </p:spTree>
    <p:extLst>
      <p:ext uri="{BB962C8B-B14F-4D97-AF65-F5344CB8AC3E}">
        <p14:creationId xmlns:p14="http://schemas.microsoft.com/office/powerpoint/2010/main" val="62059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print('Welcome to the GPA calculator.')</a:t>
            </a:r>
            <a:endParaRPr lang="zh-CN" altLang="zh-CN" dirty="0"/>
          </a:p>
          <a:p>
            <a:r>
              <a:rPr lang="en-US" altLang="zh-CN" dirty="0"/>
              <a:t>print('Please enter all your letter grades, one per line.')</a:t>
            </a:r>
            <a:endParaRPr lang="zh-CN" altLang="zh-CN" dirty="0"/>
          </a:p>
          <a:p>
            <a:r>
              <a:rPr lang="en-US" altLang="zh-CN" dirty="0"/>
              <a:t>print('Enter a blank line to designate the end.')</a:t>
            </a:r>
            <a:endParaRPr lang="zh-CN" altLang="zh-CN" dirty="0"/>
          </a:p>
          <a:p>
            <a:r>
              <a:rPr lang="en-US" altLang="zh-CN" dirty="0"/>
              <a:t># map from letter grade to point value</a:t>
            </a:r>
            <a:endParaRPr lang="zh-CN" altLang="zh-CN" dirty="0"/>
          </a:p>
          <a:p>
            <a:r>
              <a:rPr lang="en-US" altLang="zh-CN" dirty="0"/>
              <a:t>points = {'A+':4.0, 'A':4.0, 'A-':3.67, 'B+':3.33, 'B':3.0, 'B-':2.67,</a:t>
            </a:r>
            <a:endParaRPr lang="zh-CN" altLang="zh-CN" dirty="0"/>
          </a:p>
          <a:p>
            <a:r>
              <a:rPr lang="en-US" altLang="zh-CN" dirty="0"/>
              <a:t>          'C+':2.33, 'C':2.0, 'C':1.67, 'D+':1.33, 'D':1.0, 'F':0.0}</a:t>
            </a:r>
            <a:endParaRPr lang="zh-CN" altLang="zh-CN" dirty="0"/>
          </a:p>
          <a:p>
            <a:r>
              <a:rPr lang="en-US" altLang="zh-CN" dirty="0" err="1"/>
              <a:t>num_courses</a:t>
            </a:r>
            <a:r>
              <a:rPr lang="en-US" altLang="zh-CN" dirty="0"/>
              <a:t> = 0</a:t>
            </a:r>
            <a:endParaRPr lang="zh-CN" altLang="zh-CN" dirty="0"/>
          </a:p>
          <a:p>
            <a:r>
              <a:rPr lang="en-US" altLang="zh-CN" dirty="0" err="1"/>
              <a:t>total_points</a:t>
            </a:r>
            <a:r>
              <a:rPr lang="en-US" altLang="zh-CN" dirty="0"/>
              <a:t> = 0</a:t>
            </a:r>
            <a:endParaRPr lang="zh-CN" altLang="zh-CN" dirty="0"/>
          </a:p>
          <a:p>
            <a:r>
              <a:rPr lang="en-US" altLang="zh-CN" dirty="0"/>
              <a:t>done = False</a:t>
            </a:r>
            <a:endParaRPr lang="zh-CN" altLang="zh-CN" dirty="0"/>
          </a:p>
          <a:p>
            <a:r>
              <a:rPr lang="en-US" altLang="zh-CN" dirty="0"/>
              <a:t>while not done:</a:t>
            </a:r>
            <a:endParaRPr lang="zh-CN" altLang="zh-CN" dirty="0"/>
          </a:p>
          <a:p>
            <a:r>
              <a:rPr lang="en-US" altLang="zh-CN" dirty="0"/>
              <a:t>  grade = input()                          # read line from user</a:t>
            </a:r>
            <a:endParaRPr lang="zh-CN" altLang="zh-CN" dirty="0"/>
          </a:p>
          <a:p>
            <a:r>
              <a:rPr lang="en-US" altLang="zh-CN" dirty="0"/>
              <a:t>  if grade == '':                          # empty line was entered</a:t>
            </a:r>
            <a:endParaRPr lang="zh-CN" altLang="zh-CN" dirty="0"/>
          </a:p>
          <a:p>
            <a:r>
              <a:rPr lang="en-US" altLang="zh-CN" dirty="0"/>
              <a:t>    done = True</a:t>
            </a:r>
            <a:endParaRPr lang="zh-CN" altLang="zh-CN" dirty="0"/>
          </a:p>
          <a:p>
            <a:r>
              <a:rPr lang="en-US" altLang="zh-CN" dirty="0"/>
              <a:t>  </a:t>
            </a:r>
            <a:r>
              <a:rPr lang="en-US" altLang="zh-CN" dirty="0" err="1"/>
              <a:t>elif</a:t>
            </a:r>
            <a:r>
              <a:rPr lang="en-US" altLang="zh-CN" dirty="0"/>
              <a:t> grade not in points:                # unrecognized grade entered</a:t>
            </a:r>
            <a:endParaRPr lang="zh-CN" altLang="zh-CN" dirty="0"/>
          </a:p>
          <a:p>
            <a:r>
              <a:rPr lang="en-US" altLang="zh-CN" dirty="0"/>
              <a:t>    print("Unknown grade '{0}' being </a:t>
            </a:r>
            <a:r>
              <a:rPr lang="en-US" altLang="zh-CN" dirty="0" err="1"/>
              <a:t>ignored".format</a:t>
            </a:r>
            <a:r>
              <a:rPr lang="en-US" altLang="zh-CN" dirty="0"/>
              <a:t>(grade))</a:t>
            </a:r>
            <a:endParaRPr lang="zh-CN" altLang="zh-CN" dirty="0"/>
          </a:p>
          <a:p>
            <a:r>
              <a:rPr lang="en-US" altLang="zh-CN" dirty="0"/>
              <a:t>  else:</a:t>
            </a:r>
            <a:endParaRPr lang="zh-CN" altLang="zh-CN" dirty="0"/>
          </a:p>
          <a:p>
            <a:r>
              <a:rPr lang="en-US" altLang="zh-CN" dirty="0"/>
              <a:t>    </a:t>
            </a:r>
            <a:r>
              <a:rPr lang="en-US" altLang="zh-CN" dirty="0" err="1"/>
              <a:t>num_courses</a:t>
            </a:r>
            <a:r>
              <a:rPr lang="en-US" altLang="zh-CN" dirty="0"/>
              <a:t> += 1</a:t>
            </a:r>
            <a:endParaRPr lang="zh-CN" altLang="zh-CN" dirty="0"/>
          </a:p>
          <a:p>
            <a:r>
              <a:rPr lang="en-US" altLang="zh-CN" dirty="0"/>
              <a:t>    </a:t>
            </a:r>
            <a:r>
              <a:rPr lang="en-US" altLang="zh-CN" dirty="0" err="1"/>
              <a:t>total_points</a:t>
            </a:r>
            <a:r>
              <a:rPr lang="en-US" altLang="zh-CN" dirty="0"/>
              <a:t> += points[grade]</a:t>
            </a:r>
            <a:endParaRPr lang="zh-CN" altLang="zh-CN" dirty="0"/>
          </a:p>
          <a:p>
            <a:r>
              <a:rPr lang="en-US" altLang="zh-CN" dirty="0"/>
              <a:t>if </a:t>
            </a:r>
            <a:r>
              <a:rPr lang="en-US" altLang="zh-CN" dirty="0" err="1"/>
              <a:t>num_courses</a:t>
            </a:r>
            <a:r>
              <a:rPr lang="en-US" altLang="zh-CN" dirty="0"/>
              <a:t> &gt; 0:                        # avoid division by zero</a:t>
            </a:r>
            <a:endParaRPr lang="zh-CN" altLang="zh-CN" dirty="0"/>
          </a:p>
          <a:p>
            <a:r>
              <a:rPr lang="en-US" altLang="zh-CN" dirty="0"/>
              <a:t>  print('Your GPA is {0:.3}'.format(</a:t>
            </a:r>
            <a:r>
              <a:rPr lang="en-US" altLang="zh-CN" dirty="0" err="1"/>
              <a:t>total_points</a:t>
            </a:r>
            <a:r>
              <a:rPr lang="en-US" altLang="zh-CN" dirty="0"/>
              <a:t> / </a:t>
            </a:r>
            <a:r>
              <a:rPr lang="en-US" altLang="zh-CN" dirty="0" err="1"/>
              <a:t>num_courses</a:t>
            </a:r>
            <a:r>
              <a:rPr lang="en-US" altLang="zh-CN" dirty="0"/>
              <a:t>))</a:t>
            </a:r>
            <a:endParaRPr lang="zh-CN" altLang="zh-CN" dirty="0"/>
          </a:p>
          <a:p>
            <a:endParaRPr lang="zh-CN" altLang="en-US" dirty="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panose="020B0604030504040204" pitchFamily="34" charset="0"/>
                <a:ea typeface="MS PGothic" panose="020B0600070205080204" pitchFamily="34" charset="-128"/>
              </a:defRPr>
            </a:lvl1pPr>
            <a:lvl2pPr marL="742950" indent="-285750" defTabSz="965200">
              <a:defRPr sz="2400">
                <a:solidFill>
                  <a:schemeClr val="tx1"/>
                </a:solidFill>
                <a:latin typeface="Tahoma" panose="020B0604030504040204" pitchFamily="34" charset="0"/>
                <a:ea typeface="MS PGothic" panose="020B0600070205080204" pitchFamily="34" charset="-128"/>
              </a:defRPr>
            </a:lvl2pPr>
            <a:lvl3pPr marL="1143000" indent="-228600" defTabSz="965200">
              <a:defRPr sz="2400">
                <a:solidFill>
                  <a:schemeClr val="tx1"/>
                </a:solidFill>
                <a:latin typeface="Tahoma" panose="020B0604030504040204" pitchFamily="34" charset="0"/>
                <a:ea typeface="MS PGothic" panose="020B0600070205080204" pitchFamily="34" charset="-128"/>
              </a:defRPr>
            </a:lvl3pPr>
            <a:lvl4pPr marL="1600200" indent="-228600" defTabSz="965200">
              <a:defRPr sz="2400">
                <a:solidFill>
                  <a:schemeClr val="tx1"/>
                </a:solidFill>
                <a:latin typeface="Tahoma" panose="020B0604030504040204" pitchFamily="34" charset="0"/>
                <a:ea typeface="MS PGothic" panose="020B0600070205080204" pitchFamily="34" charset="-128"/>
              </a:defRPr>
            </a:lvl4pPr>
            <a:lvl5pPr marL="2057400" indent="-228600" defTabSz="965200">
              <a:defRPr sz="2400">
                <a:solidFill>
                  <a:schemeClr val="tx1"/>
                </a:solidFill>
                <a:latin typeface="Tahoma" panose="020B0604030504040204" pitchFamily="34"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36235924-0186-4EBE-8F4E-36F5688E1D99}" type="slidenum">
              <a:rPr lang="en-US" altLang="zh-CN" sz="1300" smtClean="0"/>
              <a:pPr/>
              <a:t>21</a:t>
            </a:fld>
            <a:endParaRPr lang="en-US" altLang="zh-CN" sz="1300"/>
          </a:p>
        </p:txBody>
      </p:sp>
    </p:spTree>
    <p:extLst>
      <p:ext uri="{BB962C8B-B14F-4D97-AF65-F5344CB8AC3E}">
        <p14:creationId xmlns:p14="http://schemas.microsoft.com/office/powerpoint/2010/main" val="317887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http://pythontutor.com/visualize.html</a:t>
            </a:r>
            <a:endParaRPr lang="zh-CN" altLang="en-US"/>
          </a:p>
        </p:txBody>
      </p:sp>
      <p:sp>
        <p:nvSpPr>
          <p:cNvPr id="10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panose="020B0604030504040204" pitchFamily="34" charset="0"/>
                <a:ea typeface="MS PGothic" panose="020B0600070205080204" pitchFamily="34" charset="-128"/>
              </a:defRPr>
            </a:lvl1pPr>
            <a:lvl2pPr marL="742950" indent="-285750" defTabSz="965200">
              <a:defRPr sz="2400">
                <a:solidFill>
                  <a:schemeClr val="tx1"/>
                </a:solidFill>
                <a:latin typeface="Tahoma" panose="020B0604030504040204" pitchFamily="34" charset="0"/>
                <a:ea typeface="MS PGothic" panose="020B0600070205080204" pitchFamily="34" charset="-128"/>
              </a:defRPr>
            </a:lvl2pPr>
            <a:lvl3pPr marL="1143000" indent="-228600" defTabSz="965200">
              <a:defRPr sz="2400">
                <a:solidFill>
                  <a:schemeClr val="tx1"/>
                </a:solidFill>
                <a:latin typeface="Tahoma" panose="020B0604030504040204" pitchFamily="34" charset="0"/>
                <a:ea typeface="MS PGothic" panose="020B0600070205080204" pitchFamily="34" charset="-128"/>
              </a:defRPr>
            </a:lvl3pPr>
            <a:lvl4pPr marL="1600200" indent="-228600" defTabSz="965200">
              <a:defRPr sz="2400">
                <a:solidFill>
                  <a:schemeClr val="tx1"/>
                </a:solidFill>
                <a:latin typeface="Tahoma" panose="020B0604030504040204" pitchFamily="34" charset="0"/>
                <a:ea typeface="MS PGothic" panose="020B0600070205080204" pitchFamily="34" charset="-128"/>
              </a:defRPr>
            </a:lvl4pPr>
            <a:lvl5pPr marL="2057400" indent="-228600" defTabSz="965200">
              <a:defRPr sz="2400">
                <a:solidFill>
                  <a:schemeClr val="tx1"/>
                </a:solidFill>
                <a:latin typeface="Tahoma" panose="020B0604030504040204" pitchFamily="34"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0635B89A-24B9-4064-8377-A85B921F55DE}" type="slidenum">
              <a:rPr lang="en-US" altLang="zh-CN" sz="1300" smtClean="0"/>
              <a:pPr/>
              <a:t>22</a:t>
            </a:fld>
            <a:endParaRPr lang="en-US" altLang="zh-CN" sz="1300"/>
          </a:p>
        </p:txBody>
      </p:sp>
    </p:spTree>
    <p:extLst>
      <p:ext uri="{BB962C8B-B14F-4D97-AF65-F5344CB8AC3E}">
        <p14:creationId xmlns:p14="http://schemas.microsoft.com/office/powerpoint/2010/main" val="683720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sz="2800" dirty="0" smtClean="0"/>
              <a:t>without going into too much unnecessary detail or </a:t>
            </a:r>
          </a:p>
          <a:p>
            <a:pPr lvl="1"/>
            <a:r>
              <a:rPr lang="en-US" altLang="zh-CN" sz="2800" dirty="0" smtClean="0"/>
              <a:t>giving others access to the inner workings of the objects. </a:t>
            </a: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27</a:t>
            </a:fld>
            <a:endParaRPr lang="zh-CN" altLang="en-US"/>
          </a:p>
        </p:txBody>
      </p:sp>
    </p:spTree>
    <p:extLst>
      <p:ext uri="{BB962C8B-B14F-4D97-AF65-F5344CB8AC3E}">
        <p14:creationId xmlns:p14="http://schemas.microsoft.com/office/powerpoint/2010/main" val="202633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term </a:t>
            </a:r>
            <a:r>
              <a:rPr lang="en-US" altLang="en-US" dirty="0"/>
              <a:t>“</a:t>
            </a:r>
            <a:r>
              <a:rPr lang="en-US" altLang="ja-JP" dirty="0"/>
              <a:t>duck typing</a:t>
            </a:r>
            <a:r>
              <a:rPr lang="en-US" altLang="en-US" dirty="0"/>
              <a:t>”</a:t>
            </a:r>
            <a:r>
              <a:rPr lang="en-US" altLang="ja-JP" dirty="0"/>
              <a:t> comes from an adage attributed to poet James Whitcomb Riley, stating that </a:t>
            </a:r>
            <a:r>
              <a:rPr lang="en-US" altLang="en-US" dirty="0"/>
              <a:t>“</a:t>
            </a:r>
            <a:r>
              <a:rPr lang="en-US" altLang="ja-JP" dirty="0"/>
              <a:t>when I see a bird that walks like a duck and swims like a duck and quacks like a duck, I call that bird a duck.</a:t>
            </a:r>
            <a:r>
              <a:rPr lang="en-US"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32</a:t>
            </a:fld>
            <a:endParaRPr lang="zh-CN" altLang="en-US"/>
          </a:p>
        </p:txBody>
      </p:sp>
    </p:spTree>
    <p:extLst>
      <p:ext uri="{BB962C8B-B14F-4D97-AF65-F5344CB8AC3E}">
        <p14:creationId xmlns:p14="http://schemas.microsoft.com/office/powerpoint/2010/main" val="214420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192440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405672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121426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1176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400800" y="1905000"/>
            <a:ext cx="5080000" cy="4114800"/>
          </a:xfrm>
        </p:spPr>
        <p:txBody>
          <a:bodyPr/>
          <a:lstStyle/>
          <a:p>
            <a:pPr lvl="0"/>
            <a:endParaRPr lang="en-US" noProof="0"/>
          </a:p>
        </p:txBody>
      </p:sp>
      <p:sp>
        <p:nvSpPr>
          <p:cNvPr id="5" name="Rectangle 65"/>
          <p:cNvSpPr>
            <a:spLocks noGrp="1" noChangeArrowheads="1"/>
          </p:cNvSpPr>
          <p:nvPr>
            <p:ph type="dt" sz="half" idx="10"/>
          </p:nvPr>
        </p:nvSpPr>
        <p:spPr>
          <a:ln/>
        </p:spPr>
        <p:txBody>
          <a:bodyPr/>
          <a:lstStyle>
            <a:lvl1pPr>
              <a:defRPr/>
            </a:lvl1pPr>
          </a:lstStyle>
          <a:p>
            <a:pPr>
              <a:defRPr/>
            </a:pPr>
            <a:r>
              <a:rPr lang="en-US" altLang="zh-CN"/>
              <a:t>© 2013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Python Primer</a:t>
            </a:r>
          </a:p>
        </p:txBody>
      </p:sp>
      <p:sp>
        <p:nvSpPr>
          <p:cNvPr id="7" name="Rectangle 67"/>
          <p:cNvSpPr>
            <a:spLocks noGrp="1" noChangeArrowheads="1"/>
          </p:cNvSpPr>
          <p:nvPr>
            <p:ph type="sldNum" sz="quarter" idx="12"/>
          </p:nvPr>
        </p:nvSpPr>
        <p:spPr>
          <a:ln/>
        </p:spPr>
        <p:txBody>
          <a:bodyPr/>
          <a:lstStyle>
            <a:lvl1pPr>
              <a:defRPr/>
            </a:lvl1pPr>
          </a:lstStyle>
          <a:p>
            <a:pPr>
              <a:defRPr/>
            </a:pPr>
            <a:fld id="{0648882F-DCA8-4A88-A383-27341C9F0949}" type="slidenum">
              <a:rPr lang="en-US" altLang="zh-CN"/>
              <a:pPr>
                <a:defRPr/>
              </a:pPr>
              <a:t>‹#›</a:t>
            </a:fld>
            <a:endParaRPr lang="en-US" altLang="zh-CN"/>
          </a:p>
        </p:txBody>
      </p:sp>
    </p:spTree>
    <p:extLst>
      <p:ext uri="{BB962C8B-B14F-4D97-AF65-F5344CB8AC3E}">
        <p14:creationId xmlns:p14="http://schemas.microsoft.com/office/powerpoint/2010/main" val="63620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205871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226770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336655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25596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117888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323838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270417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87C887-F647-4E20-AB76-72E20D68AD18}" type="datetimeFigureOut">
              <a:rPr lang="zh-CN" altLang="en-US" smtClean="0"/>
              <a:pPr/>
              <a:t>2020/10/12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179457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7C887-F647-4E20-AB76-72E20D68AD18}" type="datetimeFigureOut">
              <a:rPr lang="zh-CN" altLang="en-US" smtClean="0"/>
              <a:pPr/>
              <a:t>2020/10/12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179505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s.wiley.com/WileyCDA/WileyTitle/productCd-EHEP002510.html"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hyperlink" Target="https://docs.python.org/3/tutorial/index.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hyperlink" Target="http://www.wiley.com/WileyCDA/WileyTitle/productCd-EHEP002510.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aturingmachine.com/index.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stackoverflow.com/questions/2225038/determine-the-type-of-an-object"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867254" cy="2387600"/>
          </a:xfrm>
        </p:spPr>
        <p:txBody>
          <a:bodyPr>
            <a:normAutofit/>
          </a:bodyPr>
          <a:lstStyle/>
          <a:p>
            <a:r>
              <a:rPr lang="en-US" altLang="zh-CN" b="1" dirty="0">
                <a:solidFill>
                  <a:schemeClr val="accent1">
                    <a:lumMod val="75000"/>
                  </a:schemeClr>
                </a:solidFill>
              </a:rPr>
              <a:t>Variables and Operators </a:t>
            </a:r>
            <a:br>
              <a:rPr lang="en-US" altLang="zh-CN" b="1" dirty="0">
                <a:solidFill>
                  <a:schemeClr val="accent1">
                    <a:lumMod val="75000"/>
                  </a:schemeClr>
                </a:solidFill>
              </a:rPr>
            </a:br>
            <a:r>
              <a:rPr lang="en-US" altLang="zh-CN" b="1" dirty="0">
                <a:solidFill>
                  <a:schemeClr val="accent1">
                    <a:lumMod val="75000"/>
                  </a:schemeClr>
                </a:solidFill>
              </a:rPr>
              <a:t>in Python</a:t>
            </a:r>
            <a:endParaRPr lang="zh-CN" altLang="en-US" dirty="0"/>
          </a:p>
        </p:txBody>
      </p:sp>
      <p:sp>
        <p:nvSpPr>
          <p:cNvPr id="3" name="副标题 2"/>
          <p:cNvSpPr>
            <a:spLocks noGrp="1"/>
          </p:cNvSpPr>
          <p:nvPr>
            <p:ph type="subTitle" idx="1"/>
          </p:nvPr>
        </p:nvSpPr>
        <p:spPr>
          <a:xfrm>
            <a:off x="1524000" y="3953730"/>
            <a:ext cx="9144000" cy="1655762"/>
          </a:xfrm>
        </p:spPr>
        <p:txBody>
          <a:bodyPr/>
          <a:lstStyle/>
          <a:p>
            <a:r>
              <a:rPr lang="en-US" altLang="zh-CN" dirty="0"/>
              <a:t>2020/10/13</a:t>
            </a:r>
          </a:p>
          <a:p>
            <a:r>
              <a:rPr lang="en-US" altLang="zh-CN" dirty="0" err="1"/>
              <a:t>Hongfei</a:t>
            </a:r>
            <a:r>
              <a:rPr lang="en-US" altLang="zh-CN" dirty="0"/>
              <a:t> Yan</a:t>
            </a:r>
            <a:endParaRPr lang="zh-CN" altLang="en-US" dirty="0"/>
          </a:p>
        </p:txBody>
      </p:sp>
    </p:spTree>
    <p:extLst>
      <p:ext uri="{BB962C8B-B14F-4D97-AF65-F5344CB8AC3E}">
        <p14:creationId xmlns:p14="http://schemas.microsoft.com/office/powerpoint/2010/main" val="67017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a:xfrm>
            <a:off x="756005" y="1568771"/>
            <a:ext cx="7431158" cy="4351338"/>
          </a:xfrm>
        </p:spPr>
        <p:txBody>
          <a:bodyPr>
            <a:noAutofit/>
          </a:bodyPr>
          <a:lstStyle/>
          <a:p>
            <a:pPr marL="0" indent="0">
              <a:buNone/>
            </a:pPr>
            <a:r>
              <a:rPr lang="en-US" altLang="zh-CN" sz="2400" b="1" dirty="0"/>
              <a:t>1 Python Primer 				  	  1</a:t>
            </a:r>
            <a:endParaRPr lang="en-US" altLang="zh-CN" sz="2400" dirty="0"/>
          </a:p>
          <a:p>
            <a:pPr marL="0" indent="0">
              <a:buNone/>
            </a:pPr>
            <a:r>
              <a:rPr lang="en-US" altLang="zh-CN" sz="2400" dirty="0"/>
              <a:t>1.1 Python Overview				  	  </a:t>
            </a:r>
            <a:r>
              <a:rPr lang="en-US" altLang="zh-CN" sz="2400" b="1" dirty="0"/>
              <a:t>2</a:t>
            </a:r>
            <a:endParaRPr lang="en-US" altLang="zh-CN" sz="2400" dirty="0"/>
          </a:p>
          <a:p>
            <a:pPr marL="0" indent="0">
              <a:buNone/>
            </a:pPr>
            <a:r>
              <a:rPr lang="en-US" altLang="zh-CN" sz="2400" dirty="0"/>
              <a:t>1.2 </a:t>
            </a:r>
            <a:r>
              <a:rPr lang="en-US" altLang="zh-CN" sz="2400" b="1" dirty="0">
                <a:solidFill>
                  <a:srgbClr val="FF0000"/>
                </a:solidFill>
              </a:rPr>
              <a:t>Objects</a:t>
            </a:r>
            <a:r>
              <a:rPr lang="en-US" altLang="zh-CN" sz="2400" dirty="0"/>
              <a:t> in Python				  	  </a:t>
            </a:r>
            <a:r>
              <a:rPr lang="en-US" altLang="zh-CN" sz="2400" b="1" dirty="0"/>
              <a:t>4</a:t>
            </a:r>
            <a:endParaRPr lang="en-US" altLang="zh-CN" sz="2400" dirty="0"/>
          </a:p>
          <a:p>
            <a:pPr marL="0" indent="0">
              <a:buNone/>
            </a:pPr>
            <a:r>
              <a:rPr lang="en-US" altLang="zh-CN" sz="2400" dirty="0"/>
              <a:t>1.3 Expressions, </a:t>
            </a:r>
            <a:r>
              <a:rPr lang="en-US" altLang="zh-CN" sz="2400" b="1" dirty="0">
                <a:solidFill>
                  <a:srgbClr val="FF0000"/>
                </a:solidFill>
              </a:rPr>
              <a:t>Operators</a:t>
            </a:r>
            <a:r>
              <a:rPr lang="en-US" altLang="zh-CN" sz="2400" dirty="0"/>
              <a:t>, and Precedence		</a:t>
            </a:r>
            <a:r>
              <a:rPr lang="en-US" altLang="zh-CN" sz="2400" b="1" dirty="0"/>
              <a:t>12</a:t>
            </a:r>
          </a:p>
          <a:p>
            <a:pPr marL="0" indent="0">
              <a:buNone/>
            </a:pPr>
            <a:endParaRPr lang="en-US" altLang="zh-CN" sz="2400" b="1" dirty="0"/>
          </a:p>
          <a:p>
            <a:pPr marL="0" indent="0">
              <a:buNone/>
            </a:pPr>
            <a:r>
              <a:rPr lang="en-US" altLang="zh-CN" sz="2000" dirty="0">
                <a:solidFill>
                  <a:srgbClr val="00B0F0"/>
                </a:solidFill>
              </a:rPr>
              <a:t>1.4 Control Flow 			</a:t>
            </a:r>
            <a:r>
              <a:rPr lang="en-US" altLang="zh-CN" sz="2000" b="1" dirty="0">
                <a:solidFill>
                  <a:srgbClr val="00B0F0"/>
                </a:solidFill>
              </a:rPr>
              <a:t>18</a:t>
            </a:r>
            <a:endParaRPr lang="en-US" altLang="zh-CN" sz="2000" dirty="0">
              <a:solidFill>
                <a:srgbClr val="00B0F0"/>
              </a:solidFill>
            </a:endParaRPr>
          </a:p>
          <a:p>
            <a:pPr marL="0" indent="0">
              <a:buNone/>
            </a:pPr>
            <a:r>
              <a:rPr lang="en-US" altLang="zh-CN" sz="2000" dirty="0">
                <a:solidFill>
                  <a:srgbClr val="00B0F0"/>
                </a:solidFill>
              </a:rPr>
              <a:t>1.5 Functions 			</a:t>
            </a:r>
            <a:r>
              <a:rPr lang="en-US" altLang="zh-CN" sz="2000" b="1" dirty="0">
                <a:solidFill>
                  <a:srgbClr val="00B0F0"/>
                </a:solidFill>
              </a:rPr>
              <a:t>23</a:t>
            </a:r>
            <a:endParaRPr lang="en-US" altLang="zh-CN" sz="2000" dirty="0">
              <a:solidFill>
                <a:srgbClr val="00B0F0"/>
              </a:solidFill>
            </a:endParaRPr>
          </a:p>
          <a:p>
            <a:pPr marL="0" indent="0">
              <a:buNone/>
            </a:pPr>
            <a:r>
              <a:rPr lang="en-US" altLang="zh-CN" sz="1400" dirty="0">
                <a:solidFill>
                  <a:schemeClr val="bg1">
                    <a:lumMod val="65000"/>
                  </a:schemeClr>
                </a:solidFill>
              </a:rPr>
              <a:t>1.6 Simple Input and Output		</a:t>
            </a:r>
            <a:r>
              <a:rPr lang="en-US" altLang="zh-CN" sz="1400" b="1" dirty="0">
                <a:solidFill>
                  <a:schemeClr val="bg1">
                    <a:lumMod val="65000"/>
                  </a:schemeClr>
                </a:solidFill>
              </a:rPr>
              <a:t>30</a:t>
            </a:r>
            <a:endParaRPr lang="en-US" altLang="zh-CN" sz="1400" dirty="0">
              <a:solidFill>
                <a:schemeClr val="bg1">
                  <a:lumMod val="65000"/>
                </a:schemeClr>
              </a:solidFill>
            </a:endParaRPr>
          </a:p>
          <a:p>
            <a:pPr marL="0" indent="0">
              <a:buNone/>
            </a:pPr>
            <a:r>
              <a:rPr lang="en-US" altLang="zh-CN" sz="1400" dirty="0">
                <a:solidFill>
                  <a:schemeClr val="bg1">
                    <a:lumMod val="65000"/>
                  </a:schemeClr>
                </a:solidFill>
              </a:rPr>
              <a:t>1.7 Exception Handling		</a:t>
            </a:r>
            <a:r>
              <a:rPr lang="en-US" altLang="zh-CN" sz="1400" b="1" dirty="0">
                <a:solidFill>
                  <a:schemeClr val="bg1">
                    <a:lumMod val="65000"/>
                  </a:schemeClr>
                </a:solidFill>
              </a:rPr>
              <a:t>33</a:t>
            </a:r>
            <a:endParaRPr lang="en-US" altLang="zh-CN" sz="1400" dirty="0">
              <a:solidFill>
                <a:schemeClr val="bg1">
                  <a:lumMod val="65000"/>
                </a:schemeClr>
              </a:solidFill>
            </a:endParaRPr>
          </a:p>
          <a:p>
            <a:pPr marL="0" indent="0">
              <a:buNone/>
            </a:pPr>
            <a:r>
              <a:rPr lang="en-US" altLang="zh-CN" sz="1400" dirty="0">
                <a:solidFill>
                  <a:schemeClr val="bg1">
                    <a:lumMod val="65000"/>
                  </a:schemeClr>
                </a:solidFill>
              </a:rPr>
              <a:t>1.8 Iterators and Generators 		</a:t>
            </a:r>
            <a:r>
              <a:rPr lang="en-US" altLang="zh-CN" sz="1400" b="1" dirty="0">
                <a:solidFill>
                  <a:schemeClr val="bg1">
                    <a:lumMod val="65000"/>
                  </a:schemeClr>
                </a:solidFill>
              </a:rPr>
              <a:t>39</a:t>
            </a:r>
            <a:endParaRPr lang="en-US" altLang="zh-CN" sz="1400" dirty="0">
              <a:solidFill>
                <a:schemeClr val="bg1">
                  <a:lumMod val="65000"/>
                </a:schemeClr>
              </a:solidFill>
            </a:endParaRPr>
          </a:p>
          <a:p>
            <a:pPr marL="0" indent="0">
              <a:buNone/>
            </a:pPr>
            <a:r>
              <a:rPr lang="en-US" altLang="zh-CN" sz="1400" dirty="0">
                <a:solidFill>
                  <a:schemeClr val="bg1">
                    <a:lumMod val="65000"/>
                  </a:schemeClr>
                </a:solidFill>
              </a:rPr>
              <a:t>1.9 Additional Python Conveniences 	</a:t>
            </a:r>
            <a:r>
              <a:rPr lang="en-US" altLang="zh-CN" sz="1400" b="1" dirty="0">
                <a:solidFill>
                  <a:schemeClr val="bg1">
                    <a:lumMod val="65000"/>
                  </a:schemeClr>
                </a:solidFill>
              </a:rPr>
              <a:t>42</a:t>
            </a:r>
            <a:endParaRPr lang="en-US" altLang="zh-CN" sz="1400" dirty="0">
              <a:solidFill>
                <a:schemeClr val="bg1">
                  <a:lumMod val="65000"/>
                </a:schemeClr>
              </a:solidFill>
            </a:endParaRPr>
          </a:p>
          <a:p>
            <a:pPr marL="0" indent="0">
              <a:buNone/>
            </a:pPr>
            <a:r>
              <a:rPr lang="en-US" altLang="zh-CN" sz="1400" dirty="0">
                <a:solidFill>
                  <a:schemeClr val="bg1">
                    <a:lumMod val="65000"/>
                  </a:schemeClr>
                </a:solidFill>
              </a:rPr>
              <a:t>1.10 Scopes and Namespaces 		</a:t>
            </a:r>
            <a:r>
              <a:rPr lang="en-US" altLang="zh-CN" sz="1400" b="1" dirty="0">
                <a:solidFill>
                  <a:schemeClr val="bg1">
                    <a:lumMod val="65000"/>
                  </a:schemeClr>
                </a:solidFill>
              </a:rPr>
              <a:t>46</a:t>
            </a:r>
            <a:endParaRPr lang="en-US" altLang="zh-CN" sz="1400" dirty="0">
              <a:solidFill>
                <a:schemeClr val="bg1">
                  <a:lumMod val="65000"/>
                </a:schemeClr>
              </a:solidFill>
            </a:endParaRPr>
          </a:p>
          <a:p>
            <a:pPr marL="0" indent="0">
              <a:buNone/>
            </a:pPr>
            <a:r>
              <a:rPr lang="en-US" altLang="zh-CN" sz="1400" dirty="0">
                <a:solidFill>
                  <a:schemeClr val="bg1">
                    <a:lumMod val="65000"/>
                  </a:schemeClr>
                </a:solidFill>
              </a:rPr>
              <a:t>1.11 Modules and the Import Statement 	</a:t>
            </a:r>
            <a:r>
              <a:rPr lang="en-US" altLang="zh-CN" sz="1400" b="1" dirty="0">
                <a:solidFill>
                  <a:schemeClr val="bg1">
                    <a:lumMod val="65000"/>
                  </a:schemeClr>
                </a:solidFill>
              </a:rPr>
              <a:t>48</a:t>
            </a:r>
            <a:endParaRPr lang="en-US" altLang="zh-CN" sz="1400" dirty="0"/>
          </a:p>
          <a:p>
            <a:pPr marL="0" indent="0">
              <a:buNone/>
            </a:pPr>
            <a:endParaRPr lang="zh-CN" altLang="en-US" sz="2400" dirty="0"/>
          </a:p>
        </p:txBody>
      </p:sp>
      <p:pic>
        <p:nvPicPr>
          <p:cNvPr id="5" name="图片 4"/>
          <p:cNvPicPr>
            <a:picLocks noChangeAspect="1"/>
          </p:cNvPicPr>
          <p:nvPr/>
        </p:nvPicPr>
        <p:blipFill>
          <a:blip r:embed="rId2"/>
          <a:stretch>
            <a:fillRect/>
          </a:stretch>
        </p:blipFill>
        <p:spPr>
          <a:xfrm>
            <a:off x="8281773" y="27163"/>
            <a:ext cx="3876100" cy="4014258"/>
          </a:xfrm>
          <a:prstGeom prst="rect">
            <a:avLst/>
          </a:prstGeom>
          <a:ln>
            <a:solidFill>
              <a:schemeClr val="tx1"/>
            </a:solidFill>
          </a:ln>
        </p:spPr>
      </p:pic>
      <p:sp>
        <p:nvSpPr>
          <p:cNvPr id="4" name="矩形 3"/>
          <p:cNvSpPr/>
          <p:nvPr/>
        </p:nvSpPr>
        <p:spPr>
          <a:xfrm>
            <a:off x="6061873" y="6136711"/>
            <a:ext cx="6096000"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altLang="zh-CN" dirty="0">
                <a:latin typeface="Microsoft YaHei" panose="020B0503020204020204" pitchFamily="34" charset="-122"/>
                <a:ea typeface="Microsoft YaHei" panose="020B0503020204020204" pitchFamily="34" charset="-122"/>
                <a:hlinkClick r:id="rId3"/>
              </a:rPr>
              <a:t>Data Structures and Algorithms in Python</a:t>
            </a:r>
            <a:r>
              <a:rPr lang="en-US" altLang="zh-CN" dirty="0">
                <a:solidFill>
                  <a:srgbClr val="000000"/>
                </a:solidFill>
                <a:latin typeface="Microsoft YaHei" panose="020B0503020204020204" pitchFamily="34" charset="-122"/>
                <a:ea typeface="Microsoft YaHei" panose="020B0503020204020204" pitchFamily="34" charset="-122"/>
              </a:rPr>
              <a:t> by Michael T. Goodrich and Roberto </a:t>
            </a:r>
            <a:r>
              <a:rPr lang="en-US" altLang="zh-CN" dirty="0" err="1">
                <a:solidFill>
                  <a:srgbClr val="000000"/>
                </a:solidFill>
                <a:latin typeface="Microsoft YaHei" panose="020B0503020204020204" pitchFamily="34" charset="-122"/>
                <a:ea typeface="Microsoft YaHei" panose="020B0503020204020204" pitchFamily="34" charset="-122"/>
              </a:rPr>
              <a:t>Tamassia</a:t>
            </a:r>
            <a:r>
              <a:rPr lang="en-US" altLang="zh-CN" dirty="0">
                <a:solidFill>
                  <a:srgbClr val="000000"/>
                </a:solidFill>
                <a:latin typeface="Microsoft YaHei" panose="020B0503020204020204" pitchFamily="34" charset="-122"/>
                <a:ea typeface="Microsoft YaHei" panose="020B0503020204020204" pitchFamily="34" charset="-122"/>
              </a:rPr>
              <a:t>, Mar 18, 2013</a:t>
            </a:r>
            <a:endParaRPr lang="zh-CN" altLang="en-US" dirty="0"/>
          </a:p>
        </p:txBody>
      </p:sp>
    </p:spTree>
    <p:extLst>
      <p:ext uri="{BB962C8B-B14F-4D97-AF65-F5344CB8AC3E}">
        <p14:creationId xmlns:p14="http://schemas.microsoft.com/office/powerpoint/2010/main" val="339765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8449" y="157928"/>
            <a:ext cx="10515600" cy="1325563"/>
          </a:xfrm>
        </p:spPr>
        <p:txBody>
          <a:bodyPr/>
          <a:lstStyle/>
          <a:p>
            <a:r>
              <a:rPr lang="en-US" altLang="zh-CN" dirty="0" smtClean="0"/>
              <a:t>Control Flow/Structure: </a:t>
            </a:r>
            <a:r>
              <a:rPr lang="en-US" altLang="zh-CN" dirty="0" smtClean="0">
                <a:solidFill>
                  <a:srgbClr val="FF0000"/>
                </a:solidFill>
              </a:rPr>
              <a:t>Conditionals</a:t>
            </a:r>
            <a:r>
              <a:rPr lang="en-US" altLang="zh-CN" dirty="0" smtClean="0"/>
              <a:t> &amp; </a:t>
            </a:r>
            <a:r>
              <a:rPr lang="en-US" altLang="zh-CN" dirty="0" smtClean="0">
                <a:solidFill>
                  <a:srgbClr val="00B0F0"/>
                </a:solidFill>
              </a:rPr>
              <a:t>Loops</a:t>
            </a:r>
            <a:endParaRPr lang="zh-CN" altLang="en-US" dirty="0">
              <a:solidFill>
                <a:srgbClr val="00B0F0"/>
              </a:solidFill>
            </a:endParaRPr>
          </a:p>
        </p:txBody>
      </p:sp>
      <p:pic>
        <p:nvPicPr>
          <p:cNvPr id="5" name="图片 4"/>
          <p:cNvPicPr>
            <a:picLocks noChangeAspect="1"/>
          </p:cNvPicPr>
          <p:nvPr/>
        </p:nvPicPr>
        <p:blipFill>
          <a:blip r:embed="rId2"/>
          <a:stretch>
            <a:fillRect/>
          </a:stretch>
        </p:blipFill>
        <p:spPr>
          <a:xfrm>
            <a:off x="1187574" y="1483491"/>
            <a:ext cx="4638675" cy="5000625"/>
          </a:xfrm>
          <a:prstGeom prst="rect">
            <a:avLst/>
          </a:prstGeom>
        </p:spPr>
      </p:pic>
      <p:pic>
        <p:nvPicPr>
          <p:cNvPr id="6" name="图片 5"/>
          <p:cNvPicPr>
            <a:picLocks noChangeAspect="1"/>
          </p:cNvPicPr>
          <p:nvPr/>
        </p:nvPicPr>
        <p:blipFill>
          <a:blip r:embed="rId3"/>
          <a:stretch>
            <a:fillRect/>
          </a:stretch>
        </p:blipFill>
        <p:spPr>
          <a:xfrm>
            <a:off x="6864420" y="1357954"/>
            <a:ext cx="4695825" cy="4943475"/>
          </a:xfrm>
          <a:prstGeom prst="rect">
            <a:avLst/>
          </a:prstGeom>
        </p:spPr>
      </p:pic>
      <p:cxnSp>
        <p:nvCxnSpPr>
          <p:cNvPr id="8" name="直接连接符 7"/>
          <p:cNvCxnSpPr/>
          <p:nvPr/>
        </p:nvCxnSpPr>
        <p:spPr>
          <a:xfrm>
            <a:off x="6107236" y="1356189"/>
            <a:ext cx="0" cy="48904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77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yanhf\AppData\Local\Temp\WeChat Files\e64bad68a678b0e3f0be0ad43b986a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202" y="145874"/>
            <a:ext cx="3521957" cy="6548437"/>
          </a:xfrm>
          <a:prstGeom prst="rect">
            <a:avLst/>
          </a:prstGeom>
          <a:noFill/>
          <a:ln>
            <a:noFill/>
          </a:ln>
        </p:spPr>
      </p:pic>
      <p:pic>
        <p:nvPicPr>
          <p:cNvPr id="3" name="图片 2" descr="C:\Users\yanhf\AppData\Local\Temp\WeChat Files\db5f7d74fd13af2af83568f2d52109f.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2428" y="145874"/>
            <a:ext cx="3604684" cy="6300082"/>
          </a:xfrm>
          <a:prstGeom prst="rect">
            <a:avLst/>
          </a:prstGeom>
          <a:noFill/>
          <a:ln>
            <a:noFill/>
          </a:ln>
        </p:spPr>
      </p:pic>
    </p:spTree>
    <p:extLst>
      <p:ext uri="{BB962C8B-B14F-4D97-AF65-F5344CB8AC3E}">
        <p14:creationId xmlns:p14="http://schemas.microsoft.com/office/powerpoint/2010/main" val="139654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3782" y="204148"/>
            <a:ext cx="5972352" cy="6185228"/>
            <a:chOff x="1252537" y="339900"/>
            <a:chExt cx="5972352" cy="6185228"/>
          </a:xfrm>
        </p:grpSpPr>
        <p:pic>
          <p:nvPicPr>
            <p:cNvPr id="2" name="图片 1"/>
            <p:cNvPicPr>
              <a:picLocks noChangeAspect="1"/>
            </p:cNvPicPr>
            <p:nvPr/>
          </p:nvPicPr>
          <p:blipFill>
            <a:blip r:embed="rId2"/>
            <a:stretch>
              <a:fillRect/>
            </a:stretch>
          </p:blipFill>
          <p:spPr>
            <a:xfrm>
              <a:off x="1252537" y="339900"/>
              <a:ext cx="5972352" cy="6185228"/>
            </a:xfrm>
            <a:prstGeom prst="rect">
              <a:avLst/>
            </a:prstGeom>
          </p:spPr>
        </p:pic>
        <p:sp>
          <p:nvSpPr>
            <p:cNvPr id="3" name="矩形 2"/>
            <p:cNvSpPr/>
            <p:nvPr/>
          </p:nvSpPr>
          <p:spPr>
            <a:xfrm>
              <a:off x="1569156" y="1535289"/>
              <a:ext cx="5452533" cy="2664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533422" y="3386666"/>
              <a:ext cx="1320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7053" y="1172475"/>
            <a:ext cx="5914947" cy="289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箭头连接符 8"/>
          <p:cNvCxnSpPr/>
          <p:nvPr/>
        </p:nvCxnSpPr>
        <p:spPr>
          <a:xfrm flipV="1">
            <a:off x="3989194" y="2731625"/>
            <a:ext cx="2190359" cy="406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31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63857" y="0"/>
            <a:ext cx="9064286" cy="6858000"/>
          </a:xfrm>
          <a:prstGeom prst="rect">
            <a:avLst/>
          </a:prstGeom>
        </p:spPr>
      </p:pic>
    </p:spTree>
    <p:extLst>
      <p:ext uri="{BB962C8B-B14F-4D97-AF65-F5344CB8AC3E}">
        <p14:creationId xmlns:p14="http://schemas.microsoft.com/office/powerpoint/2010/main" val="60869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7" y="4360762"/>
            <a:ext cx="7120610" cy="221213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561" y="3064078"/>
            <a:ext cx="4781972" cy="358647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202" y="285425"/>
            <a:ext cx="5904639" cy="2778653"/>
          </a:xfrm>
          <a:prstGeom prst="rect">
            <a:avLst/>
          </a:prstGeom>
        </p:spPr>
      </p:pic>
      <p:cxnSp>
        <p:nvCxnSpPr>
          <p:cNvPr id="6" name="肘形连接符 5"/>
          <p:cNvCxnSpPr/>
          <p:nvPr/>
        </p:nvCxnSpPr>
        <p:spPr>
          <a:xfrm flipV="1">
            <a:off x="3533422" y="2133600"/>
            <a:ext cx="6841067" cy="1783644"/>
          </a:xfrm>
          <a:prstGeom prst="bentConnector3">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713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Warm up </a:t>
            </a:r>
            <a:r>
              <a:rPr lang="en-US" altLang="zh-CN" dirty="0" err="1"/>
              <a:t>glossary@</a:t>
            </a:r>
            <a:r>
              <a:rPr lang="en-US" altLang="zh-CN" dirty="0" err="1">
                <a:hlinkClick r:id="rId3"/>
              </a:rPr>
              <a:t>The</a:t>
            </a:r>
            <a:r>
              <a:rPr lang="en-US" altLang="zh-CN" dirty="0">
                <a:hlinkClick r:id="rId3"/>
              </a:rPr>
              <a:t> Python Tutorial</a:t>
            </a:r>
            <a:endParaRPr lang="zh-CN" altLang="en-US" dirty="0"/>
          </a:p>
        </p:txBody>
      </p:sp>
      <p:sp>
        <p:nvSpPr>
          <p:cNvPr id="3" name="内容占位符 2"/>
          <p:cNvSpPr>
            <a:spLocks noGrp="1"/>
          </p:cNvSpPr>
          <p:nvPr>
            <p:ph sz="half" idx="1"/>
          </p:nvPr>
        </p:nvSpPr>
        <p:spPr/>
        <p:txBody>
          <a:bodyPr>
            <a:normAutofit lnSpcReduction="10000"/>
          </a:bodyPr>
          <a:lstStyle/>
          <a:p>
            <a:r>
              <a:rPr lang="en-US" altLang="zh-CN" b="1" dirty="0">
                <a:solidFill>
                  <a:srgbClr val="FF0000"/>
                </a:solidFill>
              </a:rPr>
              <a:t>argument</a:t>
            </a:r>
          </a:p>
          <a:p>
            <a:r>
              <a:rPr lang="en-US" altLang="zh-CN" b="1" dirty="0">
                <a:solidFill>
                  <a:srgbClr val="00B050"/>
                </a:solidFill>
              </a:rPr>
              <a:t>class</a:t>
            </a:r>
          </a:p>
          <a:p>
            <a:r>
              <a:rPr lang="en-US" altLang="zh-CN" b="1" dirty="0">
                <a:solidFill>
                  <a:srgbClr val="00B050"/>
                </a:solidFill>
              </a:rPr>
              <a:t>dictionary</a:t>
            </a:r>
          </a:p>
          <a:p>
            <a:r>
              <a:rPr lang="en-US" altLang="zh-CN" b="1" dirty="0"/>
              <a:t>duck-typing</a:t>
            </a:r>
          </a:p>
          <a:p>
            <a:r>
              <a:rPr lang="en-US" altLang="zh-CN" b="1" dirty="0"/>
              <a:t>expression</a:t>
            </a:r>
          </a:p>
          <a:p>
            <a:r>
              <a:rPr lang="en-US" altLang="zh-CN" b="1" dirty="0">
                <a:solidFill>
                  <a:srgbClr val="FF0000"/>
                </a:solidFill>
              </a:rPr>
              <a:t>function</a:t>
            </a:r>
          </a:p>
          <a:p>
            <a:r>
              <a:rPr lang="en-US" altLang="zh-CN" b="1" dirty="0">
                <a:solidFill>
                  <a:srgbClr val="00B0F0"/>
                </a:solidFill>
              </a:rPr>
              <a:t>generator</a:t>
            </a:r>
          </a:p>
          <a:p>
            <a:r>
              <a:rPr lang="en-US" altLang="zh-CN" b="1" dirty="0" err="1">
                <a:solidFill>
                  <a:srgbClr val="00B0F0"/>
                </a:solidFill>
              </a:rPr>
              <a:t>iterable</a:t>
            </a:r>
            <a:endParaRPr lang="zh-CN" altLang="en-US" dirty="0">
              <a:solidFill>
                <a:srgbClr val="00B0F0"/>
              </a:solidFill>
            </a:endParaRPr>
          </a:p>
        </p:txBody>
      </p:sp>
      <p:sp>
        <p:nvSpPr>
          <p:cNvPr id="7" name="内容占位符 6"/>
          <p:cNvSpPr>
            <a:spLocks noGrp="1"/>
          </p:cNvSpPr>
          <p:nvPr>
            <p:ph sz="half" idx="2"/>
          </p:nvPr>
        </p:nvSpPr>
        <p:spPr/>
        <p:txBody>
          <a:bodyPr>
            <a:normAutofit lnSpcReduction="10000"/>
          </a:bodyPr>
          <a:lstStyle/>
          <a:p>
            <a:r>
              <a:rPr lang="en-US" altLang="zh-CN" b="1" dirty="0">
                <a:solidFill>
                  <a:srgbClr val="FF0000"/>
                </a:solidFill>
              </a:rPr>
              <a:t>lambda</a:t>
            </a:r>
          </a:p>
          <a:p>
            <a:r>
              <a:rPr lang="en-US" altLang="zh-CN" b="1" dirty="0">
                <a:solidFill>
                  <a:srgbClr val="0070C0"/>
                </a:solidFill>
              </a:rPr>
              <a:t>list comprehension</a:t>
            </a:r>
          </a:p>
          <a:p>
            <a:r>
              <a:rPr lang="en-US" altLang="zh-CN" b="1" dirty="0">
                <a:solidFill>
                  <a:srgbClr val="FF0000"/>
                </a:solidFill>
              </a:rPr>
              <a:t>method</a:t>
            </a:r>
          </a:p>
          <a:p>
            <a:r>
              <a:rPr lang="en-US" altLang="zh-CN" b="1" dirty="0"/>
              <a:t>mutable</a:t>
            </a:r>
          </a:p>
          <a:p>
            <a:r>
              <a:rPr lang="en-US" altLang="zh-CN" b="1" dirty="0">
                <a:solidFill>
                  <a:srgbClr val="00B050"/>
                </a:solidFill>
              </a:rPr>
              <a:t>object</a:t>
            </a:r>
          </a:p>
          <a:p>
            <a:r>
              <a:rPr lang="en-US" altLang="zh-CN" b="1" dirty="0">
                <a:solidFill>
                  <a:srgbClr val="FF0000"/>
                </a:solidFill>
              </a:rPr>
              <a:t>parameter</a:t>
            </a:r>
          </a:p>
          <a:p>
            <a:r>
              <a:rPr lang="en-US" altLang="zh-CN" b="1" dirty="0" err="1">
                <a:solidFill>
                  <a:srgbClr val="0070C0"/>
                </a:solidFill>
              </a:rPr>
              <a:t>Pythonic</a:t>
            </a:r>
            <a:endParaRPr lang="en-US" altLang="zh-CN" b="1" dirty="0">
              <a:solidFill>
                <a:srgbClr val="0070C0"/>
              </a:solidFill>
            </a:endParaRPr>
          </a:p>
          <a:p>
            <a:r>
              <a:rPr lang="en-US" altLang="zh-CN" dirty="0"/>
              <a:t>Sequences</a:t>
            </a:r>
          </a:p>
          <a:p>
            <a:r>
              <a:rPr lang="en-US" altLang="zh-CN" dirty="0"/>
              <a:t>……</a:t>
            </a:r>
            <a:endParaRPr lang="zh-CN" altLang="en-US" dirty="0"/>
          </a:p>
        </p:txBody>
      </p:sp>
      <p:pic>
        <p:nvPicPr>
          <p:cNvPr id="4098" name="Picture 2"/>
          <p:cNvPicPr>
            <a:picLocks noChangeAspect="1" noChangeArrowheads="1"/>
          </p:cNvPicPr>
          <p:nvPr/>
        </p:nvPicPr>
        <p:blipFill>
          <a:blip r:embed="rId4" cstate="print"/>
          <a:srcRect/>
          <a:stretch>
            <a:fillRect/>
          </a:stretch>
        </p:blipFill>
        <p:spPr bwMode="auto">
          <a:xfrm>
            <a:off x="3296143" y="2778672"/>
            <a:ext cx="1343025" cy="1143000"/>
          </a:xfrm>
          <a:prstGeom prst="rect">
            <a:avLst/>
          </a:prstGeom>
          <a:noFill/>
          <a:ln w="9525">
            <a:noFill/>
            <a:miter lim="800000"/>
            <a:headEnd/>
            <a:tailEnd/>
          </a:ln>
        </p:spPr>
      </p:pic>
    </p:spTree>
    <p:extLst>
      <p:ext uri="{BB962C8B-B14F-4D97-AF65-F5344CB8AC3E}">
        <p14:creationId xmlns:p14="http://schemas.microsoft.com/office/powerpoint/2010/main" val="18466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Data Structures &amp; Algorithms in Python</a:t>
            </a:r>
            <a:br>
              <a:rPr lang="en-US" altLang="zh-CN" b="1" dirty="0"/>
            </a:br>
            <a:r>
              <a:rPr lang="en-US" altLang="zh-CN" sz="2700" b="1" dirty="0">
                <a:hlinkClick r:id="rId3"/>
              </a:rPr>
              <a:t>http://www.wiley.com/WileyCDA/WileyTitle/productCd-EHEP002510.html</a:t>
            </a:r>
            <a:r>
              <a:rPr lang="en-US" altLang="zh-CN" sz="2700" b="1" dirty="0"/>
              <a:t> </a:t>
            </a:r>
            <a:endParaRPr lang="en-US" altLang="zh-CN" b="1" dirty="0"/>
          </a:p>
        </p:txBody>
      </p:sp>
      <p:sp>
        <p:nvSpPr>
          <p:cNvPr id="3" name="内容占位符 2"/>
          <p:cNvSpPr>
            <a:spLocks noGrp="1"/>
          </p:cNvSpPr>
          <p:nvPr>
            <p:ph idx="1"/>
          </p:nvPr>
        </p:nvSpPr>
        <p:spPr>
          <a:xfrm>
            <a:off x="838200" y="1825625"/>
            <a:ext cx="6492498" cy="4351338"/>
          </a:xfrm>
        </p:spPr>
        <p:txBody>
          <a:bodyPr/>
          <a:lstStyle/>
          <a:p>
            <a:r>
              <a:rPr lang="en-US" altLang="zh-CN" dirty="0"/>
              <a:t>by Michael T. </a:t>
            </a:r>
            <a:r>
              <a:rPr lang="en-US" altLang="zh-CN" dirty="0">
                <a:solidFill>
                  <a:srgbClr val="C00000"/>
                </a:solidFill>
              </a:rPr>
              <a:t>Goodrich</a:t>
            </a:r>
            <a:r>
              <a:rPr lang="en-US" altLang="zh-CN" dirty="0"/>
              <a:t> and Roberto </a:t>
            </a:r>
            <a:r>
              <a:rPr lang="en-US" altLang="zh-CN" dirty="0" err="1"/>
              <a:t>Tamassia</a:t>
            </a:r>
            <a:r>
              <a:rPr lang="en-US" altLang="zh-CN" dirty="0"/>
              <a:t>, Mar 18, 2013</a:t>
            </a:r>
          </a:p>
          <a:p>
            <a:endParaRPr lang="en-US" altLang="zh-CN" dirty="0"/>
          </a:p>
          <a:p>
            <a:r>
              <a:rPr lang="en-US" altLang="zh-CN" dirty="0"/>
              <a:t>2019</a:t>
            </a:r>
            <a:r>
              <a:rPr lang="zh-CN" altLang="en-US" dirty="0"/>
              <a:t>年诺贝尔化学奖，三位得主分别是</a:t>
            </a:r>
            <a:r>
              <a:rPr lang="en-US" altLang="zh-CN" dirty="0"/>
              <a:t>John B. </a:t>
            </a:r>
            <a:r>
              <a:rPr lang="en-US" altLang="zh-CN" dirty="0">
                <a:solidFill>
                  <a:srgbClr val="C00000"/>
                </a:solidFill>
              </a:rPr>
              <a:t>Goodenough</a:t>
            </a:r>
            <a:r>
              <a:rPr lang="zh-CN" altLang="en-US" dirty="0"/>
              <a:t>、</a:t>
            </a:r>
            <a:r>
              <a:rPr lang="en-US" altLang="zh-CN" dirty="0"/>
              <a:t>M. Stanley </a:t>
            </a:r>
            <a:r>
              <a:rPr lang="en-US" altLang="zh-CN" dirty="0" err="1"/>
              <a:t>Whittingham</a:t>
            </a:r>
            <a:r>
              <a:rPr lang="zh-CN" altLang="en-US" dirty="0"/>
              <a:t>、吉野彰，以表彰他们对锂离子电池的发展做出的贡献。</a:t>
            </a:r>
            <a:endParaRPr lang="en-US" altLang="zh-CN" dirty="0"/>
          </a:p>
          <a:p>
            <a:endParaRPr lang="en-US" altLang="zh-CN" dirty="0"/>
          </a:p>
          <a:p>
            <a:endParaRPr lang="zh-CN" altLang="en-US" dirty="0"/>
          </a:p>
        </p:txBody>
      </p:sp>
      <p:pic>
        <p:nvPicPr>
          <p:cNvPr id="1026" name="Picture 2" descr="Data Structures and Algorithms in Python (EHEP002510) cover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4351" y="1690688"/>
            <a:ext cx="3632053" cy="477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0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5396" y="366781"/>
            <a:ext cx="4873209" cy="6083617"/>
          </a:xfrm>
          <a:prstGeom prst="rect">
            <a:avLst/>
          </a:prstGeom>
        </p:spPr>
      </p:pic>
      <p:pic>
        <p:nvPicPr>
          <p:cNvPr id="5" name="图片 4"/>
          <p:cNvPicPr>
            <a:picLocks noChangeAspect="1"/>
          </p:cNvPicPr>
          <p:nvPr/>
        </p:nvPicPr>
        <p:blipFill>
          <a:blip r:embed="rId3" cstate="print"/>
          <a:stretch>
            <a:fillRect/>
          </a:stretch>
        </p:blipFill>
        <p:spPr>
          <a:xfrm>
            <a:off x="6226201" y="366782"/>
            <a:ext cx="5309308" cy="6054675"/>
          </a:xfrm>
          <a:prstGeom prst="rect">
            <a:avLst/>
          </a:prstGeom>
        </p:spPr>
      </p:pic>
    </p:spTree>
    <p:extLst>
      <p:ext uri="{BB962C8B-B14F-4D97-AF65-F5344CB8AC3E}">
        <p14:creationId xmlns:p14="http://schemas.microsoft.com/office/powerpoint/2010/main" val="590966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1.1 Python Overview</a:t>
            </a:r>
            <a:endParaRPr lang="zh-CN" altLang="en-US" dirty="0"/>
          </a:p>
        </p:txBody>
      </p:sp>
      <p:sp>
        <p:nvSpPr>
          <p:cNvPr id="6" name="内容占位符 5"/>
          <p:cNvSpPr>
            <a:spLocks noGrp="1"/>
          </p:cNvSpPr>
          <p:nvPr>
            <p:ph idx="1"/>
          </p:nvPr>
        </p:nvSpPr>
        <p:spPr/>
        <p:txBody>
          <a:bodyPr/>
          <a:lstStyle/>
          <a:p>
            <a:pPr marL="0" indent="0">
              <a:buNone/>
            </a:pPr>
            <a:r>
              <a:rPr lang="en-US" altLang="zh-CN" dirty="0"/>
              <a:t>1.1.1 The Python Interpreter</a:t>
            </a:r>
          </a:p>
          <a:p>
            <a:pPr marL="0" indent="0">
              <a:buNone/>
            </a:pPr>
            <a:r>
              <a:rPr lang="en-US" altLang="zh-CN" dirty="0"/>
              <a:t>1.1.2 Preview of a Python Program</a:t>
            </a:r>
            <a:endParaRPr lang="zh-CN" altLang="en-US" dirty="0"/>
          </a:p>
        </p:txBody>
      </p:sp>
    </p:spTree>
    <p:extLst>
      <p:ext uri="{BB962C8B-B14F-4D97-AF65-F5344CB8AC3E}">
        <p14:creationId xmlns:p14="http://schemas.microsoft.com/office/powerpoint/2010/main" val="301515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Prerequisites</a:t>
            </a:r>
            <a:endParaRPr lang="zh-CN" altLang="en-US" dirty="0"/>
          </a:p>
        </p:txBody>
      </p:sp>
      <p:sp>
        <p:nvSpPr>
          <p:cNvPr id="3" name="内容占位符 2"/>
          <p:cNvSpPr>
            <a:spLocks noGrp="1"/>
          </p:cNvSpPr>
          <p:nvPr>
            <p:ph idx="1"/>
          </p:nvPr>
        </p:nvSpPr>
        <p:spPr/>
        <p:txBody>
          <a:bodyPr/>
          <a:lstStyle/>
          <a:p>
            <a:r>
              <a:rPr lang="en-US" altLang="zh-CN" dirty="0" smtClean="0"/>
              <a:t>Turning Machine</a:t>
            </a:r>
            <a:endParaRPr lang="en-US" altLang="zh-CN" dirty="0" smtClean="0"/>
          </a:p>
          <a:p>
            <a:r>
              <a:rPr lang="en-US" altLang="zh-CN" dirty="0" smtClean="0"/>
              <a:t>ASCII (</a:t>
            </a:r>
            <a:r>
              <a:rPr lang="en-US" altLang="zh-CN" dirty="0"/>
              <a:t>American Standard Code for Information Interchange</a:t>
            </a:r>
            <a:r>
              <a:rPr lang="en-US" altLang="zh-CN" dirty="0" smtClean="0"/>
              <a:t>)</a:t>
            </a:r>
            <a:endParaRPr lang="en-US" altLang="zh-CN" dirty="0"/>
          </a:p>
        </p:txBody>
      </p:sp>
    </p:spTree>
    <p:extLst>
      <p:ext uri="{BB962C8B-B14F-4D97-AF65-F5344CB8AC3E}">
        <p14:creationId xmlns:p14="http://schemas.microsoft.com/office/powerpoint/2010/main" val="258878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dirty="0"/>
              <a:t>1.1.1 The Python Interpreter</a:t>
            </a:r>
          </a:p>
        </p:txBody>
      </p:sp>
      <p:sp>
        <p:nvSpPr>
          <p:cNvPr id="6149" name="Rectangle 3" descr="Rectangle: Click to edit Master text styles&#10;Second level&#10;Third level&#10;Fourth level&#10;Fifth level"/>
          <p:cNvSpPr>
            <a:spLocks noGrp="1" noChangeArrowheads="1"/>
          </p:cNvSpPr>
          <p:nvPr>
            <p:ph type="body" sz="half" idx="1"/>
          </p:nvPr>
        </p:nvSpPr>
        <p:spPr>
          <a:xfrm>
            <a:off x="942535" y="1676400"/>
            <a:ext cx="10436665" cy="4800600"/>
          </a:xfrm>
        </p:spPr>
        <p:txBody>
          <a:bodyPr>
            <a:normAutofit/>
          </a:bodyPr>
          <a:lstStyle/>
          <a:p>
            <a:r>
              <a:rPr lang="en-US" altLang="zh-CN" dirty="0"/>
              <a:t>Python is an interpreted language. </a:t>
            </a:r>
          </a:p>
          <a:p>
            <a:r>
              <a:rPr lang="en-US" altLang="zh-CN" dirty="0"/>
              <a:t>Commands are executed through the Python interpreter. </a:t>
            </a:r>
          </a:p>
          <a:p>
            <a:pPr lvl="1"/>
            <a:r>
              <a:rPr lang="en-US" altLang="zh-CN" dirty="0"/>
              <a:t>The interpreter receives a command, evaluates that command, and reports the result of the command. </a:t>
            </a:r>
          </a:p>
          <a:p>
            <a:r>
              <a:rPr lang="en-US" altLang="zh-CN" dirty="0"/>
              <a:t>A programmer defines a series of commands in advance and saves those commands in a text file known as source code or a script. </a:t>
            </a:r>
          </a:p>
          <a:p>
            <a:r>
              <a:rPr lang="en-US" altLang="zh-CN" dirty="0"/>
              <a:t>For Python, source code is conventionally stored in a file named with the </a:t>
            </a:r>
            <a:r>
              <a:rPr lang="en-US" altLang="zh-CN" b="1" dirty="0">
                <a:solidFill>
                  <a:srgbClr val="00B0F0"/>
                </a:solidFill>
              </a:rPr>
              <a:t>.</a:t>
            </a:r>
            <a:r>
              <a:rPr lang="en-US" altLang="zh-CN" b="1" dirty="0" err="1">
                <a:solidFill>
                  <a:srgbClr val="00B0F0"/>
                </a:solidFill>
              </a:rPr>
              <a:t>py</a:t>
            </a:r>
            <a:r>
              <a:rPr lang="en-US" altLang="zh-CN" b="1" dirty="0">
                <a:solidFill>
                  <a:srgbClr val="00B0F0"/>
                </a:solidFill>
              </a:rPr>
              <a:t> </a:t>
            </a:r>
            <a:r>
              <a:rPr lang="en-US" altLang="zh-CN" dirty="0"/>
              <a:t>suffix (e.g., </a:t>
            </a:r>
            <a:r>
              <a:rPr lang="en-US" altLang="zh-CN" b="1" dirty="0"/>
              <a:t>demo.py</a:t>
            </a:r>
            <a:r>
              <a:rPr lang="en-US" altLang="zh-CN" dirty="0"/>
              <a:t>).</a:t>
            </a:r>
            <a:endParaRPr lang="en-US" altLang="zh-CN" sz="2400" dirty="0"/>
          </a:p>
        </p:txBody>
      </p:sp>
    </p:spTree>
    <p:extLst>
      <p:ext uri="{BB962C8B-B14F-4D97-AF65-F5344CB8AC3E}">
        <p14:creationId xmlns:p14="http://schemas.microsoft.com/office/powerpoint/2010/main" val="121154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24" y="28746"/>
            <a:ext cx="8609685" cy="6246008"/>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7673888" y="-414410"/>
            <a:ext cx="4518112" cy="3566160"/>
          </a:xfrm>
          <a:prstGeom prst="rect">
            <a:avLst/>
          </a:prstGeom>
          <a:ln>
            <a:solidFill>
              <a:schemeClr val="tx1"/>
            </a:solidFill>
          </a:ln>
        </p:spPr>
      </p:pic>
      <p:cxnSp>
        <p:nvCxnSpPr>
          <p:cNvPr id="4" name="直接连接符 3"/>
          <p:cNvCxnSpPr/>
          <p:nvPr/>
        </p:nvCxnSpPr>
        <p:spPr>
          <a:xfrm flipV="1">
            <a:off x="2735249" y="6162261"/>
            <a:ext cx="874643" cy="15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3421293" y="1602769"/>
            <a:ext cx="554805" cy="359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5"/>
          <a:stretch>
            <a:fillRect/>
          </a:stretch>
        </p:blipFill>
        <p:spPr>
          <a:xfrm>
            <a:off x="4232845" y="6274754"/>
            <a:ext cx="7486650" cy="523875"/>
          </a:xfrm>
          <a:prstGeom prst="rect">
            <a:avLst/>
          </a:prstGeom>
          <a:ln>
            <a:solidFill>
              <a:srgbClr val="FF0000"/>
            </a:solidFill>
          </a:ln>
        </p:spPr>
      </p:pic>
    </p:spTree>
    <p:extLst>
      <p:ext uri="{BB962C8B-B14F-4D97-AF65-F5344CB8AC3E}">
        <p14:creationId xmlns:p14="http://schemas.microsoft.com/office/powerpoint/2010/main" val="2346129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buChar char="q"/>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4070F307-4323-4334-AC96-00ACF507F1AB}" type="slidenum">
              <a:rPr lang="en-US" altLang="zh-CN" sz="1400"/>
              <a:pPr>
                <a:spcBef>
                  <a:spcPct val="0"/>
                </a:spcBef>
                <a:buClrTx/>
                <a:buSzTx/>
                <a:buFontTx/>
                <a:buNone/>
              </a:pPr>
              <a:t>22</a:t>
            </a:fld>
            <a:endParaRPr lang="en-US" altLang="zh-CN" sz="1400"/>
          </a:p>
        </p:txBody>
      </p:sp>
      <p:pic>
        <p:nvPicPr>
          <p:cNvPr id="9219"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9689"/>
            <a:ext cx="7467600" cy="680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65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2128" y="0"/>
            <a:ext cx="74596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794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1.2 Objects in Python</a:t>
            </a:r>
            <a:endParaRPr lang="zh-CN" altLang="en-US" dirty="0"/>
          </a:p>
        </p:txBody>
      </p:sp>
      <p:sp>
        <p:nvSpPr>
          <p:cNvPr id="6" name="内容占位符 5"/>
          <p:cNvSpPr>
            <a:spLocks noGrp="1"/>
          </p:cNvSpPr>
          <p:nvPr>
            <p:ph idx="1"/>
          </p:nvPr>
        </p:nvSpPr>
        <p:spPr/>
        <p:txBody>
          <a:bodyPr/>
          <a:lstStyle/>
          <a:p>
            <a:pPr marL="0" indent="0">
              <a:buNone/>
            </a:pPr>
            <a:r>
              <a:rPr lang="en-US" altLang="zh-CN" dirty="0"/>
              <a:t>1.2.1 </a:t>
            </a:r>
            <a:r>
              <a:rPr lang="en-US" altLang="zh-CN" dirty="0" smtClean="0"/>
              <a:t>Identifiers</a:t>
            </a:r>
            <a:r>
              <a:rPr lang="en-US" altLang="zh-CN" dirty="0"/>
              <a:t>, Objects, and the Assignment Statement</a:t>
            </a:r>
          </a:p>
          <a:p>
            <a:pPr marL="0" indent="0">
              <a:buNone/>
            </a:pPr>
            <a:r>
              <a:rPr lang="en-US" altLang="zh-CN" dirty="0"/>
              <a:t>1.2.2 Creating and Using Objects</a:t>
            </a:r>
          </a:p>
          <a:p>
            <a:pPr marL="0" indent="0">
              <a:buNone/>
            </a:pPr>
            <a:r>
              <a:rPr lang="en-US" altLang="zh-CN" dirty="0"/>
              <a:t>1.2.3 Python’s Built-In Classes</a:t>
            </a:r>
            <a:endParaRPr lang="zh-CN" altLang="en-US" dirty="0"/>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853" y="3420661"/>
            <a:ext cx="5914947" cy="289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464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CN" dirty="0"/>
              <a:t>1.2 Objects in Python</a:t>
            </a:r>
          </a:p>
        </p:txBody>
      </p:sp>
      <p:sp>
        <p:nvSpPr>
          <p:cNvPr id="12291" name="Content Placeholder 2" descr="Rectangle: Click to edit Master text styles&#10;Second level&#10;Third level&#10;Fourth level&#10;Fifth level"/>
          <p:cNvSpPr>
            <a:spLocks noGrp="1"/>
          </p:cNvSpPr>
          <p:nvPr>
            <p:ph idx="1"/>
          </p:nvPr>
        </p:nvSpPr>
        <p:spPr/>
        <p:txBody>
          <a:bodyPr>
            <a:normAutofit/>
          </a:bodyPr>
          <a:lstStyle/>
          <a:p>
            <a:r>
              <a:rPr lang="en-US" altLang="zh-CN" sz="3200" dirty="0"/>
              <a:t>Python is an </a:t>
            </a:r>
            <a:r>
              <a:rPr lang="en-US" altLang="zh-CN" sz="3200" dirty="0">
                <a:solidFill>
                  <a:srgbClr val="FF0000"/>
                </a:solidFill>
              </a:rPr>
              <a:t>object-oriented</a:t>
            </a:r>
            <a:r>
              <a:rPr lang="en-US" altLang="zh-CN" sz="3200" dirty="0"/>
              <a:t> language and </a:t>
            </a:r>
            <a:r>
              <a:rPr lang="en-US" altLang="zh-CN" sz="3200" dirty="0">
                <a:solidFill>
                  <a:srgbClr val="FF0000"/>
                </a:solidFill>
              </a:rPr>
              <a:t>classes</a:t>
            </a:r>
            <a:r>
              <a:rPr lang="en-US" altLang="zh-CN" sz="3200" dirty="0"/>
              <a:t> form the basis for all data types.</a:t>
            </a:r>
          </a:p>
          <a:p>
            <a:r>
              <a:rPr lang="en-US" altLang="zh-CN" sz="3200" dirty="0"/>
              <a:t>Python</a:t>
            </a:r>
            <a:r>
              <a:rPr lang="en-US" altLang="en-US" sz="3200" dirty="0"/>
              <a:t>’</a:t>
            </a:r>
            <a:r>
              <a:rPr lang="en-US" altLang="zh-CN" sz="3200" dirty="0"/>
              <a:t>s built-in classes:</a:t>
            </a:r>
          </a:p>
          <a:p>
            <a:pPr lvl="1"/>
            <a:r>
              <a:rPr lang="en-US" altLang="zh-CN" sz="2000" dirty="0"/>
              <a:t>the </a:t>
            </a:r>
            <a:r>
              <a:rPr lang="en-US" altLang="zh-CN" sz="2000" b="1" dirty="0"/>
              <a:t>int</a:t>
            </a:r>
            <a:r>
              <a:rPr lang="en-US" altLang="zh-CN" sz="2000" dirty="0"/>
              <a:t> class for integers, </a:t>
            </a:r>
          </a:p>
          <a:p>
            <a:pPr lvl="1"/>
            <a:r>
              <a:rPr lang="en-US" altLang="zh-CN" sz="2000" dirty="0"/>
              <a:t>the </a:t>
            </a:r>
            <a:r>
              <a:rPr lang="en-US" altLang="zh-CN" sz="2000" b="1" dirty="0"/>
              <a:t>float</a:t>
            </a:r>
            <a:r>
              <a:rPr lang="en-US" altLang="zh-CN" sz="2000" dirty="0"/>
              <a:t> class for floating-point values </a:t>
            </a:r>
          </a:p>
          <a:p>
            <a:pPr lvl="1"/>
            <a:r>
              <a:rPr lang="en-US" altLang="zh-CN" sz="2000" dirty="0"/>
              <a:t>the </a:t>
            </a:r>
            <a:r>
              <a:rPr lang="en-US" altLang="zh-CN" sz="2000" b="1" dirty="0" err="1"/>
              <a:t>str</a:t>
            </a:r>
            <a:r>
              <a:rPr lang="en-US" altLang="zh-CN" sz="2000" dirty="0"/>
              <a:t> class for character strings.</a:t>
            </a:r>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7098" y="3101430"/>
            <a:ext cx="6291980" cy="3075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7875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7030A0"/>
                </a:solidFill>
              </a:rPr>
              <a:t>Begin SKIP</a:t>
            </a:r>
            <a:endParaRPr lang="zh-CN" altLang="en-US" b="1" dirty="0">
              <a:solidFill>
                <a:srgbClr val="7030A0"/>
              </a:solidFill>
            </a:endParaRP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786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a:t>Terminology</a:t>
            </a:r>
          </a:p>
        </p:txBody>
      </p:sp>
      <p:sp>
        <p:nvSpPr>
          <p:cNvPr id="6149" name="Rectangle 3" descr="Rectangle: Click to edit Master text styles&#10;Second level&#10;Third level&#10;Fourth level&#10;Fifth level"/>
          <p:cNvSpPr>
            <a:spLocks noGrp="1" noChangeArrowheads="1"/>
          </p:cNvSpPr>
          <p:nvPr>
            <p:ph type="body" sz="half" idx="1"/>
          </p:nvPr>
        </p:nvSpPr>
        <p:spPr>
          <a:xfrm>
            <a:off x="812800" y="1762300"/>
            <a:ext cx="10363200" cy="4648200"/>
          </a:xfrm>
        </p:spPr>
        <p:txBody>
          <a:bodyPr>
            <a:normAutofit/>
          </a:bodyPr>
          <a:lstStyle/>
          <a:p>
            <a:r>
              <a:rPr lang="en-US" altLang="zh-CN" sz="3200" dirty="0"/>
              <a:t>Each </a:t>
            </a:r>
            <a:r>
              <a:rPr lang="en-US" altLang="zh-CN" sz="3200" b="1" dirty="0">
                <a:solidFill>
                  <a:srgbClr val="FF0000"/>
                </a:solidFill>
              </a:rPr>
              <a:t>object</a:t>
            </a:r>
            <a:r>
              <a:rPr lang="en-US" altLang="zh-CN" sz="3200" dirty="0">
                <a:solidFill>
                  <a:srgbClr val="FF0000"/>
                </a:solidFill>
              </a:rPr>
              <a:t> </a:t>
            </a:r>
            <a:r>
              <a:rPr lang="en-US" altLang="zh-CN" sz="3200" dirty="0"/>
              <a:t>created in a program is an </a:t>
            </a:r>
            <a:r>
              <a:rPr lang="en-US" altLang="zh-CN" sz="3200" b="1" dirty="0">
                <a:solidFill>
                  <a:srgbClr val="FF0000"/>
                </a:solidFill>
              </a:rPr>
              <a:t>instance</a:t>
            </a:r>
            <a:r>
              <a:rPr lang="en-US" altLang="zh-CN" sz="3200" dirty="0">
                <a:solidFill>
                  <a:srgbClr val="FF0000"/>
                </a:solidFill>
              </a:rPr>
              <a:t> </a:t>
            </a:r>
            <a:r>
              <a:rPr lang="en-US" altLang="zh-CN" sz="3200" dirty="0"/>
              <a:t>of a </a:t>
            </a:r>
            <a:r>
              <a:rPr lang="en-US" altLang="zh-CN" sz="3200" b="1" dirty="0">
                <a:solidFill>
                  <a:srgbClr val="FF0000"/>
                </a:solidFill>
              </a:rPr>
              <a:t>class</a:t>
            </a:r>
            <a:r>
              <a:rPr lang="en-US" altLang="zh-CN" sz="3200" dirty="0"/>
              <a:t>. </a:t>
            </a:r>
          </a:p>
          <a:p>
            <a:r>
              <a:rPr lang="en-US" altLang="zh-CN" sz="3200" dirty="0"/>
              <a:t>Each class presents to the outside world a consistent view of the objects that are instances of this class, </a:t>
            </a:r>
          </a:p>
          <a:p>
            <a:r>
              <a:rPr lang="en-US" altLang="zh-CN" sz="3200" dirty="0" smtClean="0"/>
              <a:t>The </a:t>
            </a:r>
            <a:r>
              <a:rPr lang="en-US" altLang="zh-CN" sz="3200" dirty="0"/>
              <a:t>class definition typically specifies </a:t>
            </a:r>
            <a:endParaRPr lang="en-US" altLang="zh-CN" sz="3200" dirty="0" smtClean="0"/>
          </a:p>
          <a:p>
            <a:pPr lvl="1"/>
            <a:r>
              <a:rPr lang="en-US" altLang="zh-CN" sz="2800" b="1" dirty="0" smtClean="0">
                <a:solidFill>
                  <a:srgbClr val="FF0000"/>
                </a:solidFill>
              </a:rPr>
              <a:t>instance </a:t>
            </a:r>
            <a:r>
              <a:rPr lang="en-US" altLang="zh-CN" sz="2800" b="1" dirty="0">
                <a:solidFill>
                  <a:srgbClr val="FF0000"/>
                </a:solidFill>
              </a:rPr>
              <a:t>variables</a:t>
            </a:r>
            <a:r>
              <a:rPr lang="en-US" altLang="zh-CN" sz="2800" dirty="0"/>
              <a:t>, also known as </a:t>
            </a:r>
            <a:r>
              <a:rPr lang="en-US" altLang="zh-CN" sz="2800" b="1" dirty="0">
                <a:solidFill>
                  <a:srgbClr val="FF0000"/>
                </a:solidFill>
              </a:rPr>
              <a:t>data member</a:t>
            </a:r>
            <a:r>
              <a:rPr lang="en-US" altLang="zh-CN" sz="2800" dirty="0">
                <a:solidFill>
                  <a:srgbClr val="FF0000"/>
                </a:solidFill>
              </a:rPr>
              <a:t>s</a:t>
            </a:r>
            <a:r>
              <a:rPr lang="en-US" altLang="zh-CN" sz="2800" dirty="0"/>
              <a:t>, that the object contains, </a:t>
            </a:r>
            <a:endParaRPr lang="en-US" altLang="zh-CN" sz="2800" dirty="0" smtClean="0"/>
          </a:p>
          <a:p>
            <a:pPr lvl="1"/>
            <a:r>
              <a:rPr lang="en-US" altLang="zh-CN" sz="2800" dirty="0" smtClean="0"/>
              <a:t>as </a:t>
            </a:r>
            <a:r>
              <a:rPr lang="en-US" altLang="zh-CN" sz="2800" dirty="0"/>
              <a:t>well as the </a:t>
            </a:r>
            <a:r>
              <a:rPr lang="en-US" altLang="zh-CN" sz="2800" b="1" dirty="0">
                <a:solidFill>
                  <a:srgbClr val="FF0000"/>
                </a:solidFill>
              </a:rPr>
              <a:t>methods</a:t>
            </a:r>
            <a:r>
              <a:rPr lang="en-US" altLang="zh-CN" sz="2800" dirty="0"/>
              <a:t>, also known as </a:t>
            </a:r>
            <a:r>
              <a:rPr lang="en-US" altLang="zh-CN" sz="2800" b="1" dirty="0">
                <a:solidFill>
                  <a:srgbClr val="FF0000"/>
                </a:solidFill>
              </a:rPr>
              <a:t>member functions</a:t>
            </a:r>
            <a:r>
              <a:rPr lang="en-US" altLang="zh-CN" sz="2800" dirty="0"/>
              <a:t>, that the object can execute. </a:t>
            </a:r>
          </a:p>
        </p:txBody>
      </p:sp>
    </p:spTree>
    <p:extLst>
      <p:ext uri="{BB962C8B-B14F-4D97-AF65-F5344CB8AC3E}">
        <p14:creationId xmlns:p14="http://schemas.microsoft.com/office/powerpoint/2010/main" val="164922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zh-CN" dirty="0"/>
              <a:t>2.1.1 Object-Oriented Design Goals</a:t>
            </a:r>
          </a:p>
        </p:txBody>
      </p:sp>
      <p:sp>
        <p:nvSpPr>
          <p:cNvPr id="7171" name="Content Placeholder 2" descr="Rectangle: Click to edit Master text styles&#10;Second level&#10;Third level&#10;Fourth level&#10;Fifth level"/>
          <p:cNvSpPr>
            <a:spLocks noGrp="1"/>
          </p:cNvSpPr>
          <p:nvPr>
            <p:ph idx="1"/>
          </p:nvPr>
        </p:nvSpPr>
        <p:spPr>
          <a:xfrm>
            <a:off x="964274" y="1524000"/>
            <a:ext cx="9975272" cy="4800600"/>
          </a:xfrm>
        </p:spPr>
        <p:txBody>
          <a:bodyPr/>
          <a:lstStyle/>
          <a:p>
            <a:r>
              <a:rPr lang="en-US" altLang="zh-CN" dirty="0"/>
              <a:t>Robustness</a:t>
            </a:r>
          </a:p>
          <a:p>
            <a:pPr lvl="1"/>
            <a:r>
              <a:rPr lang="en-US" altLang="zh-CN" dirty="0"/>
              <a:t>Software needs to be capable of handling unexpected inputs </a:t>
            </a:r>
          </a:p>
          <a:p>
            <a:pPr lvl="2"/>
            <a:r>
              <a:rPr lang="en-US" altLang="zh-CN" dirty="0"/>
              <a:t>that are not explicitly defined for its application.</a:t>
            </a:r>
          </a:p>
          <a:p>
            <a:r>
              <a:rPr lang="en-US" altLang="zh-CN" dirty="0"/>
              <a:t>Adaptability</a:t>
            </a:r>
          </a:p>
          <a:p>
            <a:pPr lvl="1"/>
            <a:r>
              <a:rPr lang="en-US" altLang="zh-CN" dirty="0"/>
              <a:t>Software needs to be able to evolve over time in response to changing conditions in its environment.</a:t>
            </a:r>
          </a:p>
          <a:p>
            <a:r>
              <a:rPr lang="en-US" altLang="zh-CN" dirty="0"/>
              <a:t>Reusability</a:t>
            </a:r>
          </a:p>
          <a:p>
            <a:pPr lvl="1"/>
            <a:r>
              <a:rPr lang="en-US" altLang="zh-CN" dirty="0"/>
              <a:t>The same code should be usable as a component of different systems in various applications.</a:t>
            </a:r>
          </a:p>
        </p:txBody>
      </p:sp>
      <p:pic>
        <p:nvPicPr>
          <p:cNvPr id="2" name="图片 1"/>
          <p:cNvPicPr>
            <a:picLocks noChangeAspect="1"/>
          </p:cNvPicPr>
          <p:nvPr/>
        </p:nvPicPr>
        <p:blipFill>
          <a:blip r:embed="rId2"/>
          <a:stretch>
            <a:fillRect/>
          </a:stretch>
        </p:blipFill>
        <p:spPr>
          <a:xfrm>
            <a:off x="7970168" y="5124450"/>
            <a:ext cx="4048125" cy="1733550"/>
          </a:xfrm>
          <a:prstGeom prst="rect">
            <a:avLst/>
          </a:prstGeom>
        </p:spPr>
      </p:pic>
    </p:spTree>
    <p:extLst>
      <p:ext uri="{BB962C8B-B14F-4D97-AF65-F5344CB8AC3E}">
        <p14:creationId xmlns:p14="http://schemas.microsoft.com/office/powerpoint/2010/main" val="408003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2.1.2 Object-Oriented Design Principles</a:t>
            </a:r>
          </a:p>
        </p:txBody>
      </p:sp>
      <p:sp>
        <p:nvSpPr>
          <p:cNvPr id="9219" name="Content Placeholder 2" descr="Rectangle: Click to edit Master text styles&#10;Second level&#10;Third level&#10;Fourth level&#10;Fifth level"/>
          <p:cNvSpPr>
            <a:spLocks noGrp="1"/>
          </p:cNvSpPr>
          <p:nvPr>
            <p:ph idx="1"/>
          </p:nvPr>
        </p:nvSpPr>
        <p:spPr>
          <a:xfrm>
            <a:off x="1160890" y="1600200"/>
            <a:ext cx="8973710" cy="1981200"/>
          </a:xfrm>
        </p:spPr>
        <p:txBody>
          <a:bodyPr/>
          <a:lstStyle/>
          <a:p>
            <a:r>
              <a:rPr lang="en-US" altLang="zh-CN" dirty="0"/>
              <a:t>Modularity</a:t>
            </a:r>
          </a:p>
          <a:p>
            <a:r>
              <a:rPr lang="en-US" altLang="zh-CN" dirty="0"/>
              <a:t>Abstraction</a:t>
            </a:r>
          </a:p>
          <a:p>
            <a:r>
              <a:rPr lang="en-US" altLang="zh-CN" dirty="0"/>
              <a:t>Encapsulation</a:t>
            </a:r>
          </a:p>
        </p:txBody>
      </p:sp>
      <p:pic>
        <p:nvPicPr>
          <p:cNvPr id="922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29001"/>
            <a:ext cx="8153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74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4713" y="426216"/>
            <a:ext cx="5370019" cy="5995132"/>
          </a:xfrm>
        </p:spPr>
        <p:txBody>
          <a:bodyPr>
            <a:normAutofit/>
          </a:bodyPr>
          <a:lstStyle/>
          <a:p>
            <a:pPr marL="0" indent="0">
              <a:buNone/>
            </a:pPr>
            <a:r>
              <a:rPr lang="zh-CN" altLang="en-US" dirty="0" smtClean="0"/>
              <a:t>图灵机的构成</a:t>
            </a:r>
            <a:endParaRPr lang="en-US" altLang="zh-CN" dirty="0" smtClean="0"/>
          </a:p>
          <a:p>
            <a:r>
              <a:rPr lang="zh-CN" altLang="en-US" dirty="0"/>
              <a:t>一</a:t>
            </a:r>
            <a:r>
              <a:rPr lang="zh-CN" altLang="en-US" dirty="0" smtClean="0"/>
              <a:t>条存储带</a:t>
            </a:r>
            <a:endParaRPr lang="en-US" altLang="zh-CN" dirty="0" smtClean="0"/>
          </a:p>
          <a:p>
            <a:pPr lvl="1"/>
            <a:r>
              <a:rPr lang="zh-CN" altLang="en-US" dirty="0" smtClean="0"/>
              <a:t>双向无限延长</a:t>
            </a:r>
            <a:endParaRPr lang="en-US" altLang="zh-CN" dirty="0" smtClean="0"/>
          </a:p>
          <a:p>
            <a:pPr lvl="1"/>
            <a:r>
              <a:rPr lang="zh-CN" altLang="en-US" dirty="0"/>
              <a:t>上</a:t>
            </a:r>
            <a:r>
              <a:rPr lang="zh-CN" altLang="en-US" dirty="0" smtClean="0"/>
              <a:t>有一个个小方格</a:t>
            </a:r>
            <a:endParaRPr lang="en-US" altLang="zh-CN" dirty="0" smtClean="0"/>
          </a:p>
          <a:p>
            <a:pPr lvl="1"/>
            <a:r>
              <a:rPr lang="zh-CN" altLang="en-US" dirty="0" smtClean="0"/>
              <a:t>每个小方格可以存储一个数字</a:t>
            </a:r>
            <a:endParaRPr lang="en-US" altLang="zh-CN" dirty="0"/>
          </a:p>
          <a:p>
            <a:r>
              <a:rPr lang="zh-CN" altLang="en-US" dirty="0" smtClean="0"/>
              <a:t>一个控制器</a:t>
            </a:r>
            <a:endParaRPr lang="en-US" altLang="zh-CN" dirty="0" smtClean="0"/>
          </a:p>
          <a:p>
            <a:pPr lvl="1"/>
            <a:r>
              <a:rPr lang="zh-CN" altLang="en-US" dirty="0" smtClean="0"/>
              <a:t>包含一个读写头，可以读、写、更改存储带上每一格的数字</a:t>
            </a:r>
            <a:endParaRPr lang="en-US" altLang="zh-CN" dirty="0" smtClean="0"/>
          </a:p>
          <a:p>
            <a:pPr lvl="1"/>
            <a:r>
              <a:rPr lang="zh-CN" altLang="en-US" dirty="0" smtClean="0"/>
              <a:t>可以接受设定好的程序语句</a:t>
            </a:r>
            <a:endParaRPr lang="en-US" altLang="zh-CN" dirty="0" smtClean="0"/>
          </a:p>
          <a:p>
            <a:pPr lvl="1"/>
            <a:r>
              <a:rPr lang="zh-CN" altLang="en-US" dirty="0" smtClean="0"/>
              <a:t>可以存储当前自身的状态</a:t>
            </a:r>
            <a:endParaRPr lang="en-US" altLang="zh-CN" dirty="0" smtClean="0"/>
          </a:p>
          <a:p>
            <a:pPr lvl="1"/>
            <a:r>
              <a:rPr lang="zh-CN" altLang="en-US" dirty="0" smtClean="0"/>
              <a:t>可以变换自身的状态</a:t>
            </a:r>
            <a:endParaRPr lang="en-US" altLang="zh-CN" dirty="0" smtClean="0"/>
          </a:p>
          <a:p>
            <a:pPr lvl="1"/>
            <a:r>
              <a:rPr lang="zh-CN" altLang="en-US" dirty="0" smtClean="0"/>
              <a:t>可以沿着存储带一格一格地左移</a:t>
            </a:r>
            <a:r>
              <a:rPr lang="en-US" altLang="zh-CN" dirty="0" smtClean="0"/>
              <a:t>/</a:t>
            </a:r>
            <a:r>
              <a:rPr lang="zh-CN" altLang="en-US" dirty="0" smtClean="0"/>
              <a:t>右移</a:t>
            </a:r>
            <a:endParaRPr lang="zh-CN" altLang="en-US" dirty="0"/>
          </a:p>
        </p:txBody>
      </p:sp>
      <p:pic>
        <p:nvPicPr>
          <p:cNvPr id="1026" name="Picture 2" descr="https://bkimg.cdn.bcebos.com/pic/0823dd54564e92584724bde19c82d158ccbf4ea8?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28" y="426216"/>
            <a:ext cx="5837623" cy="610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608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Modularity</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Modern software systems typically consist of several different components that must interact correctly in order for the entire system to work properly.</a:t>
            </a:r>
          </a:p>
          <a:p>
            <a:pPr lvl="1"/>
            <a:r>
              <a:rPr lang="en-US" altLang="zh-CN" dirty="0"/>
              <a:t>E.g., In Python, a module is a collection of closely related functions and classes that are defined together in a single file of source code.</a:t>
            </a:r>
          </a:p>
          <a:p>
            <a:r>
              <a:rPr lang="en-US" altLang="zh-CN" dirty="0"/>
              <a:t>The use of </a:t>
            </a:r>
            <a:r>
              <a:rPr lang="en-US" altLang="zh-CN" dirty="0">
                <a:solidFill>
                  <a:srgbClr val="FF0000"/>
                </a:solidFill>
              </a:rPr>
              <a:t>modularity</a:t>
            </a:r>
            <a:r>
              <a:rPr lang="en-US" altLang="zh-CN" dirty="0"/>
              <a:t> helps support the goals</a:t>
            </a:r>
          </a:p>
          <a:p>
            <a:pPr lvl="1"/>
            <a:r>
              <a:rPr lang="en-US" altLang="zh-CN" dirty="0"/>
              <a:t>Robustness is greatly increased because it is easier to test and debug separate components</a:t>
            </a:r>
          </a:p>
          <a:p>
            <a:pPr lvl="1"/>
            <a:r>
              <a:rPr lang="en-US" altLang="zh-CN" dirty="0"/>
              <a:t>bugs that persist in a complete system might be traced to a particular component, which can be fixed in relative isolation.</a:t>
            </a:r>
          </a:p>
          <a:p>
            <a:pPr lvl="1"/>
            <a:r>
              <a:rPr lang="en-US" altLang="zh-CN" dirty="0"/>
              <a:t>If software modules are written in a general way, the modules can be reused when related need arises in other contexts. </a:t>
            </a:r>
          </a:p>
          <a:p>
            <a:pPr lvl="2"/>
            <a:r>
              <a:rPr lang="en-US" altLang="zh-CN" dirty="0">
                <a:solidFill>
                  <a:srgbClr val="FF0000"/>
                </a:solidFill>
              </a:rPr>
              <a:t>This is particularly relevant in a study of data structures, which can typically be designed with sufficient abstraction and generality to be reused in many applications.</a:t>
            </a:r>
            <a:endParaRPr lang="zh-CN" altLang="en-US" dirty="0">
              <a:solidFill>
                <a:srgbClr val="FF0000"/>
              </a:solidFill>
            </a:endParaRPr>
          </a:p>
        </p:txBody>
      </p:sp>
    </p:spTree>
    <p:extLst>
      <p:ext uri="{BB962C8B-B14F-4D97-AF65-F5344CB8AC3E}">
        <p14:creationId xmlns:p14="http://schemas.microsoft.com/office/powerpoint/2010/main" val="2501406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zh-CN" dirty="0"/>
              <a:t>Abstract</a:t>
            </a:r>
          </a:p>
        </p:txBody>
      </p:sp>
      <p:sp>
        <p:nvSpPr>
          <p:cNvPr id="8195" name="Content Placeholder 2" descr="Rectangle: Click to edit Master text styles&#10;Second level&#10;Third level&#10;Fourth level&#10;Fifth level"/>
          <p:cNvSpPr>
            <a:spLocks noGrp="1"/>
          </p:cNvSpPr>
          <p:nvPr>
            <p:ph idx="1"/>
          </p:nvPr>
        </p:nvSpPr>
        <p:spPr>
          <a:xfrm>
            <a:off x="838200" y="1600200"/>
            <a:ext cx="9910156" cy="4800600"/>
          </a:xfrm>
        </p:spPr>
        <p:txBody>
          <a:bodyPr/>
          <a:lstStyle/>
          <a:p>
            <a:r>
              <a:rPr lang="en-US" altLang="zh-CN" sz="2400" b="1" dirty="0">
                <a:solidFill>
                  <a:srgbClr val="FF0000"/>
                </a:solidFill>
              </a:rPr>
              <a:t>Abstraction</a:t>
            </a:r>
            <a:r>
              <a:rPr lang="en-US" altLang="zh-CN" sz="2400" dirty="0">
                <a:solidFill>
                  <a:srgbClr val="FF0000"/>
                </a:solidFill>
              </a:rPr>
              <a:t> </a:t>
            </a:r>
            <a:r>
              <a:rPr lang="en-US" altLang="zh-CN" sz="2400" dirty="0"/>
              <a:t>is to distill a system to its most fundamental parts. </a:t>
            </a:r>
          </a:p>
          <a:p>
            <a:r>
              <a:rPr lang="en-US" altLang="zh-CN" sz="2400" dirty="0"/>
              <a:t>Applying the abstraction paradigm to the design of data structures gives rise to </a:t>
            </a:r>
            <a:r>
              <a:rPr lang="en-US" altLang="zh-CN" sz="2400" b="1" dirty="0">
                <a:solidFill>
                  <a:srgbClr val="FF0000"/>
                </a:solidFill>
              </a:rPr>
              <a:t>abstract data types </a:t>
            </a:r>
            <a:r>
              <a:rPr lang="en-US" altLang="zh-CN" sz="2400" dirty="0"/>
              <a:t>(ADTs). </a:t>
            </a:r>
          </a:p>
          <a:p>
            <a:r>
              <a:rPr lang="en-US" altLang="zh-CN" sz="2400" dirty="0"/>
              <a:t>An ADT is a model of a data structure that specifies the </a:t>
            </a:r>
            <a:r>
              <a:rPr lang="en-US" altLang="zh-CN" sz="2400" b="1" dirty="0"/>
              <a:t>type</a:t>
            </a:r>
            <a:r>
              <a:rPr lang="en-US" altLang="zh-CN" sz="2400" dirty="0"/>
              <a:t> of data stored, the </a:t>
            </a:r>
            <a:r>
              <a:rPr lang="en-US" altLang="zh-CN" sz="2400" b="1" dirty="0"/>
              <a:t>operations</a:t>
            </a:r>
            <a:r>
              <a:rPr lang="en-US" altLang="zh-CN" sz="2400" dirty="0"/>
              <a:t> supported on them, and the types of parameters of the operations. </a:t>
            </a:r>
          </a:p>
          <a:p>
            <a:r>
              <a:rPr lang="en-US" altLang="zh-CN" sz="2400" dirty="0"/>
              <a:t>An ADT specifies what each operation does, but not how it does it. </a:t>
            </a:r>
          </a:p>
          <a:p>
            <a:r>
              <a:rPr lang="en-US" altLang="zh-CN" sz="2400" dirty="0"/>
              <a:t>The collective set of behaviors supported by an ADT is its </a:t>
            </a:r>
            <a:r>
              <a:rPr lang="en-US" altLang="zh-CN" sz="2400" b="1" dirty="0"/>
              <a:t>public interface</a:t>
            </a:r>
            <a:r>
              <a:rPr lang="en-US" altLang="zh-CN" sz="2400" dirty="0"/>
              <a:t>.</a:t>
            </a:r>
            <a:endParaRPr lang="en-US" altLang="zh-CN" sz="2400" b="1" dirty="0"/>
          </a:p>
        </p:txBody>
      </p:sp>
    </p:spTree>
    <p:extLst>
      <p:ext uri="{BB962C8B-B14F-4D97-AF65-F5344CB8AC3E}">
        <p14:creationId xmlns:p14="http://schemas.microsoft.com/office/powerpoint/2010/main" val="2792342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CN"/>
              <a:t>Duck Typing</a:t>
            </a:r>
          </a:p>
        </p:txBody>
      </p:sp>
      <p:sp>
        <p:nvSpPr>
          <p:cNvPr id="10243" name="Content Placeholder 2" descr="Rectangle: Click to edit Master text styles&#10;Second level&#10;Third level&#10;Fourth level&#10;Fifth level"/>
          <p:cNvSpPr>
            <a:spLocks noGrp="1"/>
          </p:cNvSpPr>
          <p:nvPr>
            <p:ph idx="1"/>
          </p:nvPr>
        </p:nvSpPr>
        <p:spPr>
          <a:xfrm>
            <a:off x="698269" y="1524000"/>
            <a:ext cx="10346093" cy="4876800"/>
          </a:xfrm>
        </p:spPr>
        <p:txBody>
          <a:bodyPr>
            <a:normAutofit/>
          </a:bodyPr>
          <a:lstStyle/>
          <a:p>
            <a:r>
              <a:rPr lang="en-US" altLang="zh-CN" dirty="0"/>
              <a:t>Python treats abstractions implicitly using a mechanism known as </a:t>
            </a:r>
            <a:r>
              <a:rPr lang="en-US" altLang="zh-CN" b="1" dirty="0"/>
              <a:t>duck typing</a:t>
            </a:r>
            <a:r>
              <a:rPr lang="en-US" altLang="zh-CN" dirty="0"/>
              <a:t>. </a:t>
            </a:r>
          </a:p>
          <a:p>
            <a:pPr lvl="1"/>
            <a:r>
              <a:rPr lang="en-US" altLang="zh-CN" dirty="0"/>
              <a:t>A program can treat objects as having certain functionality and they will behave correctly provided those objects provide this expected functionality. </a:t>
            </a:r>
          </a:p>
          <a:p>
            <a:r>
              <a:rPr lang="en-US" altLang="zh-CN" dirty="0"/>
              <a:t>As an interpreted and </a:t>
            </a:r>
            <a:r>
              <a:rPr lang="en-US" altLang="zh-CN" dirty="0">
                <a:solidFill>
                  <a:srgbClr val="FF0000"/>
                </a:solidFill>
              </a:rPr>
              <a:t>dynamically typed language</a:t>
            </a:r>
            <a:r>
              <a:rPr lang="en-US" altLang="zh-CN" dirty="0"/>
              <a:t>, there is no </a:t>
            </a:r>
            <a:r>
              <a:rPr lang="en-US" altLang="en-US" dirty="0"/>
              <a:t>“</a:t>
            </a:r>
            <a:r>
              <a:rPr lang="en-US" altLang="zh-CN" dirty="0"/>
              <a:t>compile time</a:t>
            </a:r>
            <a:r>
              <a:rPr lang="en-US" altLang="en-US" dirty="0"/>
              <a:t>”</a:t>
            </a:r>
            <a:r>
              <a:rPr lang="en-US" altLang="zh-CN" dirty="0"/>
              <a:t> checking of data types in Python, and no formal requirement for declarations of abstract base classes. </a:t>
            </a:r>
          </a:p>
        </p:txBody>
      </p:sp>
      <p:pic>
        <p:nvPicPr>
          <p:cNvPr id="10247" name="Picture 1" descr="j0284915.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
            <a:ext cx="23622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8543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zh-CN" dirty="0"/>
              <a:t>Unified Modeling Language (UML)</a:t>
            </a:r>
          </a:p>
        </p:txBody>
      </p:sp>
      <p:sp>
        <p:nvSpPr>
          <p:cNvPr id="3" name="Content Placeholder 2" descr="Rectangle: Click to edit Master text styles&#10;Second level&#10;Third level&#10;Fourth level&#10;Fifth level"/>
          <p:cNvSpPr>
            <a:spLocks noGrp="1"/>
          </p:cNvSpPr>
          <p:nvPr>
            <p:ph idx="1"/>
          </p:nvPr>
        </p:nvSpPr>
        <p:spPr>
          <a:xfrm>
            <a:off x="1005840" y="1524000"/>
            <a:ext cx="9357360" cy="4495800"/>
          </a:xfrm>
        </p:spPr>
        <p:txBody>
          <a:bodyPr/>
          <a:lstStyle/>
          <a:p>
            <a:pPr marL="0" indent="0">
              <a:buNone/>
              <a:defRPr/>
            </a:pPr>
            <a:r>
              <a:rPr lang="en-US">
                <a:ea typeface="ＭＳ Ｐゴシック" charset="0"/>
              </a:rPr>
              <a:t>A </a:t>
            </a:r>
            <a:r>
              <a:rPr lang="en-US" b="1">
                <a:ea typeface="ＭＳ Ｐゴシック" charset="0"/>
              </a:rPr>
              <a:t>class diagram</a:t>
            </a:r>
            <a:r>
              <a:rPr lang="en-US">
                <a:ea typeface="ＭＳ Ｐゴシック" charset="0"/>
              </a:rPr>
              <a:t> has three portions.</a:t>
            </a:r>
          </a:p>
          <a:p>
            <a:pPr marL="514350" indent="-514350">
              <a:buFont typeface="+mj-lt"/>
              <a:buAutoNum type="arabicPeriod"/>
              <a:defRPr/>
            </a:pPr>
            <a:r>
              <a:rPr lang="en-US">
                <a:ea typeface="ＭＳ Ｐゴシック" charset="0"/>
              </a:rPr>
              <a:t>The name of the class</a:t>
            </a:r>
          </a:p>
          <a:p>
            <a:pPr marL="514350" indent="-514350">
              <a:buFont typeface="+mj-lt"/>
              <a:buAutoNum type="arabicPeriod"/>
              <a:defRPr/>
            </a:pPr>
            <a:r>
              <a:rPr lang="en-US">
                <a:ea typeface="ＭＳ Ｐゴシック" charset="0"/>
              </a:rPr>
              <a:t>The recommended instance variables</a:t>
            </a:r>
          </a:p>
          <a:p>
            <a:pPr marL="514350" indent="-514350">
              <a:buFont typeface="+mj-lt"/>
              <a:buAutoNum type="arabicPeriod"/>
              <a:defRPr/>
            </a:pPr>
            <a:r>
              <a:rPr lang="en-US">
                <a:ea typeface="ＭＳ Ｐゴシック" charset="0"/>
              </a:rPr>
              <a:t>The recommended methods of the class.</a:t>
            </a:r>
            <a:endParaRPr lang="en-US" dirty="0">
              <a:ea typeface="ＭＳ Ｐゴシック" charset="0"/>
            </a:endParaRPr>
          </a:p>
        </p:txBody>
      </p:sp>
      <p:pic>
        <p:nvPicPr>
          <p:cNvPr id="1536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0291" y="3895899"/>
            <a:ext cx="6019800"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365067" y="1361281"/>
            <a:ext cx="3723024" cy="1692771"/>
          </a:xfrm>
          <a:prstGeom prst="rect">
            <a:avLst/>
          </a:prstGeom>
        </p:spPr>
        <p:txBody>
          <a:bodyPr wrap="square">
            <a:spAutoFit/>
          </a:bodyPr>
          <a:lstStyle/>
          <a:p>
            <a:r>
              <a:rPr lang="zh-CN" altLang="en-US" dirty="0">
                <a:solidFill>
                  <a:srgbClr val="0070C0"/>
                </a:solidFill>
              </a:rPr>
              <a:t>Python是</a:t>
            </a:r>
            <a:r>
              <a:rPr lang="zh-CN" altLang="en-US" dirty="0" smtClean="0">
                <a:solidFill>
                  <a:srgbClr val="0070C0"/>
                </a:solidFill>
              </a:rPr>
              <a:t>面向对象语言。</a:t>
            </a:r>
            <a:r>
              <a:rPr lang="zh-CN" altLang="en-US" dirty="0">
                <a:solidFill>
                  <a:srgbClr val="0070C0"/>
                </a:solidFill>
              </a:rPr>
              <a:t>要画类图（class diagram），需要支持UML（Unified Modeling Language）语言的软件</a:t>
            </a:r>
            <a:r>
              <a:rPr lang="zh-CN" altLang="en-US" dirty="0" smtClean="0">
                <a:solidFill>
                  <a:srgbClr val="0070C0"/>
                </a:solidFill>
              </a:rPr>
              <a:t>。</a:t>
            </a:r>
            <a:r>
              <a:rPr lang="en-US" altLang="zh-CN" dirty="0" err="1" smtClean="0">
                <a:solidFill>
                  <a:srgbClr val="0070C0"/>
                </a:solidFill>
              </a:rPr>
              <a:t>Typora</a:t>
            </a:r>
            <a:r>
              <a:rPr lang="zh-CN" altLang="en-US" dirty="0" smtClean="0">
                <a:solidFill>
                  <a:srgbClr val="0070C0"/>
                </a:solidFill>
              </a:rPr>
              <a:t>，dia是这类软件。</a:t>
            </a:r>
            <a:endParaRPr lang="en-US" altLang="zh-CN" dirty="0" smtClean="0">
              <a:solidFill>
                <a:srgbClr val="0070C0"/>
              </a:solidFill>
            </a:endParaRPr>
          </a:p>
          <a:p>
            <a:r>
              <a:rPr lang="en-US" altLang="zh-CN" sz="3200" dirty="0" smtClean="0"/>
              <a:t>	</a:t>
            </a:r>
            <a:r>
              <a:rPr lang="en-US" altLang="zh-CN" sz="3200" dirty="0" err="1" smtClean="0"/>
              <a:t>Typora</a:t>
            </a:r>
            <a:endParaRPr lang="zh-CN" altLang="en-US" sz="3200" dirty="0">
              <a:solidFill>
                <a:srgbClr val="0070C0"/>
              </a:solidFill>
            </a:endParaRPr>
          </a:p>
        </p:txBody>
      </p:sp>
      <p:pic>
        <p:nvPicPr>
          <p:cNvPr id="4" name="图片 3"/>
          <p:cNvPicPr>
            <a:picLocks noChangeAspect="1"/>
          </p:cNvPicPr>
          <p:nvPr/>
        </p:nvPicPr>
        <p:blipFill>
          <a:blip r:embed="rId4"/>
          <a:stretch>
            <a:fillRect/>
          </a:stretch>
        </p:blipFill>
        <p:spPr>
          <a:xfrm>
            <a:off x="8721629" y="3096910"/>
            <a:ext cx="3009900" cy="533400"/>
          </a:xfrm>
          <a:prstGeom prst="rect">
            <a:avLst/>
          </a:prstGeom>
        </p:spPr>
      </p:pic>
      <p:sp>
        <p:nvSpPr>
          <p:cNvPr id="5" name="矩形 4"/>
          <p:cNvSpPr/>
          <p:nvPr/>
        </p:nvSpPr>
        <p:spPr>
          <a:xfrm>
            <a:off x="8274756" y="1361281"/>
            <a:ext cx="3813335" cy="2410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2886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923925" y="66675"/>
            <a:ext cx="10344150" cy="6724650"/>
          </a:xfrm>
          <a:prstGeom prst="rect">
            <a:avLst/>
          </a:prstGeom>
        </p:spPr>
      </p:pic>
    </p:spTree>
    <p:extLst>
      <p:ext uri="{BB962C8B-B14F-4D97-AF65-F5344CB8AC3E}">
        <p14:creationId xmlns:p14="http://schemas.microsoft.com/office/powerpoint/2010/main" val="493165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dirty="0">
                <a:solidFill>
                  <a:srgbClr val="FF0000"/>
                </a:solidFill>
              </a:rPr>
              <a:t>2.3</a:t>
            </a:r>
            <a:r>
              <a:rPr lang="en-US" altLang="zh-CN" dirty="0"/>
              <a:t> Class Definitions</a:t>
            </a:r>
          </a:p>
        </p:txBody>
      </p:sp>
      <p:sp>
        <p:nvSpPr>
          <p:cNvPr id="16387" name="Content Placeholder 2" descr="Rectangle: Click to edit Master text styles&#10;Second level&#10;Third level&#10;Fourth level&#10;Fifth level"/>
          <p:cNvSpPr>
            <a:spLocks noGrp="1"/>
          </p:cNvSpPr>
          <p:nvPr>
            <p:ph idx="1"/>
          </p:nvPr>
        </p:nvSpPr>
        <p:spPr>
          <a:xfrm>
            <a:off x="838200" y="1524000"/>
            <a:ext cx="9525000" cy="4495800"/>
          </a:xfrm>
        </p:spPr>
        <p:txBody>
          <a:bodyPr/>
          <a:lstStyle/>
          <a:p>
            <a:r>
              <a:rPr lang="en-US" altLang="zh-CN" sz="2400" dirty="0"/>
              <a:t>A class serves as the primary means for abstraction in object-oriented programming.</a:t>
            </a:r>
          </a:p>
          <a:p>
            <a:r>
              <a:rPr lang="en-US" altLang="zh-CN" sz="2400" dirty="0"/>
              <a:t>In Python, every piece of data is represented as an instance of some class.</a:t>
            </a:r>
          </a:p>
          <a:p>
            <a:r>
              <a:rPr lang="en-US" altLang="zh-CN" sz="2400" dirty="0"/>
              <a:t>A class provides a set of behaviors in the form of member functions (also known as </a:t>
            </a:r>
            <a:r>
              <a:rPr lang="en-US" altLang="zh-CN" sz="2400" b="1" dirty="0">
                <a:solidFill>
                  <a:schemeClr val="accent2">
                    <a:lumMod val="75000"/>
                  </a:schemeClr>
                </a:solidFill>
              </a:rPr>
              <a:t>methods</a:t>
            </a:r>
            <a:r>
              <a:rPr lang="en-US" altLang="zh-CN" sz="2400" dirty="0"/>
              <a:t>), </a:t>
            </a:r>
          </a:p>
          <a:p>
            <a:pPr lvl="1"/>
            <a:r>
              <a:rPr lang="en-US" altLang="zh-CN" sz="2000" dirty="0"/>
              <a:t>with implementations that belong to all its instances.</a:t>
            </a:r>
          </a:p>
          <a:p>
            <a:r>
              <a:rPr lang="en-US" altLang="zh-CN" sz="2400" dirty="0"/>
              <a:t>A class also serves as a blueprint for its instances, </a:t>
            </a:r>
          </a:p>
          <a:p>
            <a:pPr lvl="1"/>
            <a:r>
              <a:rPr lang="en-US" altLang="zh-CN" sz="2000" dirty="0"/>
              <a:t>effectively determining the way that state information for each instance is represented in the form of </a:t>
            </a:r>
            <a:r>
              <a:rPr lang="en-US" altLang="zh-CN" sz="2000" b="1" dirty="0">
                <a:solidFill>
                  <a:schemeClr val="accent2">
                    <a:lumMod val="75000"/>
                  </a:schemeClr>
                </a:solidFill>
              </a:rPr>
              <a:t>attributes</a:t>
            </a:r>
            <a:r>
              <a:rPr lang="en-US" altLang="zh-CN" sz="2000" dirty="0">
                <a:solidFill>
                  <a:schemeClr val="accent2">
                    <a:lumMod val="75000"/>
                  </a:schemeClr>
                </a:solidFill>
              </a:rPr>
              <a:t> </a:t>
            </a:r>
          </a:p>
          <a:p>
            <a:pPr lvl="1"/>
            <a:r>
              <a:rPr lang="en-US" altLang="zh-CN" sz="2000" dirty="0"/>
              <a:t>(also known as </a:t>
            </a:r>
            <a:r>
              <a:rPr lang="en-US" altLang="zh-CN" sz="2000" b="1" dirty="0">
                <a:solidFill>
                  <a:schemeClr val="accent2">
                    <a:lumMod val="75000"/>
                  </a:schemeClr>
                </a:solidFill>
              </a:rPr>
              <a:t>fields</a:t>
            </a:r>
            <a:r>
              <a:rPr lang="en-US" altLang="zh-CN" sz="2000" dirty="0"/>
              <a:t>, </a:t>
            </a:r>
            <a:r>
              <a:rPr lang="en-US" altLang="zh-CN" sz="2000" b="1" dirty="0">
                <a:solidFill>
                  <a:schemeClr val="accent2">
                    <a:lumMod val="75000"/>
                  </a:schemeClr>
                </a:solidFill>
              </a:rPr>
              <a:t>instance variables</a:t>
            </a:r>
            <a:r>
              <a:rPr lang="en-US" altLang="zh-CN" sz="2000" dirty="0"/>
              <a:t>, or </a:t>
            </a:r>
            <a:r>
              <a:rPr lang="en-US" altLang="zh-CN" sz="2000" b="1" dirty="0">
                <a:solidFill>
                  <a:schemeClr val="accent2">
                    <a:lumMod val="75000"/>
                  </a:schemeClr>
                </a:solidFill>
              </a:rPr>
              <a:t>data members</a:t>
            </a:r>
            <a:r>
              <a:rPr lang="en-US" altLang="zh-CN" sz="2000" dirty="0"/>
              <a:t>).</a:t>
            </a:r>
          </a:p>
        </p:txBody>
      </p:sp>
    </p:spTree>
    <p:extLst>
      <p:ext uri="{BB962C8B-B14F-4D97-AF65-F5344CB8AC3E}">
        <p14:creationId xmlns:p14="http://schemas.microsoft.com/office/powerpoint/2010/main" val="89260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dirty="0"/>
              <a:t>The </a:t>
            </a:r>
            <a:r>
              <a:rPr lang="en-US" altLang="zh-CN" b="1" dirty="0">
                <a:solidFill>
                  <a:srgbClr val="FF0000"/>
                </a:solidFill>
              </a:rPr>
              <a:t>self</a:t>
            </a:r>
            <a:r>
              <a:rPr lang="en-US" altLang="zh-CN" dirty="0">
                <a:solidFill>
                  <a:srgbClr val="FF0000"/>
                </a:solidFill>
              </a:rPr>
              <a:t> </a:t>
            </a:r>
            <a:r>
              <a:rPr lang="en-US" altLang="zh-CN" dirty="0"/>
              <a:t>Identifier</a:t>
            </a:r>
          </a:p>
        </p:txBody>
      </p:sp>
      <p:sp>
        <p:nvSpPr>
          <p:cNvPr id="17411" name="Content Placeholder 2" descr="Rectangle: Click to edit Master text styles&#10;Second level&#10;Third level&#10;Fourth level&#10;Fifth level"/>
          <p:cNvSpPr>
            <a:spLocks noGrp="1"/>
          </p:cNvSpPr>
          <p:nvPr>
            <p:ph idx="1"/>
          </p:nvPr>
        </p:nvSpPr>
        <p:spPr>
          <a:xfrm>
            <a:off x="739833" y="1524000"/>
            <a:ext cx="9699567" cy="4648200"/>
          </a:xfrm>
        </p:spPr>
        <p:txBody>
          <a:bodyPr/>
          <a:lstStyle/>
          <a:p>
            <a:r>
              <a:rPr lang="en-US" altLang="zh-CN" dirty="0"/>
              <a:t>In Python, the </a:t>
            </a:r>
            <a:r>
              <a:rPr lang="en-US" altLang="zh-CN" b="1" dirty="0"/>
              <a:t>self</a:t>
            </a:r>
            <a:r>
              <a:rPr lang="en-US" altLang="zh-CN" dirty="0"/>
              <a:t> identifier plays a key role. </a:t>
            </a:r>
          </a:p>
          <a:p>
            <a:r>
              <a:rPr lang="en-US" altLang="zh-CN" dirty="0"/>
              <a:t>In any class, there can possibly be many different instances, and each must maintain its own instance variables.</a:t>
            </a:r>
          </a:p>
          <a:p>
            <a:r>
              <a:rPr lang="en-US" altLang="zh-CN" dirty="0"/>
              <a:t>Therefore, each instance stores its own instance variables to reflect its current state. </a:t>
            </a:r>
            <a:endParaRPr lang="en-US" altLang="zh-CN" dirty="0" smtClean="0"/>
          </a:p>
          <a:p>
            <a:r>
              <a:rPr lang="en-US" altLang="zh-CN" dirty="0" smtClean="0"/>
              <a:t>Syntactically</a:t>
            </a:r>
            <a:r>
              <a:rPr lang="en-US" altLang="zh-CN" dirty="0"/>
              <a:t>, </a:t>
            </a:r>
            <a:r>
              <a:rPr lang="en-US" altLang="zh-CN" b="1" dirty="0"/>
              <a:t>self</a:t>
            </a:r>
            <a:r>
              <a:rPr lang="en-US" altLang="zh-CN" dirty="0"/>
              <a:t> identifies the instance upon which a method is invoked.</a:t>
            </a:r>
          </a:p>
        </p:txBody>
      </p:sp>
    </p:spTree>
    <p:extLst>
      <p:ext uri="{BB962C8B-B14F-4D97-AF65-F5344CB8AC3E}">
        <p14:creationId xmlns:p14="http://schemas.microsoft.com/office/powerpoint/2010/main" val="2045274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7030A0"/>
                </a:solidFill>
              </a:rPr>
              <a:t>End SKIP</a:t>
            </a:r>
            <a:endParaRPr lang="zh-CN" altLang="en-US" b="1" dirty="0">
              <a:solidFill>
                <a:srgbClr val="7030A0"/>
              </a:solidFill>
            </a:endParaRP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792646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79828" y="210377"/>
            <a:ext cx="11690252" cy="1325563"/>
          </a:xfrm>
        </p:spPr>
        <p:txBody>
          <a:bodyPr>
            <a:normAutofit/>
          </a:bodyPr>
          <a:lstStyle/>
          <a:p>
            <a:r>
              <a:rPr lang="en-US" altLang="zh-CN" sz="4000" dirty="0"/>
              <a:t>1.2.1 Identifiers, Objects, and the Assignment Statement</a:t>
            </a:r>
          </a:p>
        </p:txBody>
      </p:sp>
      <p:sp>
        <p:nvSpPr>
          <p:cNvPr id="13315" name="Content Placeholder 2" descr="Rectangle: Click to edit Master text styles&#10;Second level&#10;Third level&#10;Fourth level&#10;Fifth level"/>
          <p:cNvSpPr>
            <a:spLocks noGrp="1"/>
          </p:cNvSpPr>
          <p:nvPr>
            <p:ph idx="1"/>
          </p:nvPr>
        </p:nvSpPr>
        <p:spPr>
          <a:xfrm>
            <a:off x="379829" y="1600200"/>
            <a:ext cx="10775852" cy="4419600"/>
          </a:xfrm>
        </p:spPr>
        <p:txBody>
          <a:bodyPr/>
          <a:lstStyle/>
          <a:p>
            <a:r>
              <a:rPr lang="en-US" altLang="zh-CN" dirty="0"/>
              <a:t>The most important of all Python commands is an assignment statement:		</a:t>
            </a:r>
          </a:p>
          <a:p>
            <a:pPr marL="0" indent="0">
              <a:buNone/>
            </a:pPr>
            <a:r>
              <a:rPr lang="en-US" altLang="zh-CN" dirty="0"/>
              <a:t>		temperature = 98.6</a:t>
            </a:r>
          </a:p>
          <a:p>
            <a:r>
              <a:rPr lang="en-US" altLang="zh-CN" dirty="0"/>
              <a:t>This command establishes temperature as an </a:t>
            </a:r>
            <a:r>
              <a:rPr lang="en-US" altLang="zh-CN" dirty="0">
                <a:solidFill>
                  <a:srgbClr val="FF0000"/>
                </a:solidFill>
              </a:rPr>
              <a:t>identifier</a:t>
            </a:r>
            <a:r>
              <a:rPr lang="en-US" altLang="zh-CN" dirty="0"/>
              <a:t> (also known as a name), and then associates it with the object expressed on the right-hand side of the equal sign, in this case a floating-point object with value 98.6.</a:t>
            </a:r>
          </a:p>
        </p:txBody>
      </p:sp>
      <p:pic>
        <p:nvPicPr>
          <p:cNvPr id="13319"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2820" y="4436230"/>
            <a:ext cx="5834205" cy="158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375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a:t>Identifiers</a:t>
            </a:r>
          </a:p>
        </p:txBody>
      </p:sp>
      <p:sp>
        <p:nvSpPr>
          <p:cNvPr id="14339" name="Content Placeholder 2" descr="Rectangle: Click to edit Master text styles&#10;Second level&#10;Third level&#10;Fourth level&#10;Fifth level"/>
          <p:cNvSpPr>
            <a:spLocks noGrp="1"/>
          </p:cNvSpPr>
          <p:nvPr>
            <p:ph idx="1"/>
          </p:nvPr>
        </p:nvSpPr>
        <p:spPr>
          <a:xfrm>
            <a:off x="838199" y="1524000"/>
            <a:ext cx="10289345" cy="4572000"/>
          </a:xfrm>
        </p:spPr>
        <p:txBody>
          <a:bodyPr/>
          <a:lstStyle/>
          <a:p>
            <a:r>
              <a:rPr lang="en-US" altLang="zh-CN" sz="2400" dirty="0"/>
              <a:t>Identifiers in Python are case-sensitive, so </a:t>
            </a:r>
            <a:r>
              <a:rPr lang="en-US" altLang="zh-CN" sz="2400" b="1" dirty="0">
                <a:solidFill>
                  <a:srgbClr val="00B0F0"/>
                </a:solidFill>
              </a:rPr>
              <a:t>temperature</a:t>
            </a:r>
            <a:r>
              <a:rPr lang="en-US" altLang="zh-CN" sz="2400" dirty="0">
                <a:solidFill>
                  <a:srgbClr val="00B0F0"/>
                </a:solidFill>
              </a:rPr>
              <a:t> </a:t>
            </a:r>
            <a:r>
              <a:rPr lang="en-US" altLang="zh-CN" sz="2400" dirty="0"/>
              <a:t>and </a:t>
            </a:r>
            <a:r>
              <a:rPr lang="en-US" altLang="zh-CN" sz="2400" b="1" dirty="0">
                <a:solidFill>
                  <a:srgbClr val="00B0F0"/>
                </a:solidFill>
              </a:rPr>
              <a:t>Temperature</a:t>
            </a:r>
            <a:r>
              <a:rPr lang="en-US" altLang="zh-CN" sz="2400" dirty="0">
                <a:solidFill>
                  <a:srgbClr val="00B0F0"/>
                </a:solidFill>
              </a:rPr>
              <a:t> </a:t>
            </a:r>
            <a:r>
              <a:rPr lang="en-US" altLang="zh-CN" sz="2400" dirty="0"/>
              <a:t>are distinct names. </a:t>
            </a:r>
          </a:p>
          <a:p>
            <a:r>
              <a:rPr lang="en-US" altLang="zh-CN" sz="2400" dirty="0"/>
              <a:t>Identifiers can be composed of almost any combination of letters, numerals, and underscore characters. </a:t>
            </a:r>
          </a:p>
          <a:p>
            <a:r>
              <a:rPr lang="en-US" altLang="zh-CN" sz="2400" dirty="0"/>
              <a:t>An identifier cannot begin with a numeral and that there are 33 specially reserved words that cannot be used as identifiers:</a:t>
            </a:r>
          </a:p>
        </p:txBody>
      </p:sp>
      <p:pic>
        <p:nvPicPr>
          <p:cNvPr id="14343"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6154" y="3810000"/>
            <a:ext cx="9573434" cy="217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33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 Turing Machine</a:t>
            </a:r>
            <a:br>
              <a:rPr lang="en-US" altLang="zh-CN" b="1" dirty="0"/>
            </a:br>
            <a:r>
              <a:rPr lang="en-US" altLang="zh-CN" sz="2400" b="1" dirty="0">
                <a:hlinkClick r:id="rId2"/>
              </a:rPr>
              <a:t>http://</a:t>
            </a:r>
            <a:r>
              <a:rPr lang="en-US" altLang="zh-CN" sz="2400" b="1" dirty="0" smtClean="0">
                <a:hlinkClick r:id="rId2"/>
              </a:rPr>
              <a:t>www.aturingmachine.com/index.php</a:t>
            </a:r>
            <a:r>
              <a:rPr lang="en-US" altLang="zh-CN" sz="2400" b="1" dirty="0" smtClean="0"/>
              <a:t> </a:t>
            </a:r>
            <a:endParaRPr lang="zh-CN" altLang="en-US" dirty="0"/>
          </a:p>
        </p:txBody>
      </p:sp>
      <p:sp>
        <p:nvSpPr>
          <p:cNvPr id="4" name="AutoShape 2" descr="http://www.aturingmachine.com/turingFull56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64490"/>
            <a:ext cx="10563893" cy="4772616"/>
          </a:xfrm>
          <a:prstGeom prst="rect">
            <a:avLst/>
          </a:prstGeom>
        </p:spPr>
      </p:pic>
    </p:spTree>
    <p:extLst>
      <p:ext uri="{BB962C8B-B14F-4D97-AF65-F5344CB8AC3E}">
        <p14:creationId xmlns:p14="http://schemas.microsoft.com/office/powerpoint/2010/main" val="1132813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72" y="0"/>
            <a:ext cx="11003255" cy="6858000"/>
          </a:xfrm>
          <a:prstGeom prst="rect">
            <a:avLst/>
          </a:prstGeom>
        </p:spPr>
      </p:pic>
    </p:spTree>
    <p:extLst>
      <p:ext uri="{BB962C8B-B14F-4D97-AF65-F5344CB8AC3E}">
        <p14:creationId xmlns:p14="http://schemas.microsoft.com/office/powerpoint/2010/main" val="2819193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zh-CN"/>
              <a:t>Types</a:t>
            </a:r>
          </a:p>
        </p:txBody>
      </p:sp>
      <p:sp>
        <p:nvSpPr>
          <p:cNvPr id="15363" name="Content Placeholder 2" descr="Rectangle: Click to edit Master text styles&#10;Second level&#10;Third level&#10;Fourth level&#10;Fifth level"/>
          <p:cNvSpPr>
            <a:spLocks noGrp="1"/>
          </p:cNvSpPr>
          <p:nvPr>
            <p:ph idx="1"/>
          </p:nvPr>
        </p:nvSpPr>
        <p:spPr>
          <a:xfrm>
            <a:off x="838200" y="1600200"/>
            <a:ext cx="10515600" cy="4419600"/>
          </a:xfrm>
        </p:spPr>
        <p:txBody>
          <a:bodyPr>
            <a:noAutofit/>
          </a:bodyPr>
          <a:lstStyle/>
          <a:p>
            <a:r>
              <a:rPr lang="en-US" altLang="zh-CN" dirty="0"/>
              <a:t>Python is a </a:t>
            </a:r>
            <a:r>
              <a:rPr lang="en-US" altLang="zh-CN" b="1" dirty="0">
                <a:solidFill>
                  <a:srgbClr val="FF0000"/>
                </a:solidFill>
              </a:rPr>
              <a:t>dynamically typed</a:t>
            </a:r>
            <a:r>
              <a:rPr lang="en-US" altLang="zh-CN" dirty="0">
                <a:solidFill>
                  <a:srgbClr val="FF0000"/>
                </a:solidFill>
              </a:rPr>
              <a:t> </a:t>
            </a:r>
            <a:r>
              <a:rPr lang="en-US" altLang="zh-CN" dirty="0"/>
              <a:t>language, </a:t>
            </a:r>
          </a:p>
          <a:p>
            <a:pPr lvl="1"/>
            <a:r>
              <a:rPr lang="en-US" altLang="zh-CN" dirty="0"/>
              <a:t>as there is no advance declaration associating an identifier with a particular data type. </a:t>
            </a:r>
          </a:p>
          <a:p>
            <a:r>
              <a:rPr lang="en-US" altLang="zh-CN" dirty="0"/>
              <a:t>An identifier can be associated with any type of object, and it can later be reassigned to another object of the same (or different) type. </a:t>
            </a:r>
          </a:p>
          <a:p>
            <a:r>
              <a:rPr lang="en-US" altLang="zh-CN" dirty="0"/>
              <a:t>Although an identifier has no declared type, the object to which it refers has a definite type. </a:t>
            </a:r>
          </a:p>
          <a:p>
            <a:pPr lvl="1"/>
            <a:r>
              <a:rPr lang="en-US" altLang="zh-CN" dirty="0"/>
              <a:t>In our first example, the characters 98.6 are recognized as a floating-point literal, and thus</a:t>
            </a:r>
          </a:p>
          <a:p>
            <a:pPr lvl="1"/>
            <a:r>
              <a:rPr lang="en-US" altLang="zh-CN" dirty="0"/>
              <a:t> the identifier </a:t>
            </a:r>
            <a:r>
              <a:rPr lang="en-US" altLang="zh-CN" b="1" dirty="0"/>
              <a:t>temperature</a:t>
            </a:r>
            <a:r>
              <a:rPr lang="en-US" altLang="zh-CN" dirty="0"/>
              <a:t> is associated with an </a:t>
            </a:r>
            <a:r>
              <a:rPr lang="en-US" altLang="zh-CN" dirty="0">
                <a:solidFill>
                  <a:srgbClr val="FF0000"/>
                </a:solidFill>
              </a:rPr>
              <a:t>instance</a:t>
            </a:r>
            <a:r>
              <a:rPr lang="en-US" altLang="zh-CN" dirty="0"/>
              <a:t> of the float class having that value.</a:t>
            </a:r>
          </a:p>
        </p:txBody>
      </p:sp>
      <p:pic>
        <p:nvPicPr>
          <p:cNvPr id="1026" name="Picture 2"/>
          <p:cNvPicPr>
            <a:picLocks noChangeAspect="1" noChangeArrowheads="1"/>
          </p:cNvPicPr>
          <p:nvPr/>
        </p:nvPicPr>
        <p:blipFill>
          <a:blip r:embed="rId2" cstate="print"/>
          <a:srcRect/>
          <a:stretch>
            <a:fillRect/>
          </a:stretch>
        </p:blipFill>
        <p:spPr bwMode="auto">
          <a:xfrm>
            <a:off x="9285069" y="192636"/>
            <a:ext cx="1914525" cy="1743075"/>
          </a:xfrm>
          <a:prstGeom prst="rect">
            <a:avLst/>
          </a:prstGeom>
          <a:noFill/>
          <a:ln w="9525">
            <a:noFill/>
            <a:miter lim="800000"/>
            <a:headEnd/>
            <a:tailEnd/>
          </a:ln>
        </p:spPr>
      </p:pic>
    </p:spTree>
    <p:extLst>
      <p:ext uri="{BB962C8B-B14F-4D97-AF65-F5344CB8AC3E}">
        <p14:creationId xmlns:p14="http://schemas.microsoft.com/office/powerpoint/2010/main" val="2476717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dirty="0"/>
              <a:t>1.2.2 Creating and Using Objects</a:t>
            </a:r>
          </a:p>
        </p:txBody>
      </p:sp>
      <p:sp>
        <p:nvSpPr>
          <p:cNvPr id="16387" name="Content Placeholder 2" descr="Rectangle: Click to edit Master text styles&#10;Second level&#10;Third level&#10;Fourth level&#10;Fifth level"/>
          <p:cNvSpPr>
            <a:spLocks noGrp="1"/>
          </p:cNvSpPr>
          <p:nvPr>
            <p:ph idx="1"/>
          </p:nvPr>
        </p:nvSpPr>
        <p:spPr>
          <a:xfrm>
            <a:off x="838199" y="1600200"/>
            <a:ext cx="10275277" cy="4419600"/>
          </a:xfrm>
        </p:spPr>
        <p:txBody>
          <a:bodyPr>
            <a:normAutofit/>
          </a:bodyPr>
          <a:lstStyle/>
          <a:p>
            <a:r>
              <a:rPr lang="en-US" altLang="zh-CN" sz="2400" dirty="0"/>
              <a:t>The process of creating a new instance of a class is known as </a:t>
            </a:r>
            <a:r>
              <a:rPr lang="en-US" altLang="zh-CN" sz="2400" b="1" dirty="0">
                <a:solidFill>
                  <a:srgbClr val="FF0000"/>
                </a:solidFill>
              </a:rPr>
              <a:t>instantiation</a:t>
            </a:r>
            <a:r>
              <a:rPr lang="en-US" altLang="zh-CN" sz="2400" dirty="0"/>
              <a:t>. </a:t>
            </a:r>
          </a:p>
          <a:p>
            <a:r>
              <a:rPr lang="en-US" altLang="zh-CN" sz="2400" dirty="0"/>
              <a:t>To instantiate an object we usually invoke the </a:t>
            </a:r>
            <a:r>
              <a:rPr lang="en-US" altLang="zh-CN" sz="2400" dirty="0">
                <a:solidFill>
                  <a:srgbClr val="00B0F0"/>
                </a:solidFill>
              </a:rPr>
              <a:t>constructor</a:t>
            </a:r>
            <a:r>
              <a:rPr lang="en-US" altLang="zh-CN" sz="2400" dirty="0"/>
              <a:t> of a class:</a:t>
            </a:r>
          </a:p>
          <a:p>
            <a:pPr>
              <a:buFont typeface="Wingdings" panose="05000000000000000000" pitchFamily="2" charset="2"/>
              <a:buNone/>
            </a:pPr>
            <a:r>
              <a:rPr lang="en-US" altLang="zh-CN" sz="2400" dirty="0"/>
              <a:t>		w = Widget()</a:t>
            </a:r>
          </a:p>
          <a:p>
            <a:pPr lvl="1"/>
            <a:r>
              <a:rPr lang="en-US" altLang="zh-CN" sz="2000" dirty="0"/>
              <a:t>This is assuming that the constructor does not require any parameters. </a:t>
            </a:r>
          </a:p>
          <a:p>
            <a:r>
              <a:rPr lang="en-US" altLang="zh-CN" sz="2400" dirty="0"/>
              <a:t>If the constructor does require parameters, we might use a syntax such as</a:t>
            </a:r>
          </a:p>
          <a:p>
            <a:pPr>
              <a:buFont typeface="Wingdings" panose="05000000000000000000" pitchFamily="2" charset="2"/>
              <a:buNone/>
            </a:pPr>
            <a:r>
              <a:rPr lang="en-US" altLang="zh-CN" sz="2400" dirty="0"/>
              <a:t>		w = Widget(a, b, c)</a:t>
            </a:r>
          </a:p>
          <a:p>
            <a:r>
              <a:rPr lang="en-US" altLang="zh-CN" sz="2400" dirty="0"/>
              <a:t>Many of Python</a:t>
            </a:r>
            <a:r>
              <a:rPr lang="en-US" altLang="en-US" sz="2400" dirty="0"/>
              <a:t>’</a:t>
            </a:r>
            <a:r>
              <a:rPr lang="en-US" altLang="zh-CN" sz="2400" dirty="0"/>
              <a:t>s built-in classes a </a:t>
            </a:r>
            <a:r>
              <a:rPr lang="en-US" altLang="zh-CN" sz="2400" b="1" dirty="0">
                <a:solidFill>
                  <a:srgbClr val="FF0000"/>
                </a:solidFill>
              </a:rPr>
              <a:t>literal form </a:t>
            </a:r>
            <a:r>
              <a:rPr lang="en-US" altLang="zh-CN" sz="2400" dirty="0"/>
              <a:t>for designating new instances. For example, the command</a:t>
            </a:r>
          </a:p>
          <a:p>
            <a:pPr>
              <a:buFont typeface="Wingdings" panose="05000000000000000000" pitchFamily="2" charset="2"/>
              <a:buNone/>
            </a:pPr>
            <a:r>
              <a:rPr lang="en-US" altLang="zh-CN" sz="2400" dirty="0"/>
              <a:t>		temperature = 98.6 </a:t>
            </a:r>
          </a:p>
          <a:p>
            <a:pPr>
              <a:buFont typeface="Wingdings" panose="05000000000000000000" pitchFamily="2" charset="2"/>
              <a:buNone/>
            </a:pPr>
            <a:r>
              <a:rPr lang="en-US" altLang="zh-CN" sz="2400" dirty="0"/>
              <a:t>     results in the creation of a new instance of the float class.</a:t>
            </a:r>
          </a:p>
        </p:txBody>
      </p:sp>
    </p:spTree>
    <p:extLst>
      <p:ext uri="{BB962C8B-B14F-4D97-AF65-F5344CB8AC3E}">
        <p14:creationId xmlns:p14="http://schemas.microsoft.com/office/powerpoint/2010/main" val="3994273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CN"/>
              <a:t>Constructors</a:t>
            </a:r>
          </a:p>
        </p:txBody>
      </p:sp>
      <p:sp>
        <p:nvSpPr>
          <p:cNvPr id="22531" name="Content Placeholder 2" descr="Rectangle: Click to edit Master text styles&#10;Second level&#10;Third level&#10;Fourth level&#10;Fifth level"/>
          <p:cNvSpPr>
            <a:spLocks noGrp="1"/>
          </p:cNvSpPr>
          <p:nvPr>
            <p:ph idx="1"/>
          </p:nvPr>
        </p:nvSpPr>
        <p:spPr>
          <a:xfrm>
            <a:off x="1147156" y="1524000"/>
            <a:ext cx="10206644" cy="5101244"/>
          </a:xfrm>
        </p:spPr>
        <p:txBody>
          <a:bodyPr/>
          <a:lstStyle/>
          <a:p>
            <a:r>
              <a:rPr lang="en-US" altLang="zh-CN" dirty="0"/>
              <a:t>A user can create an instance of the </a:t>
            </a:r>
            <a:r>
              <a:rPr lang="en-US" altLang="zh-CN" dirty="0" err="1"/>
              <a:t>CreditCard</a:t>
            </a:r>
            <a:r>
              <a:rPr lang="en-US" altLang="zh-CN" dirty="0"/>
              <a:t> class using a syntax as:</a:t>
            </a:r>
          </a:p>
          <a:p>
            <a:endParaRPr lang="en-US" altLang="zh-CN" dirty="0"/>
          </a:p>
          <a:p>
            <a:endParaRPr lang="en-US" altLang="zh-CN" dirty="0"/>
          </a:p>
          <a:p>
            <a:r>
              <a:rPr lang="en-US" altLang="zh-CN" dirty="0"/>
              <a:t>Internally, this results in a call to the specially named </a:t>
            </a:r>
            <a:r>
              <a:rPr lang="en-US" altLang="zh-CN" dirty="0">
                <a:latin typeface="Lucida Fax" panose="02060602050505020204" pitchFamily="18" charset="0"/>
              </a:rPr>
              <a:t>__</a:t>
            </a:r>
            <a:r>
              <a:rPr lang="en-US" altLang="zh-CN" dirty="0" err="1">
                <a:latin typeface="Lucida Fax" panose="02060602050505020204" pitchFamily="18" charset="0"/>
              </a:rPr>
              <a:t>init</a:t>
            </a:r>
            <a:r>
              <a:rPr lang="en-US" altLang="zh-CN" dirty="0">
                <a:latin typeface="Lucida Fax" panose="02060602050505020204" pitchFamily="18" charset="0"/>
              </a:rPr>
              <a:t>__</a:t>
            </a:r>
            <a:r>
              <a:rPr lang="en-US" altLang="zh-CN" dirty="0"/>
              <a:t> method that serves as the constructor of the class. </a:t>
            </a:r>
          </a:p>
          <a:p>
            <a:r>
              <a:rPr lang="en-US" altLang="zh-CN" dirty="0"/>
              <a:t>Its primary responsibility is to </a:t>
            </a:r>
            <a:r>
              <a:rPr lang="en-US" altLang="zh-CN" dirty="0">
                <a:solidFill>
                  <a:srgbClr val="00B0F0"/>
                </a:solidFill>
              </a:rPr>
              <a:t>establish the state of a newly created </a:t>
            </a:r>
            <a:r>
              <a:rPr lang="en-US" altLang="zh-CN" dirty="0"/>
              <a:t>credit card object with appropriate instance variables. </a:t>
            </a:r>
          </a:p>
        </p:txBody>
      </p:sp>
      <p:pic>
        <p:nvPicPr>
          <p:cNvPr id="2253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667001"/>
            <a:ext cx="8077200" cy="474663"/>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76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Indirectly </a:t>
            </a:r>
            <a:r>
              <a:rPr lang="en-US" altLang="zh-CN" dirty="0"/>
              <a:t>create a </a:t>
            </a:r>
            <a:r>
              <a:rPr lang="en-US" altLang="zh-CN" dirty="0" smtClean="0"/>
              <a:t>new instance </a:t>
            </a:r>
            <a:r>
              <a:rPr lang="en-US" altLang="zh-CN" dirty="0"/>
              <a:t>of a class</a:t>
            </a:r>
            <a:endParaRPr lang="zh-CN" altLang="en-US" dirty="0"/>
          </a:p>
        </p:txBody>
      </p:sp>
      <p:sp>
        <p:nvSpPr>
          <p:cNvPr id="3" name="内容占位符 2"/>
          <p:cNvSpPr>
            <a:spLocks noGrp="1"/>
          </p:cNvSpPr>
          <p:nvPr>
            <p:ph idx="1"/>
          </p:nvPr>
        </p:nvSpPr>
        <p:spPr/>
        <p:txBody>
          <a:bodyPr/>
          <a:lstStyle/>
          <a:p>
            <a:r>
              <a:rPr lang="en-US" altLang="zh-CN" dirty="0"/>
              <a:t>call a function that creates and returns such an instance. </a:t>
            </a:r>
            <a:endParaRPr lang="en-US" altLang="zh-CN" dirty="0" smtClean="0"/>
          </a:p>
          <a:p>
            <a:r>
              <a:rPr lang="en-US" altLang="zh-CN" dirty="0" smtClean="0"/>
              <a:t>For</a:t>
            </a:r>
            <a:r>
              <a:rPr lang="en-US" altLang="zh-CN" dirty="0"/>
              <a:t> </a:t>
            </a:r>
            <a:r>
              <a:rPr lang="en-US" altLang="zh-CN" dirty="0" smtClean="0"/>
              <a:t>example</a:t>
            </a:r>
            <a:r>
              <a:rPr lang="en-US" altLang="zh-CN" dirty="0"/>
              <a:t>, Python has a built-in function named sorted (see Section 1.5.2) that </a:t>
            </a:r>
            <a:endParaRPr lang="en-US" altLang="zh-CN" dirty="0" smtClean="0"/>
          </a:p>
          <a:p>
            <a:pPr lvl="1"/>
            <a:r>
              <a:rPr lang="en-US" altLang="zh-CN" dirty="0" smtClean="0"/>
              <a:t>takes a </a:t>
            </a:r>
            <a:r>
              <a:rPr lang="en-US" altLang="zh-CN" dirty="0"/>
              <a:t>sequence of comparable elements as a parameter and </a:t>
            </a:r>
            <a:endParaRPr lang="en-US" altLang="zh-CN" dirty="0" smtClean="0"/>
          </a:p>
          <a:p>
            <a:pPr lvl="1"/>
            <a:r>
              <a:rPr lang="en-US" altLang="zh-CN" dirty="0" smtClean="0"/>
              <a:t>returns </a:t>
            </a:r>
            <a:r>
              <a:rPr lang="en-US" altLang="zh-CN" dirty="0"/>
              <a:t>a new instance </a:t>
            </a:r>
            <a:r>
              <a:rPr lang="en-US" altLang="zh-CN" dirty="0" smtClean="0"/>
              <a:t>of the </a:t>
            </a:r>
            <a:r>
              <a:rPr lang="en-US" altLang="zh-CN" dirty="0"/>
              <a:t>list class containing those elements in sorted order.</a:t>
            </a:r>
            <a:endParaRPr lang="zh-CN" altLang="en-US" dirty="0"/>
          </a:p>
        </p:txBody>
      </p:sp>
    </p:spTree>
    <p:extLst>
      <p:ext uri="{BB962C8B-B14F-4D97-AF65-F5344CB8AC3E}">
        <p14:creationId xmlns:p14="http://schemas.microsoft.com/office/powerpoint/2010/main" val="2140743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a:t>Calling Methods</a:t>
            </a:r>
          </a:p>
        </p:txBody>
      </p:sp>
      <p:sp>
        <p:nvSpPr>
          <p:cNvPr id="17411" name="Content Placeholder 2" descr="Rectangle: Click to edit Master text styles&#10;Second level&#10;Third level&#10;Fourth level&#10;Fifth level"/>
          <p:cNvSpPr>
            <a:spLocks noGrp="1"/>
          </p:cNvSpPr>
          <p:nvPr>
            <p:ph idx="1"/>
          </p:nvPr>
        </p:nvSpPr>
        <p:spPr>
          <a:xfrm>
            <a:off x="838200" y="1600200"/>
            <a:ext cx="10317480" cy="4419600"/>
          </a:xfrm>
        </p:spPr>
        <p:txBody>
          <a:bodyPr>
            <a:normAutofit/>
          </a:bodyPr>
          <a:lstStyle/>
          <a:p>
            <a:r>
              <a:rPr lang="en-US" altLang="zh-CN" dirty="0"/>
              <a:t>Python supports functions, a syntax such as </a:t>
            </a:r>
            <a:r>
              <a:rPr lang="en-US" altLang="zh-CN" b="1" dirty="0">
                <a:solidFill>
                  <a:srgbClr val="00B0F0"/>
                </a:solidFill>
              </a:rPr>
              <a:t>sorted(data)</a:t>
            </a:r>
            <a:r>
              <a:rPr lang="en-US" altLang="zh-CN" dirty="0"/>
              <a:t>, in which case data is a parameter sent to the function.</a:t>
            </a:r>
          </a:p>
          <a:p>
            <a:r>
              <a:rPr lang="en-US" altLang="zh-CN" dirty="0"/>
              <a:t>Python</a:t>
            </a:r>
            <a:r>
              <a:rPr lang="en-US" altLang="en-US" dirty="0"/>
              <a:t>’</a:t>
            </a:r>
            <a:r>
              <a:rPr lang="en-US" altLang="zh-CN" dirty="0"/>
              <a:t>s classes may also define one or more methods (also known as member functions), which are invoked on a specific instance of a class using the dot (</a:t>
            </a:r>
            <a:r>
              <a:rPr lang="en-US" altLang="en-US" dirty="0"/>
              <a:t>“</a:t>
            </a:r>
            <a:r>
              <a:rPr lang="en-US" altLang="zh-CN" dirty="0"/>
              <a:t>.</a:t>
            </a:r>
            <a:r>
              <a:rPr lang="en-US" altLang="en-US" dirty="0"/>
              <a:t>”</a:t>
            </a:r>
            <a:r>
              <a:rPr lang="en-US" altLang="zh-CN" dirty="0"/>
              <a:t>) operator. </a:t>
            </a:r>
          </a:p>
          <a:p>
            <a:pPr lvl="1"/>
            <a:r>
              <a:rPr lang="en-US" altLang="zh-CN" dirty="0"/>
              <a:t>For example, Python</a:t>
            </a:r>
            <a:r>
              <a:rPr lang="en-US" altLang="en-US" dirty="0"/>
              <a:t>’</a:t>
            </a:r>
            <a:r>
              <a:rPr lang="en-US" altLang="zh-CN" dirty="0"/>
              <a:t>s list class has a method named sort that can be invoked with a syntax such as </a:t>
            </a:r>
            <a:r>
              <a:rPr lang="en-US" altLang="zh-CN" b="1" dirty="0" err="1">
                <a:solidFill>
                  <a:srgbClr val="00B0F0"/>
                </a:solidFill>
              </a:rPr>
              <a:t>data.sort</a:t>
            </a:r>
            <a:r>
              <a:rPr lang="en-US" altLang="zh-CN" b="1" dirty="0">
                <a:solidFill>
                  <a:srgbClr val="00B0F0"/>
                </a:solidFill>
              </a:rPr>
              <a:t>( )</a:t>
            </a:r>
            <a:r>
              <a:rPr lang="en-US" altLang="zh-CN" dirty="0"/>
              <a:t>. </a:t>
            </a:r>
          </a:p>
          <a:p>
            <a:pPr lvl="1"/>
            <a:r>
              <a:rPr lang="en-US" altLang="zh-CN" dirty="0"/>
              <a:t>This particular method rearranges the contents of the list so that they are sorted.</a:t>
            </a:r>
          </a:p>
        </p:txBody>
      </p:sp>
    </p:spTree>
    <p:extLst>
      <p:ext uri="{BB962C8B-B14F-4D97-AF65-F5344CB8AC3E}">
        <p14:creationId xmlns:p14="http://schemas.microsoft.com/office/powerpoint/2010/main" val="305057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8200" y="198154"/>
            <a:ext cx="10515600" cy="1325563"/>
          </a:xfrm>
        </p:spPr>
        <p:txBody>
          <a:bodyPr>
            <a:normAutofit/>
          </a:bodyPr>
          <a:lstStyle/>
          <a:p>
            <a:r>
              <a:rPr lang="en-US" altLang="zh-CN" sz="7200" b="1" dirty="0">
                <a:solidFill>
                  <a:srgbClr val="FF0000"/>
                </a:solidFill>
              </a:rPr>
              <a:t>1.2.3 Built-In Classes</a:t>
            </a:r>
          </a:p>
        </p:txBody>
      </p:sp>
      <p:sp>
        <p:nvSpPr>
          <p:cNvPr id="18435" name="Content Placeholder 2" descr="Rectangle: Click to edit Master text styles&#10;Second level&#10;Third level&#10;Fourth level&#10;Fifth level"/>
          <p:cNvSpPr>
            <a:spLocks noGrp="1"/>
          </p:cNvSpPr>
          <p:nvPr>
            <p:ph idx="1"/>
          </p:nvPr>
        </p:nvSpPr>
        <p:spPr>
          <a:xfrm>
            <a:off x="1026942" y="4909626"/>
            <a:ext cx="10564836" cy="1752600"/>
          </a:xfrm>
        </p:spPr>
        <p:txBody>
          <a:bodyPr/>
          <a:lstStyle/>
          <a:p>
            <a:r>
              <a:rPr lang="en-US" altLang="zh-CN" dirty="0"/>
              <a:t>A class is </a:t>
            </a:r>
            <a:r>
              <a:rPr lang="en-US" altLang="zh-CN" i="1" dirty="0">
                <a:solidFill>
                  <a:srgbClr val="FF0000"/>
                </a:solidFill>
              </a:rPr>
              <a:t>immutable</a:t>
            </a:r>
            <a:r>
              <a:rPr lang="en-US" altLang="zh-CN" dirty="0">
                <a:solidFill>
                  <a:srgbClr val="FF0000"/>
                </a:solidFill>
              </a:rPr>
              <a:t> </a:t>
            </a:r>
            <a:r>
              <a:rPr lang="en-US" altLang="zh-CN" dirty="0"/>
              <a:t>if each object of that class has a fixed value upon instantiation that cannot subsequently be changed. </a:t>
            </a:r>
          </a:p>
          <a:p>
            <a:r>
              <a:rPr lang="en-US" altLang="zh-CN" dirty="0"/>
              <a:t>For example, the </a:t>
            </a:r>
            <a:r>
              <a:rPr lang="en-US" altLang="zh-CN" b="1" dirty="0"/>
              <a:t>float</a:t>
            </a:r>
            <a:r>
              <a:rPr lang="en-US" altLang="zh-CN" dirty="0"/>
              <a:t> class is immutable.</a:t>
            </a:r>
          </a:p>
        </p:txBody>
      </p:sp>
      <p:pic>
        <p:nvPicPr>
          <p:cNvPr id="18439"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9982" y="1453660"/>
            <a:ext cx="6806418" cy="3326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343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03380" y="0"/>
            <a:ext cx="10508307" cy="6838506"/>
          </a:xfrm>
          <a:prstGeom prst="rect">
            <a:avLst/>
          </a:prstGeom>
        </p:spPr>
      </p:pic>
    </p:spTree>
    <p:extLst>
      <p:ext uri="{BB962C8B-B14F-4D97-AF65-F5344CB8AC3E}">
        <p14:creationId xmlns:p14="http://schemas.microsoft.com/office/powerpoint/2010/main" val="2728137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a:t>The bool Class</a:t>
            </a:r>
          </a:p>
        </p:txBody>
      </p:sp>
      <p:sp>
        <p:nvSpPr>
          <p:cNvPr id="3" name="Content Placeholder 2" descr="Rectangle: Click to edit Master text styles&#10;Second level&#10;Third level&#10;Fourth level&#10;Fifth level"/>
          <p:cNvSpPr>
            <a:spLocks noGrp="1"/>
          </p:cNvSpPr>
          <p:nvPr>
            <p:ph idx="1"/>
          </p:nvPr>
        </p:nvSpPr>
        <p:spPr>
          <a:xfrm>
            <a:off x="1012874" y="1676400"/>
            <a:ext cx="10522634" cy="4343400"/>
          </a:xfrm>
        </p:spPr>
        <p:txBody>
          <a:bodyPr>
            <a:normAutofit/>
          </a:bodyPr>
          <a:lstStyle/>
          <a:p>
            <a:pPr>
              <a:defRPr/>
            </a:pPr>
            <a:r>
              <a:rPr lang="en-US" dirty="0">
                <a:ea typeface="ＭＳ Ｐゴシック" charset="0"/>
              </a:rPr>
              <a:t>The </a:t>
            </a:r>
            <a:r>
              <a:rPr lang="en-US" b="1" dirty="0" err="1">
                <a:ea typeface="ＭＳ Ｐゴシック" charset="0"/>
              </a:rPr>
              <a:t>bool</a:t>
            </a:r>
            <a:r>
              <a:rPr lang="en-US" dirty="0">
                <a:ea typeface="ＭＳ Ｐゴシック" charset="0"/>
              </a:rPr>
              <a:t> class is used for logical (Boolean) values, and the only two instances of that class are expressed as the literals:</a:t>
            </a:r>
          </a:p>
          <a:p>
            <a:pPr marL="0" indent="0">
              <a:buNone/>
              <a:defRPr/>
            </a:pPr>
            <a:r>
              <a:rPr lang="en-US" dirty="0">
                <a:ea typeface="ＭＳ Ｐゴシック" charset="0"/>
              </a:rPr>
              <a:t>		 </a:t>
            </a:r>
            <a:r>
              <a:rPr lang="en-US" dirty="0">
                <a:solidFill>
                  <a:schemeClr val="accent2"/>
                </a:solidFill>
                <a:ea typeface="ＭＳ Ｐゴシック" charset="0"/>
              </a:rPr>
              <a:t>True</a:t>
            </a:r>
            <a:r>
              <a:rPr lang="en-US" dirty="0">
                <a:ea typeface="ＭＳ Ｐゴシック" charset="0"/>
              </a:rPr>
              <a:t>     and     </a:t>
            </a:r>
            <a:r>
              <a:rPr lang="en-US" dirty="0">
                <a:solidFill>
                  <a:schemeClr val="accent2"/>
                </a:solidFill>
                <a:ea typeface="ＭＳ Ｐゴシック" charset="0"/>
              </a:rPr>
              <a:t>False</a:t>
            </a:r>
            <a:r>
              <a:rPr lang="en-US" dirty="0">
                <a:ea typeface="ＭＳ Ｐゴシック" charset="0"/>
              </a:rPr>
              <a:t> </a:t>
            </a:r>
          </a:p>
          <a:p>
            <a:pPr>
              <a:defRPr/>
            </a:pPr>
            <a:r>
              <a:rPr lang="en-US" dirty="0">
                <a:ea typeface="ＭＳ Ｐゴシック" charset="0"/>
              </a:rPr>
              <a:t>The default constructor, </a:t>
            </a:r>
            <a:r>
              <a:rPr lang="en-US" dirty="0" err="1">
                <a:solidFill>
                  <a:schemeClr val="accent2"/>
                </a:solidFill>
                <a:ea typeface="ＭＳ Ｐゴシック" charset="0"/>
              </a:rPr>
              <a:t>bool</a:t>
            </a:r>
            <a:r>
              <a:rPr lang="en-US" dirty="0">
                <a:solidFill>
                  <a:schemeClr val="accent2"/>
                </a:solidFill>
                <a:ea typeface="ＭＳ Ｐゴシック" charset="0"/>
              </a:rPr>
              <a:t>( )</a:t>
            </a:r>
            <a:r>
              <a:rPr lang="en-US" dirty="0">
                <a:ea typeface="ＭＳ Ｐゴシック" charset="0"/>
              </a:rPr>
              <a:t>, returns False. </a:t>
            </a:r>
          </a:p>
          <a:p>
            <a:pPr>
              <a:defRPr/>
            </a:pPr>
            <a:r>
              <a:rPr lang="en-US" dirty="0">
                <a:ea typeface="ＭＳ Ｐゴシック" charset="0"/>
              </a:rPr>
              <a:t>Python allows the creation of a Boolean value from a </a:t>
            </a:r>
            <a:r>
              <a:rPr lang="en-US" dirty="0" err="1">
                <a:ea typeface="ＭＳ Ｐゴシック" charset="0"/>
              </a:rPr>
              <a:t>nonboolean</a:t>
            </a:r>
            <a:r>
              <a:rPr lang="en-US" dirty="0">
                <a:ea typeface="ＭＳ Ｐゴシック" charset="0"/>
              </a:rPr>
              <a:t> type using the syntax </a:t>
            </a:r>
            <a:r>
              <a:rPr lang="en-US" dirty="0" err="1">
                <a:ea typeface="ＭＳ Ｐゴシック" charset="0"/>
              </a:rPr>
              <a:t>bool</a:t>
            </a:r>
            <a:r>
              <a:rPr lang="en-US" dirty="0">
                <a:ea typeface="ＭＳ Ｐゴシック" charset="0"/>
              </a:rPr>
              <a:t>(foo) for value foo. The interpretation depends upon the type of the parameter. </a:t>
            </a:r>
          </a:p>
          <a:p>
            <a:pPr lvl="1">
              <a:defRPr/>
            </a:pPr>
            <a:r>
              <a:rPr lang="en-US" dirty="0">
                <a:ea typeface="ＭＳ Ｐゴシック" charset="0"/>
              </a:rPr>
              <a:t>Numbers evaluate to False if zero, and True if nonzero. </a:t>
            </a:r>
          </a:p>
          <a:p>
            <a:pPr lvl="1">
              <a:defRPr/>
            </a:pPr>
            <a:r>
              <a:rPr lang="en-US" dirty="0">
                <a:ea typeface="ＭＳ Ｐゴシック" charset="0"/>
              </a:rPr>
              <a:t>Sequences and other container types, such as strings and lists, evaluate to False if empty and True if nonempty.</a:t>
            </a:r>
          </a:p>
        </p:txBody>
      </p:sp>
    </p:spTree>
    <p:extLst>
      <p:ext uri="{BB962C8B-B14F-4D97-AF65-F5344CB8AC3E}">
        <p14:creationId xmlns:p14="http://schemas.microsoft.com/office/powerpoint/2010/main" val="2690633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&gt;&gt;&gt;help(bool)</a:t>
            </a:r>
            <a:endParaRPr lang="zh-CN" altLang="en-US" dirty="0"/>
          </a:p>
        </p:txBody>
      </p:sp>
      <p:pic>
        <p:nvPicPr>
          <p:cNvPr id="6" name="图片 5"/>
          <p:cNvPicPr>
            <a:picLocks noChangeAspect="1"/>
          </p:cNvPicPr>
          <p:nvPr/>
        </p:nvPicPr>
        <p:blipFill>
          <a:blip r:embed="rId2"/>
          <a:stretch>
            <a:fillRect/>
          </a:stretch>
        </p:blipFill>
        <p:spPr>
          <a:xfrm>
            <a:off x="262250" y="1690688"/>
            <a:ext cx="11517374" cy="2970959"/>
          </a:xfrm>
          <a:prstGeom prst="rect">
            <a:avLst/>
          </a:prstGeom>
        </p:spPr>
      </p:pic>
    </p:spTree>
    <p:extLst>
      <p:ext uri="{BB962C8B-B14F-4D97-AF65-F5344CB8AC3E}">
        <p14:creationId xmlns:p14="http://schemas.microsoft.com/office/powerpoint/2010/main" val="359545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Bit, bit pattern, byte</a:t>
            </a:r>
          </a:p>
        </p:txBody>
      </p:sp>
      <p:sp>
        <p:nvSpPr>
          <p:cNvPr id="9220"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计算机内的数据采用统一的数据表示</a:t>
            </a:r>
          </a:p>
          <a:p>
            <a:pPr lvl="1" eaLnBrk="1" hangingPunct="1"/>
            <a:r>
              <a:rPr lang="zh-CN" altLang="en-US" smtClean="0">
                <a:solidFill>
                  <a:srgbClr val="FF3300"/>
                </a:solidFill>
                <a:ea typeface="宋体" panose="02010600030101010101" pitchFamily="2" charset="-122"/>
              </a:rPr>
              <a:t>位</a:t>
            </a:r>
            <a:r>
              <a:rPr lang="en-US" altLang="zh-CN" smtClean="0">
                <a:ea typeface="宋体" panose="02010600030101010101" pitchFamily="2" charset="-122"/>
              </a:rPr>
              <a:t>: </a:t>
            </a:r>
            <a:r>
              <a:rPr lang="zh-CN" altLang="en-US" smtClean="0">
                <a:ea typeface="宋体" panose="02010600030101010101" pitchFamily="2" charset="-122"/>
              </a:rPr>
              <a:t>存储在计算机中的最小数据单位，</a:t>
            </a:r>
            <a:r>
              <a:rPr lang="en-US" altLang="zh-CN" smtClean="0">
                <a:ea typeface="宋体" panose="02010600030101010101" pitchFamily="2" charset="-122"/>
              </a:rPr>
              <a:t>0</a:t>
            </a:r>
            <a:r>
              <a:rPr lang="zh-CN" altLang="en-US" smtClean="0">
                <a:ea typeface="宋体" panose="02010600030101010101" pitchFamily="2" charset="-122"/>
              </a:rPr>
              <a:t>或</a:t>
            </a:r>
            <a:r>
              <a:rPr lang="en-US" altLang="zh-CN" smtClean="0">
                <a:ea typeface="宋体" panose="02010600030101010101" pitchFamily="2" charset="-122"/>
              </a:rPr>
              <a:t>1</a:t>
            </a:r>
          </a:p>
          <a:p>
            <a:pPr lvl="1" eaLnBrk="1" hangingPunct="1"/>
            <a:r>
              <a:rPr lang="zh-CN" altLang="en-US" smtClean="0">
                <a:solidFill>
                  <a:srgbClr val="FF3300"/>
                </a:solidFill>
                <a:ea typeface="宋体" panose="02010600030101010101" pitchFamily="2" charset="-122"/>
              </a:rPr>
              <a:t>位模式</a:t>
            </a:r>
            <a:r>
              <a:rPr lang="en-US" altLang="zh-CN" smtClean="0">
                <a:ea typeface="宋体" panose="02010600030101010101" pitchFamily="2" charset="-122"/>
              </a:rPr>
              <a:t>: </a:t>
            </a:r>
            <a:r>
              <a:rPr lang="zh-CN" altLang="en-US" smtClean="0">
                <a:ea typeface="宋体" panose="02010600030101010101" pitchFamily="2" charset="-122"/>
              </a:rPr>
              <a:t>表示数据的位序列，或位流</a:t>
            </a:r>
          </a:p>
          <a:p>
            <a:pPr lvl="1" eaLnBrk="1" hangingPunct="1"/>
            <a:r>
              <a:rPr lang="zh-CN" altLang="en-US" smtClean="0">
                <a:solidFill>
                  <a:srgbClr val="FF3300"/>
                </a:solidFill>
                <a:ea typeface="宋体" panose="02010600030101010101" pitchFamily="2" charset="-122"/>
              </a:rPr>
              <a:t>字节</a:t>
            </a:r>
            <a:r>
              <a:rPr lang="en-US" altLang="zh-CN" smtClean="0">
                <a:ea typeface="宋体" panose="02010600030101010101" pitchFamily="2" charset="-122"/>
              </a:rPr>
              <a:t>: </a:t>
            </a:r>
            <a:r>
              <a:rPr lang="zh-CN" altLang="en-US" smtClean="0">
                <a:ea typeface="宋体" panose="02010600030101010101" pitchFamily="2" charset="-122"/>
              </a:rPr>
              <a:t>长度为</a:t>
            </a:r>
            <a:r>
              <a:rPr lang="en-US" altLang="zh-CN" smtClean="0">
                <a:ea typeface="宋体" panose="02010600030101010101" pitchFamily="2" charset="-122"/>
              </a:rPr>
              <a:t>8</a:t>
            </a:r>
            <a:r>
              <a:rPr lang="zh-CN" altLang="en-US" smtClean="0">
                <a:ea typeface="宋体" panose="02010600030101010101" pitchFamily="2" charset="-122"/>
              </a:rPr>
              <a:t>的位模式称为字节</a:t>
            </a:r>
          </a:p>
        </p:txBody>
      </p:sp>
      <p:pic>
        <p:nvPicPr>
          <p:cNvPr id="9221" name="Picture 4" descr="bitstr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064" y="3810001"/>
            <a:ext cx="8650287"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4783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The int Class</a:t>
            </a:r>
          </a:p>
        </p:txBody>
      </p:sp>
      <p:sp>
        <p:nvSpPr>
          <p:cNvPr id="20483" name="Content Placeholder 2" descr="Rectangle: Click to edit Master text styles&#10;Second level&#10;Third level&#10;Fourth level&#10;Fifth level"/>
          <p:cNvSpPr>
            <a:spLocks noGrp="1"/>
          </p:cNvSpPr>
          <p:nvPr>
            <p:ph idx="1"/>
          </p:nvPr>
        </p:nvSpPr>
        <p:spPr>
          <a:xfrm>
            <a:off x="838200" y="1524000"/>
            <a:ext cx="10781714" cy="4693920"/>
          </a:xfrm>
        </p:spPr>
        <p:txBody>
          <a:bodyPr>
            <a:noAutofit/>
          </a:bodyPr>
          <a:lstStyle/>
          <a:p>
            <a:r>
              <a:rPr lang="en-US" altLang="zh-CN" dirty="0"/>
              <a:t>The </a:t>
            </a:r>
            <a:r>
              <a:rPr lang="en-US" altLang="zh-CN" b="1" dirty="0"/>
              <a:t>int</a:t>
            </a:r>
            <a:r>
              <a:rPr lang="en-US" altLang="zh-CN" dirty="0"/>
              <a:t> class is designed to represent integer values with arbitrary magnitude. </a:t>
            </a:r>
          </a:p>
          <a:p>
            <a:pPr lvl="1"/>
            <a:r>
              <a:rPr lang="en-US" altLang="zh-CN" dirty="0"/>
              <a:t>Python automatically chooses the internal representation for an integer based upon the magnitude of its value.</a:t>
            </a:r>
          </a:p>
          <a:p>
            <a:r>
              <a:rPr lang="en-US" altLang="zh-CN" dirty="0"/>
              <a:t>The integer constructor, </a:t>
            </a:r>
            <a:r>
              <a:rPr lang="en-US" altLang="zh-CN" dirty="0" err="1">
                <a:solidFill>
                  <a:schemeClr val="accent2"/>
                </a:solidFill>
              </a:rPr>
              <a:t>int</a:t>
            </a:r>
            <a:r>
              <a:rPr lang="en-US" altLang="zh-CN" dirty="0">
                <a:solidFill>
                  <a:schemeClr val="accent2"/>
                </a:solidFill>
              </a:rPr>
              <a:t>( )</a:t>
            </a:r>
            <a:r>
              <a:rPr lang="en-US" altLang="zh-CN" dirty="0"/>
              <a:t>, returns 0 by default. </a:t>
            </a:r>
          </a:p>
          <a:p>
            <a:r>
              <a:rPr lang="en-US" altLang="zh-CN" dirty="0"/>
              <a:t>This constructor can also construct an integer value based upon an existing value of another type. </a:t>
            </a:r>
          </a:p>
          <a:p>
            <a:pPr lvl="1"/>
            <a:r>
              <a:rPr lang="en-US" altLang="zh-CN" dirty="0"/>
              <a:t>For example, if f represents a floating-point value, the syntax int(f) produces the truncated value of f. </a:t>
            </a:r>
          </a:p>
          <a:p>
            <a:pPr lvl="2"/>
            <a:r>
              <a:rPr lang="en-US" altLang="zh-CN" sz="1800" dirty="0"/>
              <a:t>For example, int(3.14) produces the value 3, while int(</a:t>
            </a:r>
            <a:r>
              <a:rPr lang="en-US" altLang="zh-CN" sz="1800" b="1" dirty="0"/>
              <a:t>−</a:t>
            </a:r>
            <a:r>
              <a:rPr lang="en-US" altLang="zh-CN" sz="1800" dirty="0"/>
              <a:t>3.9) produces the value </a:t>
            </a:r>
            <a:r>
              <a:rPr lang="en-US" altLang="zh-CN" sz="1800" b="1" dirty="0"/>
              <a:t>−</a:t>
            </a:r>
            <a:r>
              <a:rPr lang="en-US" altLang="zh-CN" sz="1800" dirty="0"/>
              <a:t>3. </a:t>
            </a:r>
          </a:p>
          <a:p>
            <a:pPr lvl="1"/>
            <a:r>
              <a:rPr lang="en-US" altLang="zh-CN" dirty="0"/>
              <a:t>The constructor can also be used to parse a string that represents an integer. </a:t>
            </a:r>
          </a:p>
          <a:p>
            <a:pPr lvl="2"/>
            <a:r>
              <a:rPr lang="en-US" altLang="zh-CN" sz="1800" dirty="0"/>
              <a:t>For example, the expression int( 137 ) produces the integer </a:t>
            </a:r>
            <a:r>
              <a:rPr lang="fi-FI" altLang="zh-CN" sz="1800" dirty="0"/>
              <a:t>value 137.</a:t>
            </a:r>
            <a:endParaRPr lang="en-US" altLang="zh-CN" sz="1800" dirty="0"/>
          </a:p>
        </p:txBody>
      </p:sp>
    </p:spTree>
    <p:extLst>
      <p:ext uri="{BB962C8B-B14F-4D97-AF65-F5344CB8AC3E}">
        <p14:creationId xmlns:p14="http://schemas.microsoft.com/office/powerpoint/2010/main" val="3597927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a:t>
            </a:r>
            <a:r>
              <a:rPr lang="en-US" altLang="zh-CN" dirty="0" err="1"/>
              <a:t>int</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838200" y="1618970"/>
            <a:ext cx="9928412" cy="4872700"/>
          </a:xfrm>
          <a:prstGeom prst="rect">
            <a:avLst/>
          </a:prstGeom>
        </p:spPr>
      </p:pic>
    </p:spTree>
    <p:extLst>
      <p:ext uri="{BB962C8B-B14F-4D97-AF65-F5344CB8AC3E}">
        <p14:creationId xmlns:p14="http://schemas.microsoft.com/office/powerpoint/2010/main" val="3349697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zh-CN"/>
              <a:t>The float Class</a:t>
            </a:r>
          </a:p>
        </p:txBody>
      </p:sp>
      <p:sp>
        <p:nvSpPr>
          <p:cNvPr id="21507" name="Content Placeholder 2" descr="Rectangle: Click to edit Master text styles&#10;Second level&#10;Third level&#10;Fourth level&#10;Fifth level"/>
          <p:cNvSpPr>
            <a:spLocks noGrp="1"/>
          </p:cNvSpPr>
          <p:nvPr>
            <p:ph idx="1"/>
          </p:nvPr>
        </p:nvSpPr>
        <p:spPr>
          <a:xfrm>
            <a:off x="838199" y="1654124"/>
            <a:ext cx="10641037" cy="4572000"/>
          </a:xfrm>
        </p:spPr>
        <p:txBody>
          <a:bodyPr>
            <a:normAutofit/>
          </a:bodyPr>
          <a:lstStyle/>
          <a:p>
            <a:r>
              <a:rPr lang="en-US" altLang="zh-CN" dirty="0"/>
              <a:t>The </a:t>
            </a:r>
            <a:r>
              <a:rPr lang="en-US" altLang="zh-CN" b="1" dirty="0"/>
              <a:t>float</a:t>
            </a:r>
            <a:r>
              <a:rPr lang="en-US" altLang="zh-CN" dirty="0"/>
              <a:t> class is the floating-point type in Python.</a:t>
            </a:r>
          </a:p>
          <a:p>
            <a:pPr lvl="1"/>
            <a:r>
              <a:rPr lang="en-US" altLang="zh-CN" dirty="0"/>
              <a:t>The floating-point equivalent of an integral number, 2, can be expressed directly as 2.0. </a:t>
            </a:r>
          </a:p>
          <a:p>
            <a:pPr lvl="1"/>
            <a:r>
              <a:rPr lang="en-US" altLang="zh-CN" dirty="0"/>
              <a:t>One other form of literal for floating-point values uses scientific notation. </a:t>
            </a:r>
          </a:p>
          <a:p>
            <a:pPr lvl="2"/>
            <a:r>
              <a:rPr lang="en-US" altLang="zh-CN" dirty="0"/>
              <a:t>For example, the literal 6.022e23 represents the mathematical value 6.022×10</a:t>
            </a:r>
            <a:r>
              <a:rPr lang="en-US" altLang="zh-CN" baseline="30000" dirty="0"/>
              <a:t>23</a:t>
            </a:r>
            <a:r>
              <a:rPr lang="en-US" altLang="zh-CN" dirty="0"/>
              <a:t>.</a:t>
            </a:r>
          </a:p>
          <a:p>
            <a:r>
              <a:rPr lang="en-US" altLang="zh-CN" dirty="0"/>
              <a:t>The constructor </a:t>
            </a:r>
            <a:r>
              <a:rPr lang="en-US" altLang="zh-CN" dirty="0">
                <a:solidFill>
                  <a:schemeClr val="accent2"/>
                </a:solidFill>
              </a:rPr>
              <a:t>float( ) </a:t>
            </a:r>
            <a:r>
              <a:rPr lang="en-US" altLang="zh-CN" dirty="0"/>
              <a:t>returns 0.0. </a:t>
            </a:r>
          </a:p>
          <a:p>
            <a:r>
              <a:rPr lang="en-US" altLang="zh-CN" dirty="0"/>
              <a:t>When given a parameter, the constructor, float, returns the equivalent floating-point value. </a:t>
            </a:r>
          </a:p>
          <a:p>
            <a:pPr lvl="1"/>
            <a:r>
              <a:rPr lang="en-US" altLang="zh-CN" dirty="0"/>
              <a:t>float(2) returns the floating-point value 2.0</a:t>
            </a:r>
          </a:p>
          <a:p>
            <a:pPr lvl="1"/>
            <a:r>
              <a:rPr lang="en-US" altLang="zh-CN" dirty="0"/>
              <a:t>float(</a:t>
            </a:r>
            <a:r>
              <a:rPr lang="en-US" altLang="en-US" dirty="0"/>
              <a:t>‘</a:t>
            </a:r>
            <a:r>
              <a:rPr lang="en-US" altLang="zh-CN" dirty="0"/>
              <a:t>3.14</a:t>
            </a:r>
            <a:r>
              <a:rPr lang="en-US" altLang="en-US" dirty="0"/>
              <a:t>’</a:t>
            </a:r>
            <a:r>
              <a:rPr lang="en-US" altLang="zh-CN" dirty="0"/>
              <a:t>) returns 3.14</a:t>
            </a:r>
          </a:p>
        </p:txBody>
      </p:sp>
    </p:spTree>
    <p:extLst>
      <p:ext uri="{BB962C8B-B14F-4D97-AF65-F5344CB8AC3E}">
        <p14:creationId xmlns:p14="http://schemas.microsoft.com/office/powerpoint/2010/main" val="3953902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&gt;&gt;&gt;help(float)</a:t>
            </a:r>
            <a:endParaRPr lang="zh-CN" altLang="en-US" dirty="0"/>
          </a:p>
        </p:txBody>
      </p:sp>
      <p:pic>
        <p:nvPicPr>
          <p:cNvPr id="4" name="图片 3"/>
          <p:cNvPicPr>
            <a:picLocks noChangeAspect="1"/>
          </p:cNvPicPr>
          <p:nvPr/>
        </p:nvPicPr>
        <p:blipFill>
          <a:blip r:embed="rId3"/>
          <a:stretch>
            <a:fillRect/>
          </a:stretch>
        </p:blipFill>
        <p:spPr>
          <a:xfrm>
            <a:off x="600916" y="1690688"/>
            <a:ext cx="11447650" cy="2528315"/>
          </a:xfrm>
          <a:prstGeom prst="rect">
            <a:avLst/>
          </a:prstGeom>
        </p:spPr>
      </p:pic>
    </p:spTree>
    <p:extLst>
      <p:ext uri="{BB962C8B-B14F-4D97-AF65-F5344CB8AC3E}">
        <p14:creationId xmlns:p14="http://schemas.microsoft.com/office/powerpoint/2010/main" val="175091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CN"/>
              <a:t>The list Class</a:t>
            </a:r>
          </a:p>
        </p:txBody>
      </p:sp>
      <p:sp>
        <p:nvSpPr>
          <p:cNvPr id="22531" name="Content Placeholder 2" descr="Rectangle: Click to edit Master text styles&#10;Second level&#10;Third level&#10;Fourth level&#10;Fifth level"/>
          <p:cNvSpPr>
            <a:spLocks noGrp="1"/>
          </p:cNvSpPr>
          <p:nvPr>
            <p:ph idx="1"/>
          </p:nvPr>
        </p:nvSpPr>
        <p:spPr>
          <a:xfrm>
            <a:off x="838200" y="1524000"/>
            <a:ext cx="10978662" cy="4800600"/>
          </a:xfrm>
        </p:spPr>
        <p:txBody>
          <a:bodyPr>
            <a:normAutofit/>
          </a:bodyPr>
          <a:lstStyle/>
          <a:p>
            <a:r>
              <a:rPr lang="en-US" altLang="zh-CN" sz="2400" dirty="0"/>
              <a:t>A </a:t>
            </a:r>
            <a:r>
              <a:rPr lang="en-US" altLang="zh-CN" sz="2400" b="1" dirty="0"/>
              <a:t>list</a:t>
            </a:r>
            <a:r>
              <a:rPr lang="en-US" altLang="zh-CN" sz="2400" dirty="0"/>
              <a:t> instance stores a sequence of objects, that is, a sequence of </a:t>
            </a:r>
            <a:r>
              <a:rPr lang="en-US" altLang="zh-CN" sz="2400" b="1" i="1" dirty="0"/>
              <a:t>references</a:t>
            </a:r>
            <a:r>
              <a:rPr lang="en-US" altLang="zh-CN" sz="2400" dirty="0"/>
              <a:t> (or pointers) to objects in the list.</a:t>
            </a:r>
          </a:p>
          <a:p>
            <a:pPr lvl="1"/>
            <a:r>
              <a:rPr lang="en-US" altLang="zh-CN" sz="2000" dirty="0"/>
              <a:t>Elements of a list may be arbitrary objects (including the None object). </a:t>
            </a:r>
          </a:p>
          <a:p>
            <a:pPr lvl="1"/>
            <a:r>
              <a:rPr lang="en-US" altLang="zh-CN" sz="2000" dirty="0"/>
              <a:t>Lists are </a:t>
            </a:r>
            <a:r>
              <a:rPr lang="en-US" altLang="zh-CN" sz="2000" b="1" i="1" dirty="0"/>
              <a:t>array-based</a:t>
            </a:r>
            <a:r>
              <a:rPr lang="en-US" altLang="zh-CN" sz="2000" dirty="0"/>
              <a:t> sequences </a:t>
            </a:r>
            <a:r>
              <a:rPr lang="en-US" altLang="zh-CN" sz="2000" dirty="0" smtClean="0"/>
              <a:t>and are </a:t>
            </a:r>
            <a:r>
              <a:rPr lang="en-US" altLang="zh-CN" sz="2000" b="1" i="1" dirty="0" smtClean="0"/>
              <a:t>zero-</a:t>
            </a:r>
            <a:r>
              <a:rPr lang="en-US" altLang="zh-CN" sz="2000" b="1" i="1" dirty="0" smtClean="0"/>
              <a:t>index</a:t>
            </a:r>
          </a:p>
          <a:p>
            <a:pPr lvl="2"/>
            <a:r>
              <a:rPr lang="en-US" altLang="zh-CN" sz="1600" dirty="0" smtClean="0"/>
              <a:t>a </a:t>
            </a:r>
            <a:r>
              <a:rPr lang="en-US" altLang="zh-CN" sz="1600" dirty="0"/>
              <a:t>list of length n has elements indexed from 0 to n−1 inclusive. </a:t>
            </a:r>
          </a:p>
          <a:p>
            <a:pPr lvl="1"/>
            <a:r>
              <a:rPr lang="en-US" altLang="zh-CN" sz="2000" dirty="0"/>
              <a:t>Lists have the ability to dynamically expand and contract their capacities as needed. </a:t>
            </a:r>
          </a:p>
          <a:p>
            <a:r>
              <a:rPr lang="en-US" altLang="zh-CN" sz="2400" dirty="0"/>
              <a:t>Python uses the characters [ ] as delimiters for a list literal.</a:t>
            </a:r>
          </a:p>
          <a:p>
            <a:pPr lvl="1"/>
            <a:r>
              <a:rPr lang="en-US" altLang="zh-CN" sz="1800" dirty="0"/>
              <a:t>[ ] is an empty list. </a:t>
            </a:r>
          </a:p>
          <a:p>
            <a:pPr lvl="1"/>
            <a:r>
              <a:rPr lang="en-US" altLang="zh-CN" sz="1800" dirty="0"/>
              <a:t>[</a:t>
            </a:r>
            <a:r>
              <a:rPr lang="en-US" altLang="en-US" sz="1800" dirty="0"/>
              <a:t>‘</a:t>
            </a:r>
            <a:r>
              <a:rPr lang="en-US" altLang="zh-CN" sz="1800" dirty="0"/>
              <a:t>red</a:t>
            </a:r>
            <a:r>
              <a:rPr lang="en-US" altLang="en-US" sz="1800" dirty="0"/>
              <a:t>’</a:t>
            </a:r>
            <a:r>
              <a:rPr lang="en-US" altLang="zh-CN" sz="1800" dirty="0"/>
              <a:t>, </a:t>
            </a:r>
            <a:r>
              <a:rPr lang="en-US" altLang="en-US" sz="1800" dirty="0"/>
              <a:t>‘</a:t>
            </a:r>
            <a:r>
              <a:rPr lang="en-US" altLang="zh-CN" sz="1800" dirty="0"/>
              <a:t>green</a:t>
            </a:r>
            <a:r>
              <a:rPr lang="en-US" altLang="en-US" sz="1800" dirty="0"/>
              <a:t>’</a:t>
            </a:r>
            <a:r>
              <a:rPr lang="en-US" altLang="zh-CN" sz="1800" dirty="0"/>
              <a:t>, </a:t>
            </a:r>
            <a:r>
              <a:rPr lang="en-US" altLang="en-US" sz="1800" dirty="0"/>
              <a:t>‘</a:t>
            </a:r>
            <a:r>
              <a:rPr lang="en-US" altLang="zh-CN" sz="1800" dirty="0"/>
              <a:t>blue</a:t>
            </a:r>
            <a:r>
              <a:rPr lang="en-US" altLang="en-US" sz="1800" dirty="0"/>
              <a:t>’</a:t>
            </a:r>
            <a:r>
              <a:rPr lang="en-US" altLang="zh-CN" sz="1800" dirty="0"/>
              <a:t>] is a list containing three string instances. </a:t>
            </a:r>
          </a:p>
          <a:p>
            <a:r>
              <a:rPr lang="en-US" altLang="zh-CN" sz="2400" dirty="0"/>
              <a:t>The </a:t>
            </a:r>
            <a:r>
              <a:rPr lang="en-US" altLang="zh-CN" sz="2400" dirty="0">
                <a:solidFill>
                  <a:schemeClr val="accent2"/>
                </a:solidFill>
              </a:rPr>
              <a:t>list( ) </a:t>
            </a:r>
            <a:r>
              <a:rPr lang="en-US" altLang="zh-CN" sz="2400" dirty="0"/>
              <a:t>constructor produces an empty list by default. </a:t>
            </a:r>
          </a:p>
          <a:p>
            <a:r>
              <a:rPr lang="en-US" altLang="zh-CN" sz="2400" dirty="0"/>
              <a:t>The list constructor will accept any </a:t>
            </a:r>
            <a:r>
              <a:rPr lang="en-US" altLang="zh-CN" sz="2400" dirty="0" err="1">
                <a:solidFill>
                  <a:srgbClr val="FF0000"/>
                </a:solidFill>
              </a:rPr>
              <a:t>iterable</a:t>
            </a:r>
            <a:r>
              <a:rPr lang="en-US" altLang="zh-CN" sz="2400" dirty="0">
                <a:solidFill>
                  <a:srgbClr val="FF0000"/>
                </a:solidFill>
              </a:rPr>
              <a:t> </a:t>
            </a:r>
            <a:r>
              <a:rPr lang="en-US" altLang="zh-CN" sz="2400" dirty="0"/>
              <a:t>parameter. </a:t>
            </a:r>
          </a:p>
          <a:p>
            <a:pPr lvl="1"/>
            <a:r>
              <a:rPr lang="en-US" altLang="zh-CN" sz="1800" dirty="0"/>
              <a:t>list(</a:t>
            </a:r>
            <a:r>
              <a:rPr lang="en-US" altLang="en-US" sz="1800" dirty="0"/>
              <a:t>‘</a:t>
            </a:r>
            <a:r>
              <a:rPr lang="en-US" altLang="zh-CN" sz="1800" dirty="0"/>
              <a:t>hello</a:t>
            </a:r>
            <a:r>
              <a:rPr lang="en-US" altLang="en-US" sz="1800" dirty="0"/>
              <a:t>’</a:t>
            </a:r>
            <a:r>
              <a:rPr lang="en-US" altLang="zh-CN" sz="1800" dirty="0"/>
              <a:t>) produces a list of individual characters, [</a:t>
            </a:r>
            <a:r>
              <a:rPr lang="en-US" altLang="en-US" sz="1800" dirty="0"/>
              <a:t>‘</a:t>
            </a:r>
            <a:r>
              <a:rPr lang="en-US" altLang="zh-CN" sz="1800" dirty="0"/>
              <a:t>h</a:t>
            </a:r>
            <a:r>
              <a:rPr lang="en-US" altLang="en-US" sz="1800" dirty="0"/>
              <a:t>’</a:t>
            </a:r>
            <a:r>
              <a:rPr lang="en-US" altLang="zh-CN" sz="1800" dirty="0"/>
              <a:t>, </a:t>
            </a:r>
            <a:r>
              <a:rPr lang="en-US" altLang="en-US" sz="1800" dirty="0"/>
              <a:t>‘</a:t>
            </a:r>
            <a:r>
              <a:rPr lang="en-US" altLang="zh-CN" sz="1800" dirty="0"/>
              <a:t>e</a:t>
            </a:r>
            <a:r>
              <a:rPr lang="en-US" altLang="en-US" sz="1800" dirty="0"/>
              <a:t>’</a:t>
            </a:r>
            <a:r>
              <a:rPr lang="en-US" altLang="zh-CN" sz="1800" dirty="0"/>
              <a:t>, </a:t>
            </a:r>
            <a:r>
              <a:rPr lang="en-US" altLang="en-US" sz="1800" dirty="0"/>
              <a:t>‘</a:t>
            </a:r>
            <a:r>
              <a:rPr lang="en-US" altLang="zh-CN" sz="1800" dirty="0"/>
              <a:t>l</a:t>
            </a:r>
            <a:r>
              <a:rPr lang="en-US" altLang="en-US" sz="1800" dirty="0"/>
              <a:t>’</a:t>
            </a:r>
            <a:r>
              <a:rPr lang="en-US" altLang="zh-CN" sz="1800" dirty="0"/>
              <a:t>, </a:t>
            </a:r>
            <a:r>
              <a:rPr lang="en-US" altLang="en-US" sz="1800" dirty="0"/>
              <a:t>‘</a:t>
            </a:r>
            <a:r>
              <a:rPr lang="en-US" altLang="zh-CN" sz="1800" dirty="0"/>
              <a:t>l</a:t>
            </a:r>
            <a:r>
              <a:rPr lang="en-US" altLang="en-US" sz="1800" dirty="0"/>
              <a:t>’</a:t>
            </a:r>
            <a:r>
              <a:rPr lang="en-US" altLang="zh-CN" sz="1800" dirty="0"/>
              <a:t>, </a:t>
            </a:r>
            <a:r>
              <a:rPr lang="en-US" altLang="en-US" sz="1800" dirty="0"/>
              <a:t>‘</a:t>
            </a:r>
            <a:r>
              <a:rPr lang="en-US" altLang="zh-CN" sz="1800" dirty="0"/>
              <a:t>o</a:t>
            </a:r>
            <a:r>
              <a:rPr lang="en-US" altLang="en-US" sz="1800" dirty="0"/>
              <a:t>’</a:t>
            </a:r>
            <a:r>
              <a:rPr lang="en-US" altLang="zh-CN" sz="1800" dirty="0"/>
              <a:t>].</a:t>
            </a:r>
          </a:p>
        </p:txBody>
      </p:sp>
    </p:spTree>
    <p:extLst>
      <p:ext uri="{BB962C8B-B14F-4D97-AF65-F5344CB8AC3E}">
        <p14:creationId xmlns:p14="http://schemas.microsoft.com/office/powerpoint/2010/main" val="2998534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9047" y="365125"/>
            <a:ext cx="11650895" cy="1325563"/>
          </a:xfrm>
        </p:spPr>
        <p:txBody>
          <a:bodyPr>
            <a:normAutofit fontScale="90000"/>
          </a:bodyPr>
          <a:lstStyle/>
          <a:p>
            <a:r>
              <a:rPr lang="en-US" altLang="zh-CN" dirty="0"/>
              <a:t>A </a:t>
            </a:r>
            <a:r>
              <a:rPr lang="en-US" altLang="zh-CN" b="1" dirty="0"/>
              <a:t>list</a:t>
            </a:r>
            <a:r>
              <a:rPr lang="en-US" altLang="zh-CN" dirty="0"/>
              <a:t> instance stores a sequence of objects, that is, a sequence of </a:t>
            </a:r>
            <a:r>
              <a:rPr lang="en-US" altLang="zh-CN" b="1" i="1" dirty="0">
                <a:solidFill>
                  <a:srgbClr val="FF0000"/>
                </a:solidFill>
              </a:rPr>
              <a:t>references</a:t>
            </a:r>
            <a:r>
              <a:rPr lang="en-US" altLang="zh-CN" dirty="0"/>
              <a:t> (or pointers) to objects in the list.</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700636" y="2521234"/>
            <a:ext cx="10790728" cy="3355583"/>
          </a:xfrm>
          <a:prstGeom prst="rect">
            <a:avLst/>
          </a:prstGeom>
        </p:spPr>
      </p:pic>
    </p:spTree>
    <p:extLst>
      <p:ext uri="{BB962C8B-B14F-4D97-AF65-F5344CB8AC3E}">
        <p14:creationId xmlns:p14="http://schemas.microsoft.com/office/powerpoint/2010/main" val="1711888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&gt;&gt;&gt;help(list)</a:t>
            </a:r>
            <a:endParaRPr lang="zh-CN" altLang="en-US" dirty="0"/>
          </a:p>
        </p:txBody>
      </p:sp>
      <p:pic>
        <p:nvPicPr>
          <p:cNvPr id="4" name="图片 3"/>
          <p:cNvPicPr>
            <a:picLocks noChangeAspect="1"/>
          </p:cNvPicPr>
          <p:nvPr/>
        </p:nvPicPr>
        <p:blipFill>
          <a:blip r:embed="rId2"/>
          <a:stretch>
            <a:fillRect/>
          </a:stretch>
        </p:blipFill>
        <p:spPr>
          <a:xfrm>
            <a:off x="300037" y="1610005"/>
            <a:ext cx="11425129" cy="3508841"/>
          </a:xfrm>
          <a:prstGeom prst="rect">
            <a:avLst/>
          </a:prstGeom>
        </p:spPr>
      </p:pic>
    </p:spTree>
    <p:extLst>
      <p:ext uri="{BB962C8B-B14F-4D97-AF65-F5344CB8AC3E}">
        <p14:creationId xmlns:p14="http://schemas.microsoft.com/office/powerpoint/2010/main" val="2056282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8577" y="275478"/>
            <a:ext cx="10515600" cy="2431863"/>
          </a:xfrm>
        </p:spPr>
        <p:txBody>
          <a:bodyPr>
            <a:normAutofit fontScale="90000"/>
          </a:bodyPr>
          <a:lstStyle/>
          <a:p>
            <a:r>
              <a:rPr lang="en-US" altLang="zh-CN" dirty="0"/>
              <a:t>python</a:t>
            </a:r>
            <a:r>
              <a:rPr lang="zh-CN" altLang="en-US" dirty="0"/>
              <a:t>的数据类型是</a:t>
            </a:r>
            <a:r>
              <a:rPr lang="en-US" altLang="zh-CN" dirty="0"/>
              <a:t>dynamic type</a:t>
            </a:r>
            <a:br>
              <a:rPr lang="en-US" altLang="zh-CN" dirty="0"/>
            </a:br>
            <a:r>
              <a:rPr lang="zh-CN" altLang="en-US" dirty="0"/>
              <a:t>但是使用前，通常都要声明一下</a:t>
            </a:r>
            <a:r>
              <a:rPr lang="en-US" altLang="zh-CN" dirty="0"/>
              <a:t/>
            </a:r>
            <a:br>
              <a:rPr lang="en-US" altLang="zh-CN" dirty="0"/>
            </a:br>
            <a:r>
              <a:rPr lang="zh-CN" altLang="en-US" dirty="0"/>
              <a:t>类似这里的 </a:t>
            </a:r>
            <a:r>
              <a:rPr lang="en-US" altLang="zh-CN" dirty="0"/>
              <a:t>m = []</a:t>
            </a:r>
            <a:r>
              <a:rPr lang="zh-CN" altLang="en-US" dirty="0"/>
              <a:t>，即是说明</a:t>
            </a:r>
            <a:r>
              <a:rPr lang="en-US" altLang="zh-CN" dirty="0"/>
              <a:t>m</a:t>
            </a:r>
            <a:r>
              <a:rPr lang="zh-CN" altLang="en-US" dirty="0"/>
              <a:t>是</a:t>
            </a:r>
            <a:r>
              <a:rPr lang="en-US" altLang="zh-CN" dirty="0"/>
              <a:t>list</a:t>
            </a:r>
            <a:r>
              <a:rPr lang="zh-CN" altLang="en-US" dirty="0"/>
              <a:t>类型</a:t>
            </a:r>
            <a:r>
              <a:rPr lang="en-US" altLang="zh-CN" dirty="0"/>
              <a:t/>
            </a:r>
            <a:br>
              <a:rPr lang="en-US" altLang="zh-CN" dirty="0"/>
            </a:br>
            <a:r>
              <a:rPr lang="zh-CN" altLang="en-US" dirty="0"/>
              <a:t>类似的 </a:t>
            </a:r>
            <a:r>
              <a:rPr lang="en-US" altLang="zh-CN" dirty="0"/>
              <a:t>c = 1</a:t>
            </a:r>
            <a:r>
              <a:rPr lang="zh-CN" altLang="en-US" dirty="0"/>
              <a:t>，说明</a:t>
            </a:r>
            <a:r>
              <a:rPr lang="en-US" altLang="zh-CN" dirty="0"/>
              <a:t>c</a:t>
            </a:r>
            <a:r>
              <a:rPr lang="zh-CN" altLang="en-US" dirty="0"/>
              <a:t>是整数类型，初值为</a:t>
            </a:r>
            <a:r>
              <a:rPr lang="en-US" altLang="zh-CN" dirty="0"/>
              <a:t>1.</a:t>
            </a:r>
            <a:r>
              <a:rPr lang="zh-CN" altLang="en-US" dirty="0"/>
              <a:t/>
            </a:r>
            <a:br>
              <a:rPr lang="zh-CN" altLang="en-US" dirty="0"/>
            </a:b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659" y="2392759"/>
            <a:ext cx="6192281" cy="4454281"/>
          </a:xfrm>
          <a:prstGeom prst="rect">
            <a:avLst/>
          </a:prstGeom>
        </p:spPr>
      </p:pic>
    </p:spTree>
    <p:extLst>
      <p:ext uri="{BB962C8B-B14F-4D97-AF65-F5344CB8AC3E}">
        <p14:creationId xmlns:p14="http://schemas.microsoft.com/office/powerpoint/2010/main" val="2146073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dirty="0"/>
              <a:t>The tuple Class</a:t>
            </a:r>
          </a:p>
        </p:txBody>
      </p:sp>
      <p:sp>
        <p:nvSpPr>
          <p:cNvPr id="23555" name="Content Placeholder 2" descr="Rectangle: Click to edit Master text styles&#10;Second level&#10;Third level&#10;Fourth level&#10;Fifth level"/>
          <p:cNvSpPr>
            <a:spLocks noGrp="1"/>
          </p:cNvSpPr>
          <p:nvPr>
            <p:ph idx="1"/>
          </p:nvPr>
        </p:nvSpPr>
        <p:spPr>
          <a:xfrm>
            <a:off x="838200" y="1524000"/>
            <a:ext cx="10515600" cy="4800600"/>
          </a:xfrm>
        </p:spPr>
        <p:txBody>
          <a:bodyPr/>
          <a:lstStyle/>
          <a:p>
            <a:r>
              <a:rPr lang="en-US" altLang="zh-CN" dirty="0"/>
              <a:t>The </a:t>
            </a:r>
            <a:r>
              <a:rPr lang="en-US" altLang="zh-CN" b="1" dirty="0"/>
              <a:t>tuple</a:t>
            </a:r>
            <a:r>
              <a:rPr lang="en-US" altLang="zh-CN" dirty="0"/>
              <a:t> class provides an immutable (unchangeable) version of a sequence, </a:t>
            </a:r>
            <a:endParaRPr lang="en-US" altLang="zh-CN" dirty="0" smtClean="0"/>
          </a:p>
          <a:p>
            <a:pPr lvl="1"/>
            <a:r>
              <a:rPr lang="en-US" altLang="zh-CN" dirty="0" smtClean="0"/>
              <a:t>which </a:t>
            </a:r>
            <a:r>
              <a:rPr lang="en-US" altLang="zh-CN" dirty="0"/>
              <a:t>allows instances to have an internal representation that may be more streamlined than that of a list. </a:t>
            </a:r>
            <a:endParaRPr lang="en-US" altLang="zh-CN" dirty="0" smtClean="0"/>
          </a:p>
          <a:p>
            <a:pPr lvl="1"/>
            <a:r>
              <a:rPr lang="en-US" altLang="zh-CN" dirty="0" smtClean="0"/>
              <a:t>Parentheses </a:t>
            </a:r>
            <a:r>
              <a:rPr lang="en-US" altLang="zh-CN" dirty="0"/>
              <a:t>delimit a tuple.</a:t>
            </a:r>
          </a:p>
          <a:p>
            <a:pPr lvl="1"/>
            <a:r>
              <a:rPr lang="en-US" altLang="zh-CN" dirty="0"/>
              <a:t>The empty tuple is ()</a:t>
            </a:r>
          </a:p>
          <a:p>
            <a:r>
              <a:rPr lang="en-US" altLang="zh-CN" dirty="0"/>
              <a:t>To express a tuple of length one as a literal, a comma must be placed after the element, but within the parentheses. </a:t>
            </a:r>
          </a:p>
          <a:p>
            <a:pPr lvl="1"/>
            <a:r>
              <a:rPr lang="en-US" altLang="zh-CN" dirty="0"/>
              <a:t>For example, </a:t>
            </a:r>
            <a:r>
              <a:rPr lang="en-US" altLang="zh-CN" dirty="0">
                <a:solidFill>
                  <a:schemeClr val="accent2"/>
                </a:solidFill>
              </a:rPr>
              <a:t>(17,) </a:t>
            </a:r>
            <a:r>
              <a:rPr lang="en-US" altLang="zh-CN" dirty="0"/>
              <a:t>is a one-element tuple.</a:t>
            </a:r>
          </a:p>
        </p:txBody>
      </p:sp>
    </p:spTree>
    <p:extLst>
      <p:ext uri="{BB962C8B-B14F-4D97-AF65-F5344CB8AC3E}">
        <p14:creationId xmlns:p14="http://schemas.microsoft.com/office/powerpoint/2010/main" val="2683406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&gt;&gt;&gt;help(tuple)</a:t>
            </a:r>
            <a:endParaRPr lang="zh-CN" altLang="en-US" dirty="0"/>
          </a:p>
        </p:txBody>
      </p:sp>
      <p:pic>
        <p:nvPicPr>
          <p:cNvPr id="4" name="图片 3"/>
          <p:cNvPicPr>
            <a:picLocks noChangeAspect="1"/>
          </p:cNvPicPr>
          <p:nvPr/>
        </p:nvPicPr>
        <p:blipFill>
          <a:blip r:embed="rId2"/>
          <a:stretch>
            <a:fillRect/>
          </a:stretch>
        </p:blipFill>
        <p:spPr>
          <a:xfrm>
            <a:off x="686920" y="1690687"/>
            <a:ext cx="10676111" cy="3607453"/>
          </a:xfrm>
          <a:prstGeom prst="rect">
            <a:avLst/>
          </a:prstGeom>
        </p:spPr>
      </p:pic>
    </p:spTree>
    <p:extLst>
      <p:ext uri="{BB962C8B-B14F-4D97-AF65-F5344CB8AC3E}">
        <p14:creationId xmlns:p14="http://schemas.microsoft.com/office/powerpoint/2010/main" val="202775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文本的表示</a:t>
            </a:r>
          </a:p>
        </p:txBody>
      </p:sp>
      <p:sp>
        <p:nvSpPr>
          <p:cNvPr id="10244" name="Rectangle 3"/>
          <p:cNvSpPr>
            <a:spLocks noGrp="1" noChangeArrowheads="1"/>
          </p:cNvSpPr>
          <p:nvPr>
            <p:ph type="body" idx="1"/>
          </p:nvPr>
        </p:nvSpPr>
        <p:spPr/>
        <p:txBody>
          <a:bodyPr/>
          <a:lstStyle/>
          <a:p>
            <a:pPr eaLnBrk="1" hangingPunct="1"/>
            <a:r>
              <a:rPr lang="zh-CN" altLang="en-US" sz="2400">
                <a:ea typeface="宋体" panose="02010600030101010101" pitchFamily="2" charset="-122"/>
              </a:rPr>
              <a:t>在任何语言中</a:t>
            </a:r>
            <a:r>
              <a:rPr lang="en-US" altLang="zh-CN" sz="2400">
                <a:ea typeface="宋体" panose="02010600030101010101" pitchFamily="2" charset="-122"/>
              </a:rPr>
              <a:t>, </a:t>
            </a:r>
            <a:r>
              <a:rPr lang="zh-CN" altLang="en-US" sz="2400">
                <a:ea typeface="宋体" panose="02010600030101010101" pitchFamily="2" charset="-122"/>
              </a:rPr>
              <a:t>文本都是由一些符号组成</a:t>
            </a:r>
          </a:p>
          <a:p>
            <a:pPr eaLnBrk="1" hangingPunct="1"/>
            <a:r>
              <a:rPr lang="zh-CN" altLang="en-US" sz="2400">
                <a:ea typeface="宋体" panose="02010600030101010101" pitchFamily="2" charset="-122"/>
              </a:rPr>
              <a:t>位模式可以表示任何一个符号</a:t>
            </a:r>
          </a:p>
          <a:p>
            <a:pPr eaLnBrk="1" hangingPunct="1"/>
            <a:r>
              <a:rPr lang="zh-CN" altLang="en-US" sz="2400">
                <a:ea typeface="宋体" panose="02010600030101010101" pitchFamily="2" charset="-122"/>
              </a:rPr>
              <a:t>需要多少位</a:t>
            </a:r>
            <a:r>
              <a:rPr lang="en-US" altLang="zh-CN" sz="2400">
                <a:ea typeface="宋体" panose="02010600030101010101" pitchFamily="2" charset="-122"/>
              </a:rPr>
              <a:t>(bit)</a:t>
            </a:r>
            <a:r>
              <a:rPr lang="zh-CN" altLang="en-US" sz="2400">
                <a:ea typeface="宋体" panose="02010600030101010101" pitchFamily="2" charset="-122"/>
              </a:rPr>
              <a:t>来表示一个符号取决于该语言使用的符号的数量</a:t>
            </a:r>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429001"/>
            <a:ext cx="4711700"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7532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t>The str Class</a:t>
            </a:r>
          </a:p>
        </p:txBody>
      </p:sp>
      <p:sp>
        <p:nvSpPr>
          <p:cNvPr id="24579" name="Content Placeholder 2" descr="Rectangle: Click to edit Master text styles&#10;Second level&#10;Third level&#10;Fourth level&#10;Fifth level"/>
          <p:cNvSpPr>
            <a:spLocks noGrp="1"/>
          </p:cNvSpPr>
          <p:nvPr>
            <p:ph idx="1"/>
          </p:nvPr>
        </p:nvSpPr>
        <p:spPr>
          <a:xfrm>
            <a:off x="838200" y="1676400"/>
            <a:ext cx="10515600" cy="4343400"/>
          </a:xfrm>
        </p:spPr>
        <p:txBody>
          <a:bodyPr/>
          <a:lstStyle/>
          <a:p>
            <a:r>
              <a:rPr lang="en-US" altLang="zh-CN" dirty="0"/>
              <a:t>String literals can be enclosed in single quotes, as in </a:t>
            </a:r>
            <a:r>
              <a:rPr lang="en-US" altLang="en-US" dirty="0"/>
              <a:t>‘</a:t>
            </a:r>
            <a:r>
              <a:rPr lang="en-US" altLang="zh-CN" dirty="0"/>
              <a:t>hello</a:t>
            </a:r>
            <a:r>
              <a:rPr lang="en-US" altLang="en-US" dirty="0"/>
              <a:t>’</a:t>
            </a:r>
            <a:r>
              <a:rPr lang="en-US" altLang="zh-CN" dirty="0"/>
              <a:t>, or double quotes, as in "hello".</a:t>
            </a:r>
          </a:p>
          <a:p>
            <a:r>
              <a:rPr lang="en-US" altLang="zh-CN" dirty="0"/>
              <a:t>A string can also begin and end with three single or double quotes, if it contains newlines in it.</a:t>
            </a:r>
          </a:p>
          <a:p>
            <a:endParaRPr lang="en-US" altLang="zh-CN" dirty="0"/>
          </a:p>
        </p:txBody>
      </p:sp>
      <p:pic>
        <p:nvPicPr>
          <p:cNvPr id="24583"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7080" y="3848100"/>
            <a:ext cx="9842859" cy="2439683"/>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49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a:t>
            </a:r>
            <a:r>
              <a:rPr lang="en-US" altLang="zh-CN" dirty="0" err="1"/>
              <a:t>str</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952499" y="1560139"/>
            <a:ext cx="9607693" cy="4257955"/>
          </a:xfrm>
          <a:prstGeom prst="rect">
            <a:avLst/>
          </a:prstGeom>
        </p:spPr>
      </p:pic>
    </p:spTree>
    <p:extLst>
      <p:ext uri="{BB962C8B-B14F-4D97-AF65-F5344CB8AC3E}">
        <p14:creationId xmlns:p14="http://schemas.microsoft.com/office/powerpoint/2010/main" val="3663210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a:t>The set Class</a:t>
            </a:r>
          </a:p>
        </p:txBody>
      </p:sp>
      <p:sp>
        <p:nvSpPr>
          <p:cNvPr id="25603" name="Content Placeholder 2" descr="Rectangle: Click to edit Master text styles&#10;Second level&#10;Third level&#10;Fourth level&#10;Fifth level"/>
          <p:cNvSpPr>
            <a:spLocks noGrp="1"/>
          </p:cNvSpPr>
          <p:nvPr>
            <p:ph idx="1"/>
          </p:nvPr>
        </p:nvSpPr>
        <p:spPr>
          <a:xfrm>
            <a:off x="838200" y="1600200"/>
            <a:ext cx="10515600" cy="4876800"/>
          </a:xfrm>
        </p:spPr>
        <p:txBody>
          <a:bodyPr/>
          <a:lstStyle/>
          <a:p>
            <a:r>
              <a:rPr lang="en-US" altLang="zh-CN" sz="2400" dirty="0"/>
              <a:t>Python</a:t>
            </a:r>
            <a:r>
              <a:rPr lang="en-US" altLang="en-US" sz="2400" dirty="0"/>
              <a:t>’</a:t>
            </a:r>
            <a:r>
              <a:rPr lang="en-US" altLang="zh-CN" sz="2400" dirty="0"/>
              <a:t>s </a:t>
            </a:r>
            <a:r>
              <a:rPr lang="en-US" altLang="zh-CN" sz="2400" b="1" dirty="0"/>
              <a:t>set</a:t>
            </a:r>
            <a:r>
              <a:rPr lang="en-US" altLang="zh-CN" sz="2400" dirty="0"/>
              <a:t> class represents a set, namely a collection of elements, without duplicates, and without an inherent order to those elements.</a:t>
            </a:r>
          </a:p>
          <a:p>
            <a:r>
              <a:rPr lang="en-US" altLang="zh-CN" sz="2400" dirty="0"/>
              <a:t>Only instances of immutable types can be added to a Python set. </a:t>
            </a:r>
            <a:endParaRPr lang="en-US" altLang="zh-CN" sz="2400" dirty="0" smtClean="0"/>
          </a:p>
          <a:p>
            <a:pPr lvl="1"/>
            <a:r>
              <a:rPr lang="en-US" altLang="zh-CN" sz="2000" dirty="0" smtClean="0"/>
              <a:t>Objects </a:t>
            </a:r>
            <a:r>
              <a:rPr lang="en-US" altLang="zh-CN" sz="2000" dirty="0"/>
              <a:t>such as integers, floating-point numbers, and character strings are eligible to be elements of a set. </a:t>
            </a:r>
          </a:p>
          <a:p>
            <a:pPr lvl="1"/>
            <a:r>
              <a:rPr lang="en-US" altLang="zh-CN" sz="2000" dirty="0"/>
              <a:t>The </a:t>
            </a:r>
            <a:r>
              <a:rPr lang="en-US" altLang="zh-CN" sz="2000" dirty="0" err="1"/>
              <a:t>frozenset</a:t>
            </a:r>
            <a:r>
              <a:rPr lang="en-US" altLang="zh-CN" sz="2000" dirty="0"/>
              <a:t> class is an immutable form of the set type, itself.</a:t>
            </a:r>
          </a:p>
          <a:p>
            <a:r>
              <a:rPr lang="en-US" altLang="zh-CN" sz="2400" dirty="0"/>
              <a:t>Python uses curly braces { and } as delimiters for a set</a:t>
            </a:r>
          </a:p>
          <a:p>
            <a:pPr lvl="1"/>
            <a:r>
              <a:rPr lang="en-US" altLang="zh-CN" sz="2000" dirty="0"/>
              <a:t>For example, as {17} or {</a:t>
            </a:r>
            <a:r>
              <a:rPr lang="en-US" altLang="en-US" sz="2000" dirty="0"/>
              <a:t>‘</a:t>
            </a:r>
            <a:r>
              <a:rPr lang="en-US" altLang="zh-CN" sz="2000" dirty="0"/>
              <a:t>red</a:t>
            </a:r>
            <a:r>
              <a:rPr lang="en-US" altLang="en-US" sz="2000" dirty="0"/>
              <a:t>’</a:t>
            </a:r>
            <a:r>
              <a:rPr lang="en-US" altLang="zh-CN" sz="2000" dirty="0"/>
              <a:t>, </a:t>
            </a:r>
            <a:r>
              <a:rPr lang="en-US" altLang="en-US" sz="2000" dirty="0"/>
              <a:t>‘</a:t>
            </a:r>
            <a:r>
              <a:rPr lang="en-US" altLang="zh-CN" sz="2000" dirty="0"/>
              <a:t>green</a:t>
            </a:r>
            <a:r>
              <a:rPr lang="en-US" altLang="en-US" sz="2000" dirty="0"/>
              <a:t>’</a:t>
            </a:r>
            <a:r>
              <a:rPr lang="en-US" altLang="zh-CN" sz="2000" dirty="0"/>
              <a:t>, </a:t>
            </a:r>
            <a:r>
              <a:rPr lang="en-US" altLang="en-US" sz="2000" dirty="0"/>
              <a:t>‘</a:t>
            </a:r>
            <a:r>
              <a:rPr lang="en-US" altLang="zh-CN" sz="2000" dirty="0"/>
              <a:t>blue</a:t>
            </a:r>
            <a:r>
              <a:rPr lang="en-US" altLang="en-US" sz="2000" dirty="0"/>
              <a:t>’</a:t>
            </a:r>
            <a:r>
              <a:rPr lang="en-US" altLang="zh-CN" sz="2000" dirty="0"/>
              <a:t>}</a:t>
            </a:r>
          </a:p>
          <a:p>
            <a:pPr lvl="1"/>
            <a:r>
              <a:rPr lang="en-US" altLang="zh-CN" sz="2000" b="1" dirty="0">
                <a:solidFill>
                  <a:srgbClr val="00B0F0"/>
                </a:solidFill>
              </a:rPr>
              <a:t>The exception to this rule is that { } does not represent an empty set.</a:t>
            </a:r>
            <a:r>
              <a:rPr lang="en-US" altLang="zh-CN" sz="2000" dirty="0"/>
              <a:t> Instead, the constructor </a:t>
            </a:r>
            <a:r>
              <a:rPr lang="en-US" altLang="zh-CN" sz="2000" dirty="0">
                <a:solidFill>
                  <a:schemeClr val="accent2"/>
                </a:solidFill>
              </a:rPr>
              <a:t>set( ) </a:t>
            </a:r>
            <a:r>
              <a:rPr lang="en-US" altLang="zh-CN" sz="2000" dirty="0"/>
              <a:t>returns an empty set.</a:t>
            </a:r>
          </a:p>
        </p:txBody>
      </p:sp>
    </p:spTree>
    <p:extLst>
      <p:ext uri="{BB962C8B-B14F-4D97-AF65-F5344CB8AC3E}">
        <p14:creationId xmlns:p14="http://schemas.microsoft.com/office/powerpoint/2010/main" val="2969502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&gt;&gt;&gt;help(set)</a:t>
            </a:r>
            <a:endParaRPr lang="zh-CN" altLang="en-US" dirty="0"/>
          </a:p>
        </p:txBody>
      </p:sp>
      <p:pic>
        <p:nvPicPr>
          <p:cNvPr id="4" name="图片 3"/>
          <p:cNvPicPr>
            <a:picLocks noChangeAspect="1"/>
          </p:cNvPicPr>
          <p:nvPr/>
        </p:nvPicPr>
        <p:blipFill>
          <a:blip r:embed="rId2"/>
          <a:stretch>
            <a:fillRect/>
          </a:stretch>
        </p:blipFill>
        <p:spPr>
          <a:xfrm>
            <a:off x="921964" y="1922649"/>
            <a:ext cx="8135284" cy="2703139"/>
          </a:xfrm>
          <a:prstGeom prst="rect">
            <a:avLst/>
          </a:prstGeom>
        </p:spPr>
      </p:pic>
    </p:spTree>
    <p:extLst>
      <p:ext uri="{BB962C8B-B14F-4D97-AF65-F5344CB8AC3E}">
        <p14:creationId xmlns:p14="http://schemas.microsoft.com/office/powerpoint/2010/main" val="1702456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CN"/>
              <a:t>The dict Class</a:t>
            </a:r>
          </a:p>
        </p:txBody>
      </p:sp>
      <p:sp>
        <p:nvSpPr>
          <p:cNvPr id="26627" name="Content Placeholder 2" descr="Rectangle: Click to edit Master text styles&#10;Second level&#10;Third level&#10;Fourth level&#10;Fifth level"/>
          <p:cNvSpPr>
            <a:spLocks noGrp="1"/>
          </p:cNvSpPr>
          <p:nvPr>
            <p:ph idx="1"/>
          </p:nvPr>
        </p:nvSpPr>
        <p:spPr>
          <a:xfrm>
            <a:off x="838199" y="1447800"/>
            <a:ext cx="10711375" cy="5105400"/>
          </a:xfrm>
        </p:spPr>
        <p:txBody>
          <a:bodyPr/>
          <a:lstStyle/>
          <a:p>
            <a:r>
              <a:rPr lang="en-US" altLang="zh-CN" sz="2400" dirty="0"/>
              <a:t>Python</a:t>
            </a:r>
            <a:r>
              <a:rPr lang="en-US" altLang="en-US" sz="2400" dirty="0"/>
              <a:t>’</a:t>
            </a:r>
            <a:r>
              <a:rPr lang="en-US" altLang="zh-CN" sz="2400" dirty="0"/>
              <a:t>s </a:t>
            </a:r>
            <a:r>
              <a:rPr lang="en-US" altLang="zh-CN" sz="2400" dirty="0" err="1"/>
              <a:t>dict</a:t>
            </a:r>
            <a:r>
              <a:rPr lang="en-US" altLang="zh-CN" sz="2400" dirty="0"/>
              <a:t> class represents a dictionary, or mapping, from a set of distinct keys to associated values.</a:t>
            </a:r>
          </a:p>
          <a:p>
            <a:r>
              <a:rPr lang="en-US" altLang="zh-CN" sz="2400" dirty="0"/>
              <a:t>Python implements a </a:t>
            </a:r>
            <a:r>
              <a:rPr lang="en-US" altLang="zh-CN" sz="2400" dirty="0" err="1"/>
              <a:t>dict</a:t>
            </a:r>
            <a:r>
              <a:rPr lang="en-US" altLang="zh-CN" sz="2400" dirty="0"/>
              <a:t> using an almost identical approach to that of a set, but with storage of the associated values.</a:t>
            </a:r>
          </a:p>
          <a:p>
            <a:pPr lvl="1"/>
            <a:r>
              <a:rPr lang="en-US" altLang="zh-CN" sz="2000" dirty="0"/>
              <a:t>The literal form </a:t>
            </a:r>
            <a:r>
              <a:rPr lang="en-US" altLang="zh-CN" sz="2000" dirty="0">
                <a:solidFill>
                  <a:schemeClr val="accent2"/>
                </a:solidFill>
              </a:rPr>
              <a:t>{ } </a:t>
            </a:r>
            <a:r>
              <a:rPr lang="en-US" altLang="zh-CN" sz="2000" dirty="0"/>
              <a:t>produces an empty dictionary.</a:t>
            </a:r>
          </a:p>
          <a:p>
            <a:r>
              <a:rPr lang="en-US" altLang="zh-CN" sz="2400" dirty="0"/>
              <a:t>A nonempty dictionary is expressed using a comma-separated series of </a:t>
            </a:r>
            <a:r>
              <a:rPr lang="en-US" altLang="zh-CN" sz="2400" dirty="0" err="1"/>
              <a:t>key:value</a:t>
            </a:r>
            <a:r>
              <a:rPr lang="en-US" altLang="zh-CN" sz="2400" dirty="0"/>
              <a:t> pairs. </a:t>
            </a:r>
          </a:p>
          <a:p>
            <a:pPr lvl="1"/>
            <a:r>
              <a:rPr lang="en-US" altLang="zh-CN" sz="2000" dirty="0"/>
              <a:t>For example, the dictionary {</a:t>
            </a:r>
            <a:r>
              <a:rPr lang="en-US" altLang="en-US" sz="2000" dirty="0"/>
              <a:t>‘</a:t>
            </a:r>
            <a:r>
              <a:rPr lang="en-US" altLang="ja-JP" sz="2000" dirty="0" err="1"/>
              <a:t>ga</a:t>
            </a:r>
            <a:r>
              <a:rPr lang="en-US" altLang="en-US" sz="2000" dirty="0"/>
              <a:t>’</a:t>
            </a:r>
            <a:r>
              <a:rPr lang="en-US" altLang="ja-JP" sz="2000" dirty="0"/>
              <a:t> : </a:t>
            </a:r>
            <a:r>
              <a:rPr lang="en-US" altLang="en-US" sz="2000" dirty="0"/>
              <a:t>‘</a:t>
            </a:r>
            <a:r>
              <a:rPr lang="en-US" altLang="ja-JP" sz="2000" dirty="0"/>
              <a:t>Irish</a:t>
            </a:r>
            <a:r>
              <a:rPr lang="en-US" altLang="en-US" sz="2000" dirty="0"/>
              <a:t>’</a:t>
            </a:r>
            <a:r>
              <a:rPr lang="en-US" altLang="ja-JP" sz="2000" dirty="0"/>
              <a:t>, </a:t>
            </a:r>
            <a:r>
              <a:rPr lang="en-US" altLang="en-US" sz="2000" dirty="0"/>
              <a:t>‘</a:t>
            </a:r>
            <a:r>
              <a:rPr lang="en-US" altLang="ja-JP" sz="2000" dirty="0"/>
              <a:t>de</a:t>
            </a:r>
            <a:r>
              <a:rPr lang="en-US" altLang="en-US" sz="2000" dirty="0"/>
              <a:t>’</a:t>
            </a:r>
            <a:r>
              <a:rPr lang="en-US" altLang="ja-JP" sz="2000" dirty="0"/>
              <a:t> : </a:t>
            </a:r>
            <a:r>
              <a:rPr lang="en-US" altLang="en-US" sz="2000" dirty="0"/>
              <a:t>‘</a:t>
            </a:r>
            <a:r>
              <a:rPr lang="en-US" altLang="ja-JP" sz="2000" dirty="0"/>
              <a:t>German</a:t>
            </a:r>
            <a:r>
              <a:rPr lang="en-US" altLang="en-US" sz="2000" dirty="0"/>
              <a:t>’</a:t>
            </a:r>
            <a:r>
              <a:rPr lang="en-US" altLang="ja-JP" sz="2000" dirty="0"/>
              <a:t>} maps </a:t>
            </a:r>
            <a:r>
              <a:rPr lang="en-US" altLang="en-US" sz="2000" dirty="0"/>
              <a:t>‘</a:t>
            </a:r>
            <a:r>
              <a:rPr lang="en-US" altLang="ja-JP" sz="2000" dirty="0" err="1"/>
              <a:t>ga</a:t>
            </a:r>
            <a:r>
              <a:rPr lang="en-US" altLang="en-US" sz="2000" dirty="0"/>
              <a:t>’</a:t>
            </a:r>
            <a:r>
              <a:rPr lang="en-US" altLang="ja-JP" sz="2000" dirty="0"/>
              <a:t> to </a:t>
            </a:r>
            <a:r>
              <a:rPr lang="en-US" altLang="en-US" sz="2000" dirty="0"/>
              <a:t>‘</a:t>
            </a:r>
            <a:r>
              <a:rPr lang="en-US" altLang="ja-JP" sz="2000" dirty="0"/>
              <a:t>Irish</a:t>
            </a:r>
            <a:r>
              <a:rPr lang="en-US" altLang="en-US" sz="2000" dirty="0"/>
              <a:t>’</a:t>
            </a:r>
            <a:r>
              <a:rPr lang="en-US" altLang="ja-JP" sz="2000" dirty="0"/>
              <a:t> and </a:t>
            </a:r>
            <a:r>
              <a:rPr lang="en-US" altLang="en-US" sz="2000" dirty="0"/>
              <a:t>‘</a:t>
            </a:r>
            <a:r>
              <a:rPr lang="en-US" altLang="ja-JP" sz="2000" dirty="0"/>
              <a:t>de</a:t>
            </a:r>
            <a:r>
              <a:rPr lang="en-US" altLang="en-US" sz="2000" dirty="0"/>
              <a:t>’</a:t>
            </a:r>
            <a:r>
              <a:rPr lang="en-US" altLang="ja-JP" sz="2000" dirty="0"/>
              <a:t> to </a:t>
            </a:r>
            <a:r>
              <a:rPr lang="en-US" altLang="en-US" sz="2000" dirty="0"/>
              <a:t>‘</a:t>
            </a:r>
            <a:r>
              <a:rPr lang="en-US" altLang="ja-JP" sz="2000" dirty="0"/>
              <a:t>German</a:t>
            </a:r>
            <a:r>
              <a:rPr lang="en-US" altLang="en-US" sz="2000" dirty="0"/>
              <a:t>’</a:t>
            </a:r>
            <a:r>
              <a:rPr lang="en-US" altLang="ja-JP" sz="2000" dirty="0"/>
              <a:t>.</a:t>
            </a:r>
          </a:p>
          <a:p>
            <a:r>
              <a:rPr lang="en-US" altLang="zh-CN" sz="2400" dirty="0"/>
              <a:t>Alternatively, the constructor accepts a sequence of key-value pairs as a parameter, as in </a:t>
            </a:r>
            <a:r>
              <a:rPr lang="en-US" altLang="zh-CN" sz="2400" dirty="0" err="1"/>
              <a:t>dict</a:t>
            </a:r>
            <a:r>
              <a:rPr lang="en-US" altLang="zh-CN" sz="2400" dirty="0"/>
              <a:t>(pairs) with pairs = [(</a:t>
            </a:r>
            <a:r>
              <a:rPr lang="en-US" altLang="en-US" sz="2400" dirty="0"/>
              <a:t>‘</a:t>
            </a:r>
            <a:r>
              <a:rPr lang="en-US" altLang="ja-JP" sz="2400" dirty="0" err="1"/>
              <a:t>ga</a:t>
            </a:r>
            <a:r>
              <a:rPr lang="en-US" altLang="en-US" sz="2400" dirty="0"/>
              <a:t>’</a:t>
            </a:r>
            <a:r>
              <a:rPr lang="en-US" altLang="ja-JP" sz="2400" dirty="0"/>
              <a:t>, </a:t>
            </a:r>
            <a:r>
              <a:rPr lang="en-US" altLang="en-US" sz="2400" dirty="0"/>
              <a:t>‘</a:t>
            </a:r>
            <a:r>
              <a:rPr lang="en-US" altLang="ja-JP" sz="2400" dirty="0"/>
              <a:t>Irish</a:t>
            </a:r>
            <a:r>
              <a:rPr lang="en-US" altLang="en-US" sz="2400" dirty="0"/>
              <a:t>’</a:t>
            </a:r>
            <a:r>
              <a:rPr lang="en-US" altLang="ja-JP" sz="2400" dirty="0"/>
              <a:t>), (</a:t>
            </a:r>
            <a:r>
              <a:rPr lang="en-US" altLang="en-US" sz="2400" dirty="0"/>
              <a:t>‘</a:t>
            </a:r>
            <a:r>
              <a:rPr lang="en-US" altLang="ja-JP" sz="2400" dirty="0"/>
              <a:t>de</a:t>
            </a:r>
            <a:r>
              <a:rPr lang="en-US" altLang="en-US" sz="2400" dirty="0"/>
              <a:t>’</a:t>
            </a:r>
            <a:r>
              <a:rPr lang="en-US" altLang="ja-JP" sz="2400" dirty="0"/>
              <a:t>, </a:t>
            </a:r>
            <a:r>
              <a:rPr lang="en-US" altLang="en-US" sz="2400" dirty="0"/>
              <a:t>‘</a:t>
            </a:r>
            <a:r>
              <a:rPr lang="en-US" altLang="ja-JP" sz="2400" dirty="0"/>
              <a:t>German</a:t>
            </a:r>
            <a:r>
              <a:rPr lang="en-US" altLang="en-US" sz="2400" dirty="0"/>
              <a:t>’</a:t>
            </a:r>
            <a:r>
              <a:rPr lang="en-US" altLang="ja-JP" sz="2400" dirty="0"/>
              <a:t>)].</a:t>
            </a:r>
            <a:endParaRPr lang="en-US" altLang="zh-CN" sz="2400" dirty="0"/>
          </a:p>
        </p:txBody>
      </p:sp>
    </p:spTree>
    <p:extLst>
      <p:ext uri="{BB962C8B-B14F-4D97-AF65-F5344CB8AC3E}">
        <p14:creationId xmlns:p14="http://schemas.microsoft.com/office/powerpoint/2010/main" val="756347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a:t>
            </a:r>
            <a:r>
              <a:rPr lang="en-US" altLang="zh-CN" dirty="0" err="1"/>
              <a:t>dict</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838200" y="1690688"/>
            <a:ext cx="10918318" cy="4073618"/>
          </a:xfrm>
          <a:prstGeom prst="rect">
            <a:avLst/>
          </a:prstGeom>
        </p:spPr>
      </p:pic>
    </p:spTree>
    <p:extLst>
      <p:ext uri="{BB962C8B-B14F-4D97-AF65-F5344CB8AC3E}">
        <p14:creationId xmlns:p14="http://schemas.microsoft.com/office/powerpoint/2010/main" val="25187479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数据类型大杂烩</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477" y="2000178"/>
            <a:ext cx="10746467" cy="1905778"/>
          </a:xfrm>
          <a:prstGeom prst="rect">
            <a:avLst/>
          </a:prstGeom>
        </p:spPr>
      </p:pic>
    </p:spTree>
    <p:extLst>
      <p:ext uri="{BB962C8B-B14F-4D97-AF65-F5344CB8AC3E}">
        <p14:creationId xmlns:p14="http://schemas.microsoft.com/office/powerpoint/2010/main" val="1463922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Determine the type of an object?</a:t>
            </a:r>
            <a:endParaRPr lang="zh-CN" altLang="en-US" dirty="0"/>
          </a:p>
        </p:txBody>
      </p:sp>
      <p:sp>
        <p:nvSpPr>
          <p:cNvPr id="3" name="内容占位符 2"/>
          <p:cNvSpPr>
            <a:spLocks noGrp="1"/>
          </p:cNvSpPr>
          <p:nvPr>
            <p:ph idx="1"/>
          </p:nvPr>
        </p:nvSpPr>
        <p:spPr/>
        <p:txBody>
          <a:bodyPr/>
          <a:lstStyle/>
          <a:p>
            <a:r>
              <a:rPr lang="en-US" altLang="zh-CN" dirty="0">
                <a:hlinkClick r:id="rId2"/>
              </a:rPr>
              <a:t>https://stackoverflow.com/questions/2225038/determine-the-type-of-an-object</a:t>
            </a:r>
            <a:r>
              <a:rPr lang="en-US" altLang="zh-CN" dirty="0"/>
              <a:t> </a:t>
            </a:r>
            <a:endParaRPr lang="zh-CN" altLang="en-US" dirty="0"/>
          </a:p>
        </p:txBody>
      </p:sp>
    </p:spTree>
    <p:extLst>
      <p:ext uri="{BB962C8B-B14F-4D97-AF65-F5344CB8AC3E}">
        <p14:creationId xmlns:p14="http://schemas.microsoft.com/office/powerpoint/2010/main" val="5160610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00538" y="173455"/>
            <a:ext cx="4788820" cy="6552024"/>
          </a:xfrm>
          <a:prstGeom prst="rect">
            <a:avLst/>
          </a:prstGeom>
        </p:spPr>
      </p:pic>
      <p:pic>
        <p:nvPicPr>
          <p:cNvPr id="5" name="图片 4"/>
          <p:cNvPicPr>
            <a:picLocks noChangeAspect="1"/>
          </p:cNvPicPr>
          <p:nvPr/>
        </p:nvPicPr>
        <p:blipFill>
          <a:blip r:embed="rId4"/>
          <a:stretch>
            <a:fillRect/>
          </a:stretch>
        </p:blipFill>
        <p:spPr>
          <a:xfrm>
            <a:off x="5871661" y="173454"/>
            <a:ext cx="4439402" cy="6685465"/>
          </a:xfrm>
          <a:prstGeom prst="rect">
            <a:avLst/>
          </a:prstGeom>
        </p:spPr>
      </p:pic>
      <p:cxnSp>
        <p:nvCxnSpPr>
          <p:cNvPr id="3" name="直接连接符 2"/>
          <p:cNvCxnSpPr/>
          <p:nvPr/>
        </p:nvCxnSpPr>
        <p:spPr>
          <a:xfrm>
            <a:off x="6742706" y="5255812"/>
            <a:ext cx="31964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5414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altLang="zh-CN" sz="3600" dirty="0"/>
              <a:t>1.3 Expressions, Operators and Operator </a:t>
            </a:r>
            <a:r>
              <a:rPr lang="en-US" altLang="zh-CN" sz="3600" dirty="0" err="1"/>
              <a:t>Precedences</a:t>
            </a:r>
            <a:endParaRPr lang="en-US" altLang="zh-CN" sz="3600" dirty="0"/>
          </a:p>
        </p:txBody>
      </p:sp>
      <p:sp>
        <p:nvSpPr>
          <p:cNvPr id="27651" name="Content Placeholder 2" descr="Rectangle: Click to edit Master text styles&#10;Second level&#10;Third level&#10;Fourth level&#10;Fifth level"/>
          <p:cNvSpPr>
            <a:spLocks noGrp="1"/>
          </p:cNvSpPr>
          <p:nvPr>
            <p:ph idx="1"/>
          </p:nvPr>
        </p:nvSpPr>
        <p:spPr>
          <a:xfrm>
            <a:off x="838200" y="1524000"/>
            <a:ext cx="10204938" cy="4724400"/>
          </a:xfrm>
        </p:spPr>
        <p:txBody>
          <a:bodyPr/>
          <a:lstStyle/>
          <a:p>
            <a:r>
              <a:rPr lang="en-US" altLang="zh-CN" dirty="0"/>
              <a:t>Existing values can be combined into </a:t>
            </a:r>
            <a:r>
              <a:rPr lang="en-US" altLang="zh-CN" b="1" i="1" dirty="0"/>
              <a:t>expressions</a:t>
            </a:r>
            <a:r>
              <a:rPr lang="en-US" altLang="zh-CN" dirty="0"/>
              <a:t> using special symbols and keywords known as </a:t>
            </a:r>
            <a:r>
              <a:rPr lang="en-US" altLang="zh-CN" b="1" i="1" dirty="0"/>
              <a:t>operators</a:t>
            </a:r>
            <a:r>
              <a:rPr lang="en-US" altLang="zh-CN" dirty="0"/>
              <a:t>. </a:t>
            </a:r>
          </a:p>
          <a:p>
            <a:r>
              <a:rPr lang="en-US" altLang="zh-CN" dirty="0"/>
              <a:t>The semantics of an operator depends upon the type of its operands. </a:t>
            </a:r>
          </a:p>
          <a:p>
            <a:pPr lvl="1"/>
            <a:r>
              <a:rPr lang="en-US" altLang="zh-CN" dirty="0"/>
              <a:t>For example, when a and b are numbers, the syntax a + b indicates addition, </a:t>
            </a:r>
          </a:p>
          <a:p>
            <a:pPr lvl="1"/>
            <a:r>
              <a:rPr lang="en-US" altLang="zh-CN" dirty="0"/>
              <a:t>while if a and b are strings, the operator + indicates concatenation.</a:t>
            </a:r>
          </a:p>
        </p:txBody>
      </p:sp>
    </p:spTree>
    <p:extLst>
      <p:ext uri="{BB962C8B-B14F-4D97-AF65-F5344CB8AC3E}">
        <p14:creationId xmlns:p14="http://schemas.microsoft.com/office/powerpoint/2010/main" val="145104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字符代码</a:t>
            </a:r>
            <a:r>
              <a:rPr lang="en-US" altLang="zh-CN" smtClean="0">
                <a:ea typeface="宋体" panose="02010600030101010101" pitchFamily="2" charset="-122"/>
              </a:rPr>
              <a:t>-ASCII</a:t>
            </a:r>
            <a:endParaRPr lang="zh-CN" altLang="en-US" smtClean="0">
              <a:ea typeface="宋体" panose="02010600030101010101" pitchFamily="2" charset="-122"/>
            </a:endParaRPr>
          </a:p>
        </p:txBody>
      </p:sp>
      <p:sp>
        <p:nvSpPr>
          <p:cNvPr id="11268" name="Rectangle 3"/>
          <p:cNvSpPr>
            <a:spLocks noGrp="1" noChangeArrowheads="1"/>
          </p:cNvSpPr>
          <p:nvPr>
            <p:ph type="body" idx="1"/>
          </p:nvPr>
        </p:nvSpPr>
        <p:spPr/>
        <p:txBody>
          <a:bodyPr/>
          <a:lstStyle/>
          <a:p>
            <a:pPr eaLnBrk="1" hangingPunct="1"/>
            <a:r>
              <a:rPr lang="zh-CN" altLang="en-US" sz="2400" dirty="0">
                <a:ea typeface="宋体" panose="02010600030101010101" pitchFamily="2" charset="-122"/>
              </a:rPr>
              <a:t>存在不同的表示文本符号的位模式集合</a:t>
            </a:r>
            <a:endParaRPr lang="en-US" altLang="zh-CN" sz="2400" dirty="0">
              <a:ea typeface="宋体" panose="02010600030101010101" pitchFamily="2" charset="-122"/>
            </a:endParaRPr>
          </a:p>
          <a:p>
            <a:pPr lvl="1" eaLnBrk="1" hangingPunct="1"/>
            <a:r>
              <a:rPr lang="zh-CN" altLang="en-US" sz="2000" dirty="0">
                <a:ea typeface="宋体" panose="02010600030101010101" pitchFamily="2" charset="-122"/>
              </a:rPr>
              <a:t>每个集合被称为</a:t>
            </a:r>
            <a:r>
              <a:rPr lang="zh-CN" altLang="en-US" sz="2000" dirty="0">
                <a:solidFill>
                  <a:srgbClr val="FF3300"/>
                </a:solidFill>
                <a:ea typeface="宋体" panose="02010600030101010101" pitchFamily="2" charset="-122"/>
              </a:rPr>
              <a:t>代码</a:t>
            </a:r>
            <a:r>
              <a:rPr lang="en-US" altLang="zh-CN" sz="2000" dirty="0">
                <a:ea typeface="宋体" panose="02010600030101010101" pitchFamily="2" charset="-122"/>
              </a:rPr>
              <a:t>, </a:t>
            </a:r>
          </a:p>
          <a:p>
            <a:pPr lvl="1" eaLnBrk="1" hangingPunct="1"/>
            <a:r>
              <a:rPr lang="zh-CN" altLang="en-US" sz="2000" dirty="0">
                <a:ea typeface="宋体" panose="02010600030101010101" pitchFamily="2" charset="-122"/>
              </a:rPr>
              <a:t>表示符号的过程称为</a:t>
            </a:r>
            <a:r>
              <a:rPr lang="zh-CN" altLang="en-US" sz="2000" dirty="0">
                <a:solidFill>
                  <a:srgbClr val="FF3300"/>
                </a:solidFill>
                <a:ea typeface="宋体" panose="02010600030101010101" pitchFamily="2" charset="-122"/>
              </a:rPr>
              <a:t>编码</a:t>
            </a:r>
            <a:r>
              <a:rPr lang="en-US" altLang="zh-CN" sz="2000" dirty="0">
                <a:ea typeface="宋体" panose="02010600030101010101" pitchFamily="2" charset="-122"/>
              </a:rPr>
              <a:t>.</a:t>
            </a:r>
          </a:p>
          <a:p>
            <a:pPr eaLnBrk="1" hangingPunct="1"/>
            <a:r>
              <a:rPr lang="en-US" altLang="zh-CN" sz="2400" dirty="0" smtClean="0">
                <a:solidFill>
                  <a:srgbClr val="FF3300"/>
                </a:solidFill>
                <a:ea typeface="宋体" panose="02010600030101010101" pitchFamily="2" charset="-122"/>
              </a:rPr>
              <a:t>ASCII</a:t>
            </a:r>
            <a:endParaRPr lang="en-US" altLang="zh-CN" sz="1600" dirty="0" smtClean="0">
              <a:ea typeface="宋体" panose="02010600030101010101" pitchFamily="2" charset="-122"/>
            </a:endParaRPr>
          </a:p>
          <a:p>
            <a:pPr lvl="1"/>
            <a:r>
              <a:rPr lang="en-US" altLang="zh-CN" sz="2000" dirty="0" smtClean="0"/>
              <a:t> (computer science) a code for information exchange between computers made by different companies; </a:t>
            </a:r>
          </a:p>
          <a:p>
            <a:pPr lvl="1"/>
            <a:r>
              <a:rPr lang="en-US" altLang="zh-CN" sz="2000" dirty="0" smtClean="0"/>
              <a:t>a string of 7 binary digits represents each character; used in most microcomputers</a:t>
            </a:r>
            <a:endParaRPr lang="en-US" altLang="zh-CN" sz="2000" dirty="0"/>
          </a:p>
        </p:txBody>
      </p:sp>
      <p:pic>
        <p:nvPicPr>
          <p:cNvPr id="11269" name="Picture 4" descr="by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538606"/>
            <a:ext cx="63055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00375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CN"/>
              <a:t>Logical Operators</a:t>
            </a:r>
          </a:p>
        </p:txBody>
      </p:sp>
      <p:sp>
        <p:nvSpPr>
          <p:cNvPr id="28675" name="Content Placeholder 2" descr="Rectangle: Click to edit Master text styles&#10;Second level&#10;Third level&#10;Fourth level&#10;Fifth level"/>
          <p:cNvSpPr>
            <a:spLocks noGrp="1"/>
          </p:cNvSpPr>
          <p:nvPr>
            <p:ph idx="1"/>
          </p:nvPr>
        </p:nvSpPr>
        <p:spPr>
          <a:xfrm>
            <a:off x="838200" y="1905000"/>
            <a:ext cx="10134600" cy="4343400"/>
          </a:xfrm>
        </p:spPr>
        <p:txBody>
          <a:bodyPr/>
          <a:lstStyle/>
          <a:p>
            <a:r>
              <a:rPr lang="en-US" altLang="zh-CN" dirty="0"/>
              <a:t>Python supports the following keyword operators for Boolean values:</a:t>
            </a:r>
          </a:p>
          <a:p>
            <a:endParaRPr lang="en-US" altLang="zh-CN" dirty="0"/>
          </a:p>
          <a:p>
            <a:endParaRPr lang="en-US" altLang="zh-CN" dirty="0"/>
          </a:p>
          <a:p>
            <a:endParaRPr lang="en-US" altLang="zh-CN" dirty="0"/>
          </a:p>
          <a:p>
            <a:r>
              <a:rPr lang="en-US" altLang="zh-CN" dirty="0"/>
              <a:t>The </a:t>
            </a:r>
            <a:r>
              <a:rPr lang="en-US" altLang="zh-CN" dirty="0">
                <a:solidFill>
                  <a:srgbClr val="00B0F0"/>
                </a:solidFill>
              </a:rPr>
              <a:t>and</a:t>
            </a:r>
            <a:r>
              <a:rPr lang="en-US" altLang="zh-CN" dirty="0"/>
              <a:t> </a:t>
            </a:r>
            <a:r>
              <a:rPr lang="en-US" altLang="zh-CN" dirty="0" err="1"/>
              <a:t>and</a:t>
            </a:r>
            <a:r>
              <a:rPr lang="en-US" altLang="zh-CN" dirty="0"/>
              <a:t> </a:t>
            </a:r>
            <a:r>
              <a:rPr lang="en-US" altLang="zh-CN" dirty="0">
                <a:solidFill>
                  <a:srgbClr val="00B0F0"/>
                </a:solidFill>
              </a:rPr>
              <a:t>or</a:t>
            </a:r>
            <a:r>
              <a:rPr lang="en-US" altLang="zh-CN" dirty="0"/>
              <a:t> operators short-circuit, </a:t>
            </a:r>
          </a:p>
          <a:p>
            <a:pPr lvl="1"/>
            <a:r>
              <a:rPr lang="en-US" altLang="zh-CN" dirty="0"/>
              <a:t>in that they do not evaluate the second operand if the result can be determined based on the value of the first operand.</a:t>
            </a:r>
          </a:p>
        </p:txBody>
      </p:sp>
      <p:pic>
        <p:nvPicPr>
          <p:cNvPr id="28679"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2822917"/>
            <a:ext cx="31623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5397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a:t>Equality Operators</a:t>
            </a:r>
          </a:p>
        </p:txBody>
      </p:sp>
      <p:sp>
        <p:nvSpPr>
          <p:cNvPr id="29699" name="Content Placeholder 2" descr="Rectangle: Click to edit Master text styles&#10;Second level&#10;Third level&#10;Fourth level&#10;Fifth level"/>
          <p:cNvSpPr>
            <a:spLocks noGrp="1"/>
          </p:cNvSpPr>
          <p:nvPr>
            <p:ph idx="1"/>
          </p:nvPr>
        </p:nvSpPr>
        <p:spPr>
          <a:xfrm>
            <a:off x="838200" y="1600200"/>
            <a:ext cx="10515600" cy="4953000"/>
          </a:xfrm>
        </p:spPr>
        <p:txBody>
          <a:bodyPr/>
          <a:lstStyle/>
          <a:p>
            <a:r>
              <a:rPr lang="en-US" altLang="zh-CN" dirty="0"/>
              <a:t>Python supports the following operators to test two notions of equality:</a:t>
            </a:r>
          </a:p>
          <a:p>
            <a:endParaRPr lang="en-US" altLang="zh-CN" dirty="0"/>
          </a:p>
          <a:p>
            <a:endParaRPr lang="en-US" altLang="zh-CN" dirty="0"/>
          </a:p>
          <a:p>
            <a:endParaRPr lang="en-US" altLang="zh-CN" dirty="0"/>
          </a:p>
          <a:p>
            <a:r>
              <a:rPr lang="en-US" altLang="zh-CN" dirty="0"/>
              <a:t>The expression, a </a:t>
            </a:r>
            <a:r>
              <a:rPr lang="en-US" altLang="zh-CN" b="1" dirty="0"/>
              <a:t>is</a:t>
            </a:r>
            <a:r>
              <a:rPr lang="en-US" altLang="zh-CN" dirty="0"/>
              <a:t> b, evaluates to </a:t>
            </a:r>
            <a:r>
              <a:rPr lang="en-US" altLang="zh-CN" b="1" dirty="0"/>
              <a:t>True</a:t>
            </a:r>
            <a:r>
              <a:rPr lang="en-US" altLang="zh-CN" dirty="0"/>
              <a:t>, precisely when identifiers a and b are aliases for the same object. </a:t>
            </a:r>
          </a:p>
          <a:p>
            <a:r>
              <a:rPr lang="en-US" altLang="zh-CN" dirty="0"/>
              <a:t>The expression a == b tests a more general notion of equivalence.</a:t>
            </a:r>
          </a:p>
        </p:txBody>
      </p:sp>
      <p:pic>
        <p:nvPicPr>
          <p:cNvPr id="29703"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2855" y="2220913"/>
            <a:ext cx="3060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88866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zh-CN"/>
              <a:t>Comparison Operators</a:t>
            </a:r>
          </a:p>
        </p:txBody>
      </p:sp>
      <p:sp>
        <p:nvSpPr>
          <p:cNvPr id="30723" name="Content Placeholder 2" descr="Rectangle: Click to edit Master text styles&#10;Second level&#10;Third level&#10;Fourth level&#10;Fifth level"/>
          <p:cNvSpPr>
            <a:spLocks noGrp="1"/>
          </p:cNvSpPr>
          <p:nvPr>
            <p:ph idx="1"/>
          </p:nvPr>
        </p:nvSpPr>
        <p:spPr>
          <a:xfrm>
            <a:off x="838199" y="1524000"/>
            <a:ext cx="10359683" cy="4876800"/>
          </a:xfrm>
        </p:spPr>
        <p:txBody>
          <a:bodyPr/>
          <a:lstStyle/>
          <a:p>
            <a:r>
              <a:rPr lang="en-US" altLang="zh-CN" dirty="0"/>
              <a:t>Data types may define a natural order via the following operators:</a:t>
            </a:r>
          </a:p>
          <a:p>
            <a:endParaRPr lang="en-US" altLang="zh-CN" dirty="0"/>
          </a:p>
          <a:p>
            <a:endParaRPr lang="en-US" altLang="zh-CN" dirty="0"/>
          </a:p>
          <a:p>
            <a:endParaRPr lang="en-US" altLang="zh-CN" dirty="0"/>
          </a:p>
          <a:p>
            <a:endParaRPr lang="en-US" altLang="zh-CN" dirty="0"/>
          </a:p>
          <a:p>
            <a:r>
              <a:rPr lang="en-US" altLang="zh-CN" dirty="0"/>
              <a:t>These operators have expected behavior for numeric types, and are defined lexicographically, and case-sensitively, for strings.</a:t>
            </a:r>
          </a:p>
        </p:txBody>
      </p:sp>
      <p:pic>
        <p:nvPicPr>
          <p:cNvPr id="3072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8540" y="2293034"/>
            <a:ext cx="3619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682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zh-CN"/>
              <a:t>Arithmetic Operators</a:t>
            </a:r>
          </a:p>
        </p:txBody>
      </p:sp>
      <p:sp>
        <p:nvSpPr>
          <p:cNvPr id="31747" name="Content Placeholder 2" descr="Rectangle: Click to edit Master text styles&#10;Second level&#10;Third level&#10;Fourth level&#10;Fifth level"/>
          <p:cNvSpPr>
            <a:spLocks noGrp="1"/>
          </p:cNvSpPr>
          <p:nvPr>
            <p:ph idx="1"/>
          </p:nvPr>
        </p:nvSpPr>
        <p:spPr>
          <a:xfrm>
            <a:off x="838199" y="1524000"/>
            <a:ext cx="10922391" cy="5158154"/>
          </a:xfrm>
        </p:spPr>
        <p:txBody>
          <a:bodyPr/>
          <a:lstStyle/>
          <a:p>
            <a:r>
              <a:rPr lang="en-US" altLang="zh-CN" sz="2400" dirty="0"/>
              <a:t>Python supports the following arithmetic operators:</a:t>
            </a:r>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For addition, subtraction, and multiplication, if both operands have type int, then the result is an int; if one or both operands have type float, the result is a float.</a:t>
            </a:r>
          </a:p>
          <a:p>
            <a:r>
              <a:rPr lang="en-US" altLang="zh-CN" sz="2400" dirty="0"/>
              <a:t>True division is always of type float, integer division is always int (with the result truncated)</a:t>
            </a:r>
          </a:p>
        </p:txBody>
      </p:sp>
      <p:pic>
        <p:nvPicPr>
          <p:cNvPr id="31751"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6859" y="2051538"/>
            <a:ext cx="3302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9391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7503" y="236483"/>
            <a:ext cx="11393214" cy="4154984"/>
          </a:xfrm>
          <a:prstGeom prst="rect">
            <a:avLst/>
          </a:prstGeom>
        </p:spPr>
        <p:txBody>
          <a:bodyPr wrap="square">
            <a:spAutoFit/>
          </a:bodyPr>
          <a:lstStyle/>
          <a:p>
            <a:r>
              <a:rPr lang="en-US" altLang="zh-CN" sz="2400" dirty="0"/>
              <a:t>True division is always of type float, integer division is always int (with the result truncated)</a:t>
            </a:r>
          </a:p>
          <a:p>
            <a:endParaRPr lang="en-US" altLang="zh-CN" sz="2400" dirty="0"/>
          </a:p>
          <a:p>
            <a:r>
              <a:rPr lang="en-US" altLang="zh-CN" sz="2400" dirty="0"/>
              <a:t>in Python 2, / alters behavior when applied to 2 integer operands and returns the result of a floor-division instead:</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b="1" dirty="0">
                <a:solidFill>
                  <a:srgbClr val="FF0000"/>
                </a:solidFill>
              </a:rPr>
              <a:t>/ is a different operator in Python 3</a:t>
            </a:r>
            <a:r>
              <a:rPr lang="en-US" altLang="zh-CN" sz="2400" dirty="0"/>
              <a:t>; </a:t>
            </a:r>
          </a:p>
        </p:txBody>
      </p:sp>
      <p:pic>
        <p:nvPicPr>
          <p:cNvPr id="2050" name="Picture 2"/>
          <p:cNvPicPr>
            <a:picLocks noChangeAspect="1" noChangeArrowheads="1"/>
          </p:cNvPicPr>
          <p:nvPr/>
        </p:nvPicPr>
        <p:blipFill>
          <a:blip r:embed="rId3" cstate="print"/>
          <a:srcRect/>
          <a:stretch>
            <a:fillRect/>
          </a:stretch>
        </p:blipFill>
        <p:spPr bwMode="auto">
          <a:xfrm>
            <a:off x="411872" y="2024061"/>
            <a:ext cx="4633093" cy="1340474"/>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82808" y="4417136"/>
            <a:ext cx="4961702" cy="1613684"/>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5415125" y="2059864"/>
            <a:ext cx="6210451" cy="904053"/>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32136" y="484133"/>
            <a:ext cx="5219700" cy="4533900"/>
          </a:xfrm>
          <a:prstGeom prst="rect">
            <a:avLst/>
          </a:prstGeom>
          <a:noFill/>
          <a:ln w="9525">
            <a:noFill/>
            <a:miter lim="800000"/>
            <a:headEnd/>
            <a:tailEnd/>
          </a:ln>
        </p:spPr>
      </p:pic>
      <p:sp>
        <p:nvSpPr>
          <p:cNvPr id="5" name="矩形 4"/>
          <p:cNvSpPr/>
          <p:nvPr/>
        </p:nvSpPr>
        <p:spPr>
          <a:xfrm>
            <a:off x="6905295" y="945960"/>
            <a:ext cx="4698125" cy="1384995"/>
          </a:xfrm>
          <a:prstGeom prst="rect">
            <a:avLst/>
          </a:prstGeom>
        </p:spPr>
        <p:txBody>
          <a:bodyPr wrap="square">
            <a:spAutoFit/>
          </a:bodyPr>
          <a:lstStyle/>
          <a:p>
            <a:r>
              <a:rPr lang="zh-CN" altLang="en-US" sz="2800" dirty="0"/>
              <a:t>看牛同学程序发现的。</a:t>
            </a:r>
            <a:endParaRPr lang="en-US" altLang="zh-CN" sz="2800" dirty="0"/>
          </a:p>
          <a:p>
            <a:r>
              <a:rPr lang="zh-CN" altLang="en-US" sz="2800" dirty="0"/>
              <a:t>这个斜杠在</a:t>
            </a:r>
            <a:r>
              <a:rPr lang="en-US" altLang="zh-CN" sz="2800" dirty="0"/>
              <a:t>Python 2 </a:t>
            </a:r>
            <a:r>
              <a:rPr lang="zh-CN" altLang="en-US" sz="2800" dirty="0"/>
              <a:t>和</a:t>
            </a:r>
            <a:r>
              <a:rPr lang="en-US" altLang="zh-CN" sz="2800" dirty="0"/>
              <a:t>3</a:t>
            </a:r>
            <a:r>
              <a:rPr lang="zh-CN" altLang="en-US" sz="2800" dirty="0"/>
              <a:t>里面竟然</a:t>
            </a:r>
            <a:r>
              <a:rPr lang="zh-CN" altLang="en-US" sz="2800" b="1" dirty="0">
                <a:solidFill>
                  <a:srgbClr val="FF0000"/>
                </a:solidFill>
              </a:rPr>
              <a:t>不一样</a:t>
            </a:r>
            <a:r>
              <a:rPr lang="zh-CN" altLang="en-US" sz="2800" dirty="0"/>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385" y="3758159"/>
            <a:ext cx="5249008" cy="2276793"/>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zh-CN"/>
              <a:t>Bitwise Operators</a:t>
            </a:r>
          </a:p>
        </p:txBody>
      </p:sp>
      <p:sp>
        <p:nvSpPr>
          <p:cNvPr id="32771" name="Content Placeholder 2" descr="Rectangle: Click to edit Master text styles&#10;Second level&#10;Third level&#10;Fourth level&#10;Fifth level"/>
          <p:cNvSpPr>
            <a:spLocks noGrp="1"/>
          </p:cNvSpPr>
          <p:nvPr>
            <p:ph idx="1"/>
          </p:nvPr>
        </p:nvSpPr>
        <p:spPr>
          <a:xfrm>
            <a:off x="941363" y="1577926"/>
            <a:ext cx="9792286" cy="4343400"/>
          </a:xfrm>
        </p:spPr>
        <p:txBody>
          <a:bodyPr/>
          <a:lstStyle/>
          <a:p>
            <a:r>
              <a:rPr lang="en-US" altLang="zh-CN" dirty="0"/>
              <a:t>Python provides the following bitwise operators for integers:</a:t>
            </a:r>
          </a:p>
        </p:txBody>
      </p:sp>
      <p:pic>
        <p:nvPicPr>
          <p:cNvPr id="32775"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9492" y="2561490"/>
            <a:ext cx="7572290" cy="269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2045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B1E849C-37FB-45F5-88D1-2AAB6C654C56}" type="slidenum">
              <a:rPr lang="zh-CN" altLang="en-US" sz="1400"/>
              <a:pPr>
                <a:spcBef>
                  <a:spcPct val="0"/>
                </a:spcBef>
                <a:buFontTx/>
                <a:buNone/>
              </a:pPr>
              <a:t>77</a:t>
            </a:fld>
            <a:endParaRPr lang="en-US" altLang="zh-CN" sz="1400"/>
          </a:p>
        </p:txBody>
      </p:sp>
      <p:pic>
        <p:nvPicPr>
          <p:cNvPr id="122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8601"/>
            <a:ext cx="9067800" cy="618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5"/>
          <p:cNvSpPr>
            <a:spLocks noChangeArrowheads="1"/>
          </p:cNvSpPr>
          <p:nvPr/>
        </p:nvSpPr>
        <p:spPr bwMode="auto">
          <a:xfrm>
            <a:off x="5029200" y="3338513"/>
            <a:ext cx="1752600" cy="1752600"/>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5" name="Rectangle 6"/>
          <p:cNvSpPr>
            <a:spLocks noChangeArrowheads="1"/>
          </p:cNvSpPr>
          <p:nvPr/>
        </p:nvSpPr>
        <p:spPr bwMode="auto">
          <a:xfrm>
            <a:off x="6934200"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6" name="Rectangle 7"/>
          <p:cNvSpPr>
            <a:spLocks noChangeArrowheads="1"/>
          </p:cNvSpPr>
          <p:nvPr/>
        </p:nvSpPr>
        <p:spPr bwMode="auto">
          <a:xfrm>
            <a:off x="8715375"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7" name="Line 8"/>
          <p:cNvSpPr>
            <a:spLocks noChangeShapeType="1"/>
          </p:cNvSpPr>
          <p:nvPr/>
        </p:nvSpPr>
        <p:spPr bwMode="auto">
          <a:xfrm>
            <a:off x="1538288" y="24669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9"/>
          <p:cNvSpPr>
            <a:spLocks noChangeShapeType="1"/>
          </p:cNvSpPr>
          <p:nvPr/>
        </p:nvSpPr>
        <p:spPr bwMode="auto">
          <a:xfrm>
            <a:off x="1566863" y="30003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857988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B9E81A1-0C7B-4475-8C4C-20A8B0EE6B9F}" type="slidenum">
              <a:rPr lang="zh-CN" altLang="en-US" sz="1400"/>
              <a:pPr>
                <a:spcBef>
                  <a:spcPct val="0"/>
                </a:spcBef>
                <a:buFontTx/>
                <a:buNone/>
              </a:pPr>
              <a:t>78</a:t>
            </a:fld>
            <a:endParaRPr lang="en-US" altLang="zh-CN" sz="1400"/>
          </a:p>
        </p:txBody>
      </p:sp>
      <p:sp>
        <p:nvSpPr>
          <p:cNvPr id="23555" name="Rectangle 2"/>
          <p:cNvSpPr>
            <a:spLocks noGrp="1" noChangeArrowheads="1"/>
          </p:cNvSpPr>
          <p:nvPr>
            <p:ph type="title"/>
          </p:nvPr>
        </p:nvSpPr>
        <p:spPr/>
        <p:txBody>
          <a:bodyPr/>
          <a:lstStyle/>
          <a:p>
            <a:pPr eaLnBrk="1" hangingPunct="1"/>
            <a:r>
              <a:rPr lang="en-US" altLang="zh-CN">
                <a:ea typeface="宋体" panose="02010600030101010101" pitchFamily="2" charset="-122"/>
              </a:rPr>
              <a:t>ASCII Structural features</a:t>
            </a:r>
            <a:endParaRPr lang="zh-CN" altLang="en-US">
              <a:ea typeface="宋体" panose="02010600030101010101" pitchFamily="2" charset="-122"/>
            </a:endParaRPr>
          </a:p>
        </p:txBody>
      </p:sp>
      <p:sp>
        <p:nvSpPr>
          <p:cNvPr id="23556" name="Rectangle 3"/>
          <p:cNvSpPr>
            <a:spLocks noGrp="1" noChangeArrowheads="1"/>
          </p:cNvSpPr>
          <p:nvPr>
            <p:ph type="body" idx="1"/>
          </p:nvPr>
        </p:nvSpPr>
        <p:spPr/>
        <p:txBody>
          <a:bodyPr/>
          <a:lstStyle/>
          <a:p>
            <a:pPr eaLnBrk="1" hangingPunct="1"/>
            <a:r>
              <a:rPr lang="en-US" altLang="zh-CN">
                <a:ea typeface="宋体" panose="02010600030101010101" pitchFamily="2" charset="-122"/>
              </a:rPr>
              <a:t>The digits 0-9 are represented with their values in binary prefixed with </a:t>
            </a:r>
            <a:r>
              <a:rPr lang="en-US" altLang="zh-CN">
                <a:solidFill>
                  <a:srgbClr val="FF3300"/>
                </a:solidFill>
                <a:ea typeface="宋体" panose="02010600030101010101" pitchFamily="2" charset="-122"/>
              </a:rPr>
              <a:t>0011</a:t>
            </a:r>
            <a:endParaRPr lang="en-US" altLang="zh-CN">
              <a:ea typeface="宋体" panose="02010600030101010101" pitchFamily="2" charset="-122"/>
            </a:endParaRPr>
          </a:p>
          <a:p>
            <a:pPr eaLnBrk="1" hangingPunct="1"/>
            <a:r>
              <a:rPr lang="en-US" altLang="zh-CN">
                <a:ea typeface="宋体" panose="02010600030101010101" pitchFamily="2" charset="-122"/>
              </a:rPr>
              <a:t>Lowercase and uppercase letters only differ in bit pattern by a </a:t>
            </a:r>
            <a:r>
              <a:rPr lang="en-US" altLang="zh-CN">
                <a:solidFill>
                  <a:srgbClr val="FF3300"/>
                </a:solidFill>
                <a:ea typeface="宋体" panose="02010600030101010101" pitchFamily="2" charset="-122"/>
              </a:rPr>
              <a:t>single bit</a:t>
            </a:r>
            <a:r>
              <a:rPr lang="en-US" altLang="zh-CN">
                <a:ea typeface="宋体" panose="02010600030101010101" pitchFamily="2" charset="-122"/>
              </a:rPr>
              <a:t>, </a:t>
            </a:r>
          </a:p>
          <a:p>
            <a:pPr eaLnBrk="1" hangingPunct="1"/>
            <a:endParaRPr lang="en-US" altLang="zh-CN">
              <a:ea typeface="宋体" panose="02010600030101010101" pitchFamily="2" charset="-122"/>
            </a:endParaRPr>
          </a:p>
          <a:p>
            <a:pPr lvl="1" eaLnBrk="1" hangingPunct="1">
              <a:buFontTx/>
              <a:buNone/>
            </a:pPr>
            <a:r>
              <a:rPr lang="en-US" altLang="zh-CN" sz="2000">
                <a:ea typeface="宋体" panose="02010600030101010101" pitchFamily="2" charset="-122"/>
              </a:rPr>
              <a:t>			01000001 = 41h = ASCII upper-case letter 'A'</a:t>
            </a:r>
          </a:p>
          <a:p>
            <a:pPr lvl="1" eaLnBrk="1" hangingPunct="1">
              <a:buFontTx/>
              <a:buNone/>
            </a:pPr>
            <a:r>
              <a:rPr lang="en-US" altLang="zh-CN" sz="2000">
                <a:ea typeface="宋体" panose="02010600030101010101" pitchFamily="2" charset="-122"/>
              </a:rPr>
              <a:t>OR 		</a:t>
            </a:r>
            <a:r>
              <a:rPr lang="en-US" altLang="zh-CN" sz="2000">
                <a:solidFill>
                  <a:srgbClr val="FF3300"/>
                </a:solidFill>
                <a:ea typeface="宋体" panose="02010600030101010101" pitchFamily="2" charset="-122"/>
              </a:rPr>
              <a:t>00100000</a:t>
            </a:r>
            <a:r>
              <a:rPr lang="en-US" altLang="zh-CN" sz="2000">
                <a:ea typeface="宋体" panose="02010600030101010101" pitchFamily="2" charset="-122"/>
              </a:rPr>
              <a:t> = 20h  &lt;-- this is the bit we want turned on</a:t>
            </a:r>
          </a:p>
          <a:p>
            <a:pPr lvl="1" eaLnBrk="1" hangingPunct="1">
              <a:buFontTx/>
              <a:buNone/>
            </a:pPr>
            <a:r>
              <a:rPr lang="en-US" altLang="zh-CN" sz="2000">
                <a:ea typeface="宋体" panose="02010600030101010101" pitchFamily="2" charset="-122"/>
              </a:rPr>
              <a:t>			--------</a:t>
            </a:r>
          </a:p>
          <a:p>
            <a:pPr lvl="1" eaLnBrk="1" hangingPunct="1">
              <a:buFontTx/>
              <a:buNone/>
            </a:pPr>
            <a:r>
              <a:rPr lang="en-US" altLang="zh-CN" sz="2000">
                <a:ea typeface="宋体" panose="02010600030101010101" pitchFamily="2" charset="-122"/>
              </a:rPr>
              <a:t>EQUALS 	01100001 = 61h = ASCII lower-case letter 'a'</a:t>
            </a:r>
          </a:p>
          <a:p>
            <a:pPr lvl="1" eaLnBrk="1" hangingPunct="1"/>
            <a:endParaRPr lang="zh-CN" altLang="en-US" sz="2000">
              <a:ea typeface="宋体" panose="02010600030101010101" pitchFamily="2" charset="-122"/>
            </a:endParaRPr>
          </a:p>
        </p:txBody>
      </p:sp>
    </p:spTree>
    <p:extLst>
      <p:ext uri="{BB962C8B-B14F-4D97-AF65-F5344CB8AC3E}">
        <p14:creationId xmlns:p14="http://schemas.microsoft.com/office/powerpoint/2010/main" val="2521293207"/>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776" y="135431"/>
            <a:ext cx="8200494" cy="6569038"/>
          </a:xfrm>
          <a:prstGeom prst="rect">
            <a:avLst/>
          </a:prstGeom>
        </p:spPr>
      </p:pic>
    </p:spTree>
    <p:extLst>
      <p:ext uri="{BB962C8B-B14F-4D97-AF65-F5344CB8AC3E}">
        <p14:creationId xmlns:p14="http://schemas.microsoft.com/office/powerpoint/2010/main" val="223754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8601"/>
            <a:ext cx="9067800" cy="618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5"/>
          <p:cNvSpPr>
            <a:spLocks noChangeArrowheads="1"/>
          </p:cNvSpPr>
          <p:nvPr/>
        </p:nvSpPr>
        <p:spPr bwMode="auto">
          <a:xfrm>
            <a:off x="5029200" y="3338513"/>
            <a:ext cx="1752600" cy="1752600"/>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5" name="Rectangle 6"/>
          <p:cNvSpPr>
            <a:spLocks noChangeArrowheads="1"/>
          </p:cNvSpPr>
          <p:nvPr/>
        </p:nvSpPr>
        <p:spPr bwMode="auto">
          <a:xfrm>
            <a:off x="6934200"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6" name="Rectangle 7"/>
          <p:cNvSpPr>
            <a:spLocks noChangeArrowheads="1"/>
          </p:cNvSpPr>
          <p:nvPr/>
        </p:nvSpPr>
        <p:spPr bwMode="auto">
          <a:xfrm>
            <a:off x="8715375"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7" name="Line 8"/>
          <p:cNvSpPr>
            <a:spLocks noChangeShapeType="1"/>
          </p:cNvSpPr>
          <p:nvPr/>
        </p:nvSpPr>
        <p:spPr bwMode="auto">
          <a:xfrm>
            <a:off x="1538288" y="24669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9"/>
          <p:cNvSpPr>
            <a:spLocks noChangeShapeType="1"/>
          </p:cNvSpPr>
          <p:nvPr/>
        </p:nvSpPr>
        <p:spPr bwMode="auto">
          <a:xfrm>
            <a:off x="1566863" y="30003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820416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a:t>Sequence Operators</a:t>
            </a:r>
          </a:p>
        </p:txBody>
      </p:sp>
      <p:sp>
        <p:nvSpPr>
          <p:cNvPr id="33795" name="Content Placeholder 2" descr="Rectangle: Click to edit Master text styles&#10;Second level&#10;Third level&#10;Fourth level&#10;Fifth level"/>
          <p:cNvSpPr>
            <a:spLocks noGrp="1"/>
          </p:cNvSpPr>
          <p:nvPr>
            <p:ph idx="1"/>
          </p:nvPr>
        </p:nvSpPr>
        <p:spPr>
          <a:xfrm>
            <a:off x="984738" y="1905000"/>
            <a:ext cx="10369062" cy="4114800"/>
          </a:xfrm>
        </p:spPr>
        <p:txBody>
          <a:bodyPr/>
          <a:lstStyle/>
          <a:p>
            <a:r>
              <a:rPr lang="en-US" altLang="zh-CN" dirty="0"/>
              <a:t>Each of Python</a:t>
            </a:r>
            <a:r>
              <a:rPr lang="en-US" altLang="en-US" dirty="0"/>
              <a:t>’</a:t>
            </a:r>
            <a:r>
              <a:rPr lang="en-US" altLang="zh-CN" dirty="0"/>
              <a:t>s built-in sequence types (</a:t>
            </a:r>
            <a:r>
              <a:rPr lang="en-US" altLang="zh-CN" dirty="0" err="1"/>
              <a:t>str</a:t>
            </a:r>
            <a:r>
              <a:rPr lang="en-US" altLang="zh-CN" dirty="0"/>
              <a:t>, tuple, and list) support the following operator syntaxes:</a:t>
            </a:r>
          </a:p>
        </p:txBody>
      </p:sp>
      <p:pic>
        <p:nvPicPr>
          <p:cNvPr id="33799"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4619" y="3131234"/>
            <a:ext cx="83693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0589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CN"/>
              <a:t>Sequence Comparisons</a:t>
            </a:r>
          </a:p>
        </p:txBody>
      </p:sp>
      <p:sp>
        <p:nvSpPr>
          <p:cNvPr id="34819" name="Content Placeholder 2" descr="Rectangle: Click to edit Master text styles&#10;Second level&#10;Third level&#10;Fourth level&#10;Fifth level"/>
          <p:cNvSpPr>
            <a:spLocks noGrp="1"/>
          </p:cNvSpPr>
          <p:nvPr>
            <p:ph idx="1"/>
          </p:nvPr>
        </p:nvSpPr>
        <p:spPr>
          <a:xfrm>
            <a:off x="838200" y="1524000"/>
            <a:ext cx="10669172" cy="4495800"/>
          </a:xfrm>
        </p:spPr>
        <p:txBody>
          <a:bodyPr/>
          <a:lstStyle/>
          <a:p>
            <a:r>
              <a:rPr lang="en-US" altLang="zh-CN" dirty="0"/>
              <a:t>Sequences define comparison operations based on lexicographic order, performing an element by element comparison until the first difference is found. </a:t>
            </a:r>
          </a:p>
          <a:p>
            <a:pPr lvl="1"/>
            <a:r>
              <a:rPr lang="en-US" altLang="zh-CN" dirty="0"/>
              <a:t>For example, </a:t>
            </a:r>
            <a:r>
              <a:rPr lang="en-US" altLang="zh-CN" b="1" dirty="0"/>
              <a:t>[5, 6, 9] </a:t>
            </a:r>
            <a:r>
              <a:rPr lang="en-US" altLang="zh-CN" dirty="0"/>
              <a:t>&lt; </a:t>
            </a:r>
            <a:r>
              <a:rPr lang="en-US" altLang="zh-CN" b="1" dirty="0"/>
              <a:t>[5, 7] </a:t>
            </a:r>
            <a:r>
              <a:rPr lang="en-US" altLang="zh-CN" dirty="0"/>
              <a:t>because of the entries at index 1.</a:t>
            </a:r>
          </a:p>
        </p:txBody>
      </p:sp>
      <p:pic>
        <p:nvPicPr>
          <p:cNvPr id="34823"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1547" y="3541541"/>
            <a:ext cx="58293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5910" y="3153425"/>
            <a:ext cx="3328384" cy="776232"/>
          </a:xfrm>
          <a:prstGeom prst="rect">
            <a:avLst/>
          </a:prstGeom>
          <a:ln>
            <a:solidFill>
              <a:schemeClr val="tx1"/>
            </a:solidFill>
          </a:ln>
        </p:spPr>
      </p:pic>
    </p:spTree>
    <p:extLst>
      <p:ext uri="{BB962C8B-B14F-4D97-AF65-F5344CB8AC3E}">
        <p14:creationId xmlns:p14="http://schemas.microsoft.com/office/powerpoint/2010/main" val="38060494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944" y="2157046"/>
            <a:ext cx="6972300"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le 1"/>
          <p:cNvSpPr>
            <a:spLocks noGrp="1"/>
          </p:cNvSpPr>
          <p:nvPr>
            <p:ph type="title"/>
          </p:nvPr>
        </p:nvSpPr>
        <p:spPr/>
        <p:txBody>
          <a:bodyPr/>
          <a:lstStyle/>
          <a:p>
            <a:r>
              <a:rPr lang="en-US" altLang="zh-CN"/>
              <a:t>Operators for Sets</a:t>
            </a:r>
          </a:p>
        </p:txBody>
      </p:sp>
      <p:sp>
        <p:nvSpPr>
          <p:cNvPr id="35844" name="Content Placeholder 2" descr="Rectangle: Click to edit Master text styles&#10;Second level&#10;Third level&#10;Fourth level&#10;Fifth level"/>
          <p:cNvSpPr>
            <a:spLocks noGrp="1"/>
          </p:cNvSpPr>
          <p:nvPr>
            <p:ph idx="1"/>
          </p:nvPr>
        </p:nvSpPr>
        <p:spPr>
          <a:xfrm>
            <a:off x="838200" y="1447800"/>
            <a:ext cx="9296400" cy="4572000"/>
          </a:xfrm>
        </p:spPr>
        <p:txBody>
          <a:bodyPr/>
          <a:lstStyle/>
          <a:p>
            <a:r>
              <a:rPr lang="en-US" altLang="zh-CN" dirty="0"/>
              <a:t>Sets and </a:t>
            </a:r>
            <a:r>
              <a:rPr lang="en-US" altLang="zh-CN" dirty="0" err="1"/>
              <a:t>frozensets</a:t>
            </a:r>
            <a:r>
              <a:rPr lang="en-US" altLang="zh-CN" dirty="0"/>
              <a:t> support the following operators:</a:t>
            </a:r>
          </a:p>
        </p:txBody>
      </p:sp>
    </p:spTree>
    <p:extLst>
      <p:ext uri="{BB962C8B-B14F-4D97-AF65-F5344CB8AC3E}">
        <p14:creationId xmlns:p14="http://schemas.microsoft.com/office/powerpoint/2010/main" val="16636967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CN"/>
              <a:t>Operators for Dictionaries</a:t>
            </a:r>
          </a:p>
        </p:txBody>
      </p:sp>
      <p:sp>
        <p:nvSpPr>
          <p:cNvPr id="36867" name="Content Placeholder 2" descr="Rectangle: Click to edit Master text styles&#10;Second level&#10;Third level&#10;Fourth level&#10;Fifth level"/>
          <p:cNvSpPr>
            <a:spLocks noGrp="1"/>
          </p:cNvSpPr>
          <p:nvPr>
            <p:ph idx="1"/>
          </p:nvPr>
        </p:nvSpPr>
        <p:spPr/>
        <p:txBody>
          <a:bodyPr/>
          <a:lstStyle/>
          <a:p>
            <a:r>
              <a:rPr lang="en-US" altLang="zh-CN"/>
              <a:t>The supported operators for objects of type dict are as follows:</a:t>
            </a:r>
          </a:p>
        </p:txBody>
      </p:sp>
      <p:pic>
        <p:nvPicPr>
          <p:cNvPr id="36871"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0437" y="2763044"/>
            <a:ext cx="78613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378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Assignment Operators</a:t>
            </a:r>
            <a:endParaRPr lang="zh-CN" altLang="en-US" dirty="0"/>
          </a:p>
        </p:txBody>
      </p:sp>
      <p:sp>
        <p:nvSpPr>
          <p:cNvPr id="3" name="内容占位符 2"/>
          <p:cNvSpPr>
            <a:spLocks noGrp="1"/>
          </p:cNvSpPr>
          <p:nvPr>
            <p:ph idx="1"/>
          </p:nvPr>
        </p:nvSpPr>
        <p:spPr/>
        <p:txBody>
          <a:bodyPr>
            <a:normAutofit/>
          </a:bodyPr>
          <a:lstStyle/>
          <a:p>
            <a:r>
              <a:rPr lang="en-US" altLang="zh-CN" sz="2400" dirty="0"/>
              <a:t>alpha = [1, 2, 3]</a:t>
            </a:r>
          </a:p>
          <a:p>
            <a:r>
              <a:rPr lang="en-US" altLang="zh-CN" sz="2400" dirty="0"/>
              <a:t>beta = alpha 		# an alias for alpha</a:t>
            </a:r>
          </a:p>
          <a:p>
            <a:r>
              <a:rPr lang="en-US" altLang="zh-CN" sz="2400" dirty="0"/>
              <a:t>beta += [4, 5] 	# extends the original list with two more elements</a:t>
            </a:r>
          </a:p>
          <a:p>
            <a:r>
              <a:rPr lang="en-US" altLang="zh-CN" sz="2400" dirty="0"/>
              <a:t>beta = beta + [6, 7] 	# reassigns beta to a new list [1, 2, 3, 4, 5, 6, 7]</a:t>
            </a:r>
          </a:p>
          <a:p>
            <a:r>
              <a:rPr lang="en-US" altLang="zh-CN" sz="2400" dirty="0"/>
              <a:t>print(alpha) 		# will be [1, 2, 3, 4, 5]</a:t>
            </a:r>
          </a:p>
          <a:p>
            <a:r>
              <a:rPr lang="en-US" altLang="zh-CN" sz="2400" dirty="0"/>
              <a:t>This example demonstrates the subtle difference between the list semantics for the </a:t>
            </a:r>
            <a:r>
              <a:rPr lang="sv-SE" altLang="zh-CN" sz="2400" dirty="0"/>
              <a:t>syntax beta += foo versus beta = beta + foo.</a:t>
            </a:r>
            <a:endParaRPr lang="zh-CN" altLang="en-US" sz="2400" dirty="0"/>
          </a:p>
        </p:txBody>
      </p:sp>
    </p:spTree>
    <p:extLst>
      <p:ext uri="{BB962C8B-B14F-4D97-AF65-F5344CB8AC3E}">
        <p14:creationId xmlns:p14="http://schemas.microsoft.com/office/powerpoint/2010/main" val="30496709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1.3.1 Compound expressions and Operator Precedence</a:t>
            </a:r>
            <a:endParaRPr lang="zh-CN" altLang="en-US" sz="3600" dirty="0"/>
          </a:p>
        </p:txBody>
      </p:sp>
      <p:sp>
        <p:nvSpPr>
          <p:cNvPr id="3" name="内容占位符 2"/>
          <p:cNvSpPr>
            <a:spLocks noGrp="1"/>
          </p:cNvSpPr>
          <p:nvPr>
            <p:ph idx="1"/>
          </p:nvPr>
        </p:nvSpPr>
        <p:spPr>
          <a:xfrm>
            <a:off x="838200" y="1825625"/>
            <a:ext cx="10924822" cy="4351338"/>
          </a:xfrm>
        </p:spPr>
        <p:txBody>
          <a:bodyPr>
            <a:normAutofit/>
          </a:bodyPr>
          <a:lstStyle/>
          <a:p>
            <a:r>
              <a:rPr lang="en-US" altLang="zh-CN" dirty="0"/>
              <a:t>Programming languages must have clear rules for the order in which compound expressions, such as 5 + 2 3, are evaluated.</a:t>
            </a:r>
          </a:p>
          <a:p>
            <a:r>
              <a:rPr lang="en-US" altLang="zh-CN" dirty="0"/>
              <a:t>Python allows a </a:t>
            </a:r>
            <a:r>
              <a:rPr lang="en-US" altLang="zh-CN" b="1" i="1" dirty="0"/>
              <a:t>chained assignment</a:t>
            </a:r>
            <a:r>
              <a:rPr lang="en-US" altLang="zh-CN" dirty="0"/>
              <a:t>, </a:t>
            </a:r>
          </a:p>
          <a:p>
            <a:pPr lvl="1"/>
            <a:r>
              <a:rPr lang="en-US" altLang="zh-CN" dirty="0"/>
              <a:t>such as x = y = 0, to assign multiple identifiers to the rightmost value. </a:t>
            </a:r>
          </a:p>
          <a:p>
            <a:r>
              <a:rPr lang="en-US" altLang="zh-CN" dirty="0"/>
              <a:t>Python also allows the </a:t>
            </a:r>
            <a:r>
              <a:rPr lang="en-US" altLang="zh-CN" b="1" i="1" dirty="0"/>
              <a:t>chaining </a:t>
            </a:r>
            <a:r>
              <a:rPr lang="en-US" altLang="zh-CN" dirty="0"/>
              <a:t>of comparison operators. </a:t>
            </a:r>
          </a:p>
          <a:p>
            <a:pPr lvl="1"/>
            <a:r>
              <a:rPr lang="en-US" altLang="zh-CN" dirty="0"/>
              <a:t>For example, </a:t>
            </a:r>
          </a:p>
          <a:p>
            <a:pPr lvl="2"/>
            <a:r>
              <a:rPr lang="en-US" altLang="zh-CN" dirty="0"/>
              <a:t>the expression 1 &lt;= x + y &lt;= 10 is evaluated as the compound (1 &lt;= x + y) and (x + y &lt;= 10), </a:t>
            </a:r>
          </a:p>
          <a:p>
            <a:pPr lvl="2"/>
            <a:r>
              <a:rPr lang="en-US" altLang="zh-CN" dirty="0"/>
              <a:t>but </a:t>
            </a:r>
            <a:r>
              <a:rPr lang="en-US" altLang="zh-CN" dirty="0">
                <a:solidFill>
                  <a:srgbClr val="00B0F0"/>
                </a:solidFill>
              </a:rPr>
              <a:t>without computing the intermediate value x + y twice</a:t>
            </a:r>
            <a:r>
              <a:rPr lang="en-US" altLang="zh-CN" dirty="0"/>
              <a:t>.</a:t>
            </a:r>
            <a:endParaRPr lang="zh-CN" altLang="en-US" dirty="0"/>
          </a:p>
        </p:txBody>
      </p:sp>
    </p:spTree>
    <p:extLst>
      <p:ext uri="{BB962C8B-B14F-4D97-AF65-F5344CB8AC3E}">
        <p14:creationId xmlns:p14="http://schemas.microsoft.com/office/powerpoint/2010/main" val="7145093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19221" y="131297"/>
            <a:ext cx="10515600" cy="1325563"/>
          </a:xfrm>
        </p:spPr>
        <p:txBody>
          <a:bodyPr>
            <a:normAutofit/>
          </a:bodyPr>
          <a:lstStyle/>
          <a:p>
            <a:r>
              <a:rPr lang="en-US" altLang="zh-CN" sz="4000" dirty="0"/>
              <a:t>Operator </a:t>
            </a:r>
            <a:br>
              <a:rPr lang="en-US" altLang="zh-CN" sz="4000" dirty="0"/>
            </a:br>
            <a:r>
              <a:rPr lang="en-US" altLang="zh-CN" sz="4000" dirty="0"/>
              <a:t>Precedence</a:t>
            </a:r>
          </a:p>
        </p:txBody>
      </p:sp>
      <p:pic>
        <p:nvPicPr>
          <p:cNvPr id="3789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8465" y="-102741"/>
            <a:ext cx="8444944" cy="675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15073" y="1588157"/>
            <a:ext cx="3633391" cy="3785652"/>
          </a:xfrm>
          <a:prstGeom prst="rect">
            <a:avLst/>
          </a:prstGeom>
        </p:spPr>
        <p:txBody>
          <a:bodyPr wrap="square">
            <a:spAutoFit/>
          </a:bodyPr>
          <a:lstStyle/>
          <a:p>
            <a:pPr marL="342900" indent="-342900">
              <a:buFont typeface="Arial" panose="020B0604020202020204" pitchFamily="34" charset="0"/>
              <a:buChar char="•"/>
            </a:pPr>
            <a:r>
              <a:rPr lang="en-US" altLang="zh-CN" sz="2000" dirty="0">
                <a:latin typeface="Times-Roman"/>
              </a:rPr>
              <a:t>with categories ordered from </a:t>
            </a:r>
            <a:r>
              <a:rPr lang="en-US" altLang="zh-CN" sz="2000" dirty="0" smtClean="0">
                <a:latin typeface="Times-Roman"/>
              </a:rPr>
              <a:t>highest precedence </a:t>
            </a:r>
            <a:r>
              <a:rPr lang="en-US" altLang="zh-CN" sz="2000" dirty="0">
                <a:latin typeface="Times-Roman"/>
              </a:rPr>
              <a:t>to lowest precedence. </a:t>
            </a:r>
            <a:endParaRPr lang="en-US" altLang="zh-CN" sz="2000" dirty="0" smtClean="0">
              <a:latin typeface="Times-Roman"/>
            </a:endParaRPr>
          </a:p>
          <a:p>
            <a:pPr marL="342900" indent="-342900">
              <a:buFont typeface="Arial" panose="020B0604020202020204" pitchFamily="34" charset="0"/>
              <a:buChar char="•"/>
            </a:pPr>
            <a:r>
              <a:rPr lang="en-US" altLang="zh-CN" sz="2000" dirty="0" smtClean="0">
                <a:latin typeface="Times-Roman"/>
              </a:rPr>
              <a:t>Use </a:t>
            </a:r>
            <a:r>
              <a:rPr lang="en-US" altLang="zh-CN" sz="2000" dirty="0">
                <a:latin typeface="CMSS10"/>
              </a:rPr>
              <a:t>expr </a:t>
            </a:r>
            <a:r>
              <a:rPr lang="en-US" altLang="zh-CN" sz="2000" dirty="0">
                <a:latin typeface="Times-Roman"/>
              </a:rPr>
              <a:t>to denote a </a:t>
            </a:r>
            <a:r>
              <a:rPr lang="en-US" altLang="zh-CN" sz="2000" dirty="0" smtClean="0">
                <a:latin typeface="Times-Roman"/>
              </a:rPr>
              <a:t>literal, identifier</a:t>
            </a:r>
            <a:r>
              <a:rPr lang="en-US" altLang="zh-CN" sz="2000" dirty="0">
                <a:latin typeface="Times-Roman"/>
              </a:rPr>
              <a:t>, or result of a previously evaluated expression. </a:t>
            </a:r>
            <a:endParaRPr lang="en-US" altLang="zh-CN" sz="2000" dirty="0" smtClean="0">
              <a:latin typeface="Times-Roman"/>
            </a:endParaRPr>
          </a:p>
          <a:p>
            <a:pPr marL="342900" indent="-342900">
              <a:buFont typeface="Arial" panose="020B0604020202020204" pitchFamily="34" charset="0"/>
              <a:buChar char="•"/>
            </a:pPr>
            <a:r>
              <a:rPr lang="en-US" altLang="zh-CN" sz="2000" dirty="0" smtClean="0">
                <a:latin typeface="Times-Roman"/>
              </a:rPr>
              <a:t>Operators without explicit </a:t>
            </a:r>
            <a:r>
              <a:rPr lang="en-US" altLang="zh-CN" sz="2000" dirty="0">
                <a:latin typeface="Times-Roman"/>
              </a:rPr>
              <a:t>mention of </a:t>
            </a:r>
            <a:r>
              <a:rPr lang="en-US" altLang="zh-CN" sz="2000" dirty="0">
                <a:latin typeface="CMSS10"/>
              </a:rPr>
              <a:t>expr </a:t>
            </a:r>
            <a:r>
              <a:rPr lang="en-US" altLang="zh-CN" sz="2000" dirty="0">
                <a:latin typeface="Times-Roman"/>
              </a:rPr>
              <a:t>are binary operators, with syntax </a:t>
            </a:r>
            <a:r>
              <a:rPr lang="en-US" altLang="zh-CN" sz="2000" dirty="0">
                <a:latin typeface="CMSS10"/>
              </a:rPr>
              <a:t>expr1 operator expr2</a:t>
            </a:r>
            <a:r>
              <a:rPr lang="en-US" altLang="zh-CN" sz="2000" dirty="0">
                <a:latin typeface="Times-Roman"/>
              </a:rPr>
              <a:t>.</a:t>
            </a:r>
            <a:endParaRPr lang="zh-CN" altLang="en-US" sz="2000" dirty="0"/>
          </a:p>
        </p:txBody>
      </p:sp>
    </p:spTree>
    <p:extLst>
      <p:ext uri="{BB962C8B-B14F-4D97-AF65-F5344CB8AC3E}">
        <p14:creationId xmlns:p14="http://schemas.microsoft.com/office/powerpoint/2010/main" val="38616605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555" y="128819"/>
            <a:ext cx="10515600" cy="1325563"/>
          </a:xfrm>
        </p:spPr>
        <p:txBody>
          <a:bodyPr/>
          <a:lstStyle/>
          <a:p>
            <a:r>
              <a:rPr lang="en-US" altLang="zh-CN" dirty="0" smtClean="0"/>
              <a:t>Summary</a:t>
            </a:r>
            <a:endParaRPr lang="zh-CN" altLang="en-US" dirty="0"/>
          </a:p>
        </p:txBody>
      </p:sp>
      <p:sp>
        <p:nvSpPr>
          <p:cNvPr id="4" name="内容占位符 2"/>
          <p:cNvSpPr>
            <a:spLocks noGrp="1"/>
          </p:cNvSpPr>
          <p:nvPr>
            <p:ph idx="1"/>
          </p:nvPr>
        </p:nvSpPr>
        <p:spPr>
          <a:xfrm>
            <a:off x="5804899" y="1558518"/>
            <a:ext cx="5933571" cy="4975846"/>
          </a:xfrm>
        </p:spPr>
        <p:txBody>
          <a:bodyPr>
            <a:normAutofit/>
          </a:bodyPr>
          <a:lstStyle/>
          <a:p>
            <a:pPr marL="0" indent="0">
              <a:buNone/>
            </a:pPr>
            <a:r>
              <a:rPr lang="zh-CN" altLang="en-US" dirty="0" smtClean="0"/>
              <a:t>图灵机的构成</a:t>
            </a:r>
            <a:endParaRPr lang="en-US" altLang="zh-CN" dirty="0" smtClean="0"/>
          </a:p>
          <a:p>
            <a:r>
              <a:rPr lang="zh-CN" altLang="en-US" dirty="0"/>
              <a:t>一</a:t>
            </a:r>
            <a:r>
              <a:rPr lang="zh-CN" altLang="en-US" dirty="0" smtClean="0"/>
              <a:t>条存储带</a:t>
            </a:r>
            <a:endParaRPr lang="en-US" altLang="zh-CN" dirty="0" smtClean="0"/>
          </a:p>
          <a:p>
            <a:pPr lvl="1"/>
            <a:r>
              <a:rPr lang="zh-CN" altLang="en-US" dirty="0" smtClean="0"/>
              <a:t>双向无限延长</a:t>
            </a:r>
            <a:endParaRPr lang="en-US" altLang="zh-CN" dirty="0" smtClean="0"/>
          </a:p>
          <a:p>
            <a:pPr lvl="1"/>
            <a:r>
              <a:rPr lang="zh-CN" altLang="en-US" dirty="0"/>
              <a:t>上</a:t>
            </a:r>
            <a:r>
              <a:rPr lang="zh-CN" altLang="en-US" dirty="0" smtClean="0"/>
              <a:t>有一个个小方格</a:t>
            </a:r>
            <a:endParaRPr lang="en-US" altLang="zh-CN" dirty="0" smtClean="0"/>
          </a:p>
          <a:p>
            <a:pPr lvl="1"/>
            <a:r>
              <a:rPr lang="zh-CN" altLang="en-US" dirty="0" smtClean="0"/>
              <a:t>每个小方格可以存储一个数字</a:t>
            </a:r>
            <a:endParaRPr lang="en-US" altLang="zh-CN" dirty="0"/>
          </a:p>
          <a:p>
            <a:r>
              <a:rPr lang="zh-CN" altLang="en-US" dirty="0" smtClean="0"/>
              <a:t>一个控制器</a:t>
            </a:r>
            <a:endParaRPr lang="en-US" altLang="zh-CN" dirty="0" smtClean="0"/>
          </a:p>
          <a:p>
            <a:pPr lvl="1"/>
            <a:r>
              <a:rPr lang="zh-CN" altLang="en-US" dirty="0" smtClean="0"/>
              <a:t>包含一个读写头，可以读、写、更改存储带上每一格的数字</a:t>
            </a:r>
            <a:endParaRPr lang="en-US" altLang="zh-CN" dirty="0" smtClean="0"/>
          </a:p>
          <a:p>
            <a:pPr lvl="1"/>
            <a:r>
              <a:rPr lang="zh-CN" altLang="en-US" dirty="0" smtClean="0"/>
              <a:t>可以接受设定好的</a:t>
            </a:r>
            <a:r>
              <a:rPr lang="zh-CN" altLang="en-US" b="1" dirty="0" smtClean="0">
                <a:solidFill>
                  <a:srgbClr val="FF0000"/>
                </a:solidFill>
              </a:rPr>
              <a:t>程序语句</a:t>
            </a:r>
            <a:endParaRPr lang="en-US" altLang="zh-CN" b="1" dirty="0" smtClean="0">
              <a:solidFill>
                <a:srgbClr val="FF0000"/>
              </a:solidFill>
            </a:endParaRPr>
          </a:p>
          <a:p>
            <a:pPr lvl="1"/>
            <a:r>
              <a:rPr lang="zh-CN" altLang="en-US" dirty="0" smtClean="0"/>
              <a:t>可以存储当前自身的状态</a:t>
            </a:r>
            <a:endParaRPr lang="en-US" altLang="zh-CN" dirty="0" smtClean="0"/>
          </a:p>
          <a:p>
            <a:pPr lvl="1"/>
            <a:r>
              <a:rPr lang="zh-CN" altLang="en-US" dirty="0" smtClean="0"/>
              <a:t>可以变换自身的状态</a:t>
            </a:r>
            <a:endParaRPr lang="en-US" altLang="zh-CN" dirty="0" smtClean="0"/>
          </a:p>
          <a:p>
            <a:pPr lvl="1"/>
            <a:r>
              <a:rPr lang="zh-CN" altLang="en-US" dirty="0" smtClean="0"/>
              <a:t>可以沿着存储带一格一格地左移</a:t>
            </a:r>
            <a:r>
              <a:rPr lang="en-US" altLang="zh-CN" dirty="0" smtClean="0"/>
              <a:t>/</a:t>
            </a:r>
            <a:r>
              <a:rPr lang="zh-CN" altLang="en-US" dirty="0" smtClean="0"/>
              <a:t>右移</a:t>
            </a:r>
            <a:endParaRPr lang="zh-CN" altLang="en-US" dirty="0"/>
          </a:p>
        </p:txBody>
      </p:sp>
      <p:pic>
        <p:nvPicPr>
          <p:cNvPr id="5" name="Picture 2" descr="https://bkimg.cdn.bcebos.com/pic/0823dd54564e92584724bde19c82d158ccbf4ea8?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29" y="1558518"/>
            <a:ext cx="4755470" cy="497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5217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8601"/>
            <a:ext cx="9067800" cy="618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5"/>
          <p:cNvSpPr>
            <a:spLocks noChangeArrowheads="1"/>
          </p:cNvSpPr>
          <p:nvPr/>
        </p:nvSpPr>
        <p:spPr bwMode="auto">
          <a:xfrm>
            <a:off x="5029200" y="3338513"/>
            <a:ext cx="1752600" cy="1752600"/>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5" name="Rectangle 6"/>
          <p:cNvSpPr>
            <a:spLocks noChangeArrowheads="1"/>
          </p:cNvSpPr>
          <p:nvPr/>
        </p:nvSpPr>
        <p:spPr bwMode="auto">
          <a:xfrm>
            <a:off x="6934200"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6" name="Rectangle 7"/>
          <p:cNvSpPr>
            <a:spLocks noChangeArrowheads="1"/>
          </p:cNvSpPr>
          <p:nvPr/>
        </p:nvSpPr>
        <p:spPr bwMode="auto">
          <a:xfrm>
            <a:off x="8715375"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7" name="Line 8"/>
          <p:cNvSpPr>
            <a:spLocks noChangeShapeType="1"/>
          </p:cNvSpPr>
          <p:nvPr/>
        </p:nvSpPr>
        <p:spPr bwMode="auto">
          <a:xfrm>
            <a:off x="1538288" y="24669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9"/>
          <p:cNvSpPr>
            <a:spLocks noChangeShapeType="1"/>
          </p:cNvSpPr>
          <p:nvPr/>
        </p:nvSpPr>
        <p:spPr bwMode="auto">
          <a:xfrm>
            <a:off x="1566863" y="30003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252325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Python Build-In Classes</a:t>
            </a:r>
            <a:endParaRPr lang="zh-CN" altLang="en-US" dirty="0"/>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7181" y="1690688"/>
            <a:ext cx="9197224" cy="449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93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12535" y="128235"/>
            <a:ext cx="11833157" cy="1237721"/>
          </a:xfrm>
          <a:prstGeom prst="rect">
            <a:avLst/>
          </a:prstGeom>
        </p:spPr>
      </p:pic>
      <p:pic>
        <p:nvPicPr>
          <p:cNvPr id="5" name="图片 4"/>
          <p:cNvPicPr>
            <a:picLocks noChangeAspect="1"/>
          </p:cNvPicPr>
          <p:nvPr/>
        </p:nvPicPr>
        <p:blipFill>
          <a:blip r:embed="rId4"/>
          <a:stretch>
            <a:fillRect/>
          </a:stretch>
        </p:blipFill>
        <p:spPr>
          <a:xfrm>
            <a:off x="7852304" y="1625953"/>
            <a:ext cx="3052763" cy="5060222"/>
          </a:xfrm>
          <a:prstGeom prst="rect">
            <a:avLst/>
          </a:prstGeom>
        </p:spPr>
      </p:pic>
    </p:spTree>
    <p:extLst>
      <p:ext uri="{BB962C8B-B14F-4D97-AF65-F5344CB8AC3E}">
        <p14:creationId xmlns:p14="http://schemas.microsoft.com/office/powerpoint/2010/main" val="11389469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03380" y="0"/>
            <a:ext cx="10508307" cy="6838506"/>
          </a:xfrm>
          <a:prstGeom prst="rect">
            <a:avLst/>
          </a:prstGeom>
        </p:spPr>
      </p:pic>
    </p:spTree>
    <p:extLst>
      <p:ext uri="{BB962C8B-B14F-4D97-AF65-F5344CB8AC3E}">
        <p14:creationId xmlns:p14="http://schemas.microsoft.com/office/powerpoint/2010/main" val="34200770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63857" y="0"/>
            <a:ext cx="9064286" cy="6858000"/>
          </a:xfrm>
          <a:prstGeom prst="rect">
            <a:avLst/>
          </a:prstGeom>
        </p:spPr>
      </p:pic>
    </p:spTree>
    <p:extLst>
      <p:ext uri="{BB962C8B-B14F-4D97-AF65-F5344CB8AC3E}">
        <p14:creationId xmlns:p14="http://schemas.microsoft.com/office/powerpoint/2010/main" val="14756073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4140</TotalTime>
  <Words>5456</Words>
  <Application>Microsoft Office PowerPoint</Application>
  <PresentationFormat>宽屏</PresentationFormat>
  <Paragraphs>567</Paragraphs>
  <Slides>91</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91</vt:i4>
      </vt:variant>
    </vt:vector>
  </HeadingPairs>
  <TitlesOfParts>
    <vt:vector size="104" baseType="lpstr">
      <vt:lpstr>CMSS10</vt:lpstr>
      <vt:lpstr>MS PGothic</vt:lpstr>
      <vt:lpstr>MS PGothic</vt:lpstr>
      <vt:lpstr>Times-Roman</vt:lpstr>
      <vt:lpstr>宋体</vt:lpstr>
      <vt:lpstr>Microsoft YaHei</vt:lpstr>
      <vt:lpstr>Arial</vt:lpstr>
      <vt:lpstr>Calibri</vt:lpstr>
      <vt:lpstr>Calibri Light</vt:lpstr>
      <vt:lpstr>Lucida Fax</vt:lpstr>
      <vt:lpstr>Tahoma</vt:lpstr>
      <vt:lpstr>Wingdings</vt:lpstr>
      <vt:lpstr>Office 主题</vt:lpstr>
      <vt:lpstr>Variables and Operators  in Python</vt:lpstr>
      <vt:lpstr>Prerequisites</vt:lpstr>
      <vt:lpstr>PowerPoint 演示文稿</vt:lpstr>
      <vt:lpstr>A Turing Machine http://www.aturingmachine.com/index.php </vt:lpstr>
      <vt:lpstr>Bit, bit pattern, byte</vt:lpstr>
      <vt:lpstr>文本的表示</vt:lpstr>
      <vt:lpstr>字符代码-ASCII</vt:lpstr>
      <vt:lpstr>PowerPoint 演示文稿</vt:lpstr>
      <vt:lpstr>PowerPoint 演示文稿</vt:lpstr>
      <vt:lpstr>Contents</vt:lpstr>
      <vt:lpstr>Control Flow/Structure: Conditionals &amp; Loops</vt:lpstr>
      <vt:lpstr>PowerPoint 演示文稿</vt:lpstr>
      <vt:lpstr>PowerPoint 演示文稿</vt:lpstr>
      <vt:lpstr>PowerPoint 演示文稿</vt:lpstr>
      <vt:lpstr>PowerPoint 演示文稿</vt:lpstr>
      <vt:lpstr>Warm up glossary@The Python Tutorial</vt:lpstr>
      <vt:lpstr>Data Structures &amp; Algorithms in Python http://www.wiley.com/WileyCDA/WileyTitle/productCd-EHEP002510.html </vt:lpstr>
      <vt:lpstr>PowerPoint 演示文稿</vt:lpstr>
      <vt:lpstr>1.1 Python Overview</vt:lpstr>
      <vt:lpstr>1.1.1 The Python Interpreter</vt:lpstr>
      <vt:lpstr>PowerPoint 演示文稿</vt:lpstr>
      <vt:lpstr>PowerPoint 演示文稿</vt:lpstr>
      <vt:lpstr>PowerPoint 演示文稿</vt:lpstr>
      <vt:lpstr>1.2 Objects in Python</vt:lpstr>
      <vt:lpstr>1.2 Objects in Python</vt:lpstr>
      <vt:lpstr>Begin SKIP</vt:lpstr>
      <vt:lpstr>Terminology</vt:lpstr>
      <vt:lpstr>2.1.1 Object-Oriented Design Goals</vt:lpstr>
      <vt:lpstr>2.1.2 Object-Oriented Design Principles</vt:lpstr>
      <vt:lpstr>Modularity</vt:lpstr>
      <vt:lpstr>Abstract</vt:lpstr>
      <vt:lpstr>Duck Typing</vt:lpstr>
      <vt:lpstr>Unified Modeling Language (UML)</vt:lpstr>
      <vt:lpstr>PowerPoint 演示文稿</vt:lpstr>
      <vt:lpstr>2.3 Class Definitions</vt:lpstr>
      <vt:lpstr>The self Identifier</vt:lpstr>
      <vt:lpstr>End SKIP</vt:lpstr>
      <vt:lpstr>1.2.1 Identifiers, Objects, and the Assignment Statement</vt:lpstr>
      <vt:lpstr>Identifiers</vt:lpstr>
      <vt:lpstr>PowerPoint 演示文稿</vt:lpstr>
      <vt:lpstr>Types</vt:lpstr>
      <vt:lpstr>1.2.2 Creating and Using Objects</vt:lpstr>
      <vt:lpstr>Constructors</vt:lpstr>
      <vt:lpstr>Indirectly create a new instance of a class</vt:lpstr>
      <vt:lpstr>Calling Methods</vt:lpstr>
      <vt:lpstr>1.2.3 Built-In Classes</vt:lpstr>
      <vt:lpstr>PowerPoint 演示文稿</vt:lpstr>
      <vt:lpstr>The bool Class</vt:lpstr>
      <vt:lpstr>&gt;&gt;&gt;help(bool)</vt:lpstr>
      <vt:lpstr>The int Class</vt:lpstr>
      <vt:lpstr>&gt;&gt;&gt;help(int)</vt:lpstr>
      <vt:lpstr>The float Class</vt:lpstr>
      <vt:lpstr>&gt;&gt;&gt;help(float)</vt:lpstr>
      <vt:lpstr>The list Class</vt:lpstr>
      <vt:lpstr>A list instance stores a sequence of objects, that is, a sequence of references (or pointers) to objects in the list. </vt:lpstr>
      <vt:lpstr>&gt;&gt;&gt;help(list)</vt:lpstr>
      <vt:lpstr>python的数据类型是dynamic type 但是使用前，通常都要声明一下 类似这里的 m = []，即是说明m是list类型 类似的 c = 1，说明c是整数类型，初值为1. </vt:lpstr>
      <vt:lpstr>The tuple Class</vt:lpstr>
      <vt:lpstr>&gt;&gt;&gt;help(tuple)</vt:lpstr>
      <vt:lpstr>The str Class</vt:lpstr>
      <vt:lpstr>&gt;&gt;&gt;help(str)</vt:lpstr>
      <vt:lpstr>The set Class</vt:lpstr>
      <vt:lpstr>&gt;&gt;&gt;help(set)</vt:lpstr>
      <vt:lpstr>The dict Class</vt:lpstr>
      <vt:lpstr>&gt;&gt;&gt;help(dict)</vt:lpstr>
      <vt:lpstr>数据类型大杂烩</vt:lpstr>
      <vt:lpstr>Determine the type of an object?</vt:lpstr>
      <vt:lpstr>PowerPoint 演示文稿</vt:lpstr>
      <vt:lpstr>1.3 Expressions, Operators and Operator Precedences</vt:lpstr>
      <vt:lpstr>Logical Operators</vt:lpstr>
      <vt:lpstr>Equality Operators</vt:lpstr>
      <vt:lpstr>Comparison Operators</vt:lpstr>
      <vt:lpstr>Arithmetic Operators</vt:lpstr>
      <vt:lpstr>PowerPoint 演示文稿</vt:lpstr>
      <vt:lpstr>PowerPoint 演示文稿</vt:lpstr>
      <vt:lpstr>Bitwise Operators</vt:lpstr>
      <vt:lpstr>PowerPoint 演示文稿</vt:lpstr>
      <vt:lpstr>ASCII Structural features</vt:lpstr>
      <vt:lpstr>PowerPoint 演示文稿</vt:lpstr>
      <vt:lpstr>Sequence Operators</vt:lpstr>
      <vt:lpstr>Sequence Comparisons</vt:lpstr>
      <vt:lpstr>Operators for Sets</vt:lpstr>
      <vt:lpstr>Operators for Dictionaries</vt:lpstr>
      <vt:lpstr>Extended Assignment Operators</vt:lpstr>
      <vt:lpstr>1.3.1 Compound expressions and Operator Precedence</vt:lpstr>
      <vt:lpstr>Operator  Precedence</vt:lpstr>
      <vt:lpstr>Summary</vt:lpstr>
      <vt:lpstr>PowerPoint 演示文稿</vt:lpstr>
      <vt:lpstr>Summary: Python Build-In Classes</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01Introduction@MLAPP</dc:title>
  <dc:creator>yanhf</dc:creator>
  <cp:lastModifiedBy>joy</cp:lastModifiedBy>
  <cp:revision>160</cp:revision>
  <dcterms:created xsi:type="dcterms:W3CDTF">2016-09-07T07:32:15Z</dcterms:created>
  <dcterms:modified xsi:type="dcterms:W3CDTF">2020-10-12T17:00:40Z</dcterms:modified>
</cp:coreProperties>
</file>