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81" r:id="rId10"/>
    <p:sldId id="264" r:id="rId11"/>
    <p:sldId id="265" r:id="rId12"/>
    <p:sldId id="266" r:id="rId13"/>
    <p:sldId id="268" r:id="rId14"/>
    <p:sldId id="269" r:id="rId15"/>
    <p:sldId id="271" r:id="rId16"/>
    <p:sldId id="272" r:id="rId17"/>
    <p:sldId id="274" r:id="rId18"/>
    <p:sldId id="275" r:id="rId19"/>
    <p:sldId id="276"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687" autoAdjust="0"/>
  </p:normalViewPr>
  <p:slideViewPr>
    <p:cSldViewPr snapToGrid="0">
      <p:cViewPr varScale="1">
        <p:scale>
          <a:sx n="83" d="100"/>
          <a:sy n="83" d="100"/>
        </p:scale>
        <p:origin x="48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9E7EF-594E-464B-93B8-98A58F6DA985}" type="datetimeFigureOut">
              <a:rPr lang="zh-CN" altLang="en-US" smtClean="0"/>
              <a:t>2020/11/23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A53BE5-3B84-48E2-8B66-CB9184F024E2}" type="slidenum">
              <a:rPr lang="zh-CN" altLang="en-US" smtClean="0"/>
              <a:t>‹#›</a:t>
            </a:fld>
            <a:endParaRPr lang="zh-CN" altLang="en-US"/>
          </a:p>
        </p:txBody>
      </p:sp>
    </p:spTree>
    <p:extLst>
      <p:ext uri="{BB962C8B-B14F-4D97-AF65-F5344CB8AC3E}">
        <p14:creationId xmlns:p14="http://schemas.microsoft.com/office/powerpoint/2010/main" val="73256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runestone.academy/runestone/books/published/pythonds/Recursion/DynamicProgramming.html"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runestone.academy/runestone/books/published/pythonds/Recursion/DynamicProgramming.html#lst-dpremember"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runestone.academy/runestone/books/published/pythonds/Recursion/DynamicProgramming.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unestone.academy/runestone/books/published/pythonds/Recursion/DynamicProgramming.html#lst-change1"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runestone.academy/runestone/books/published/pythonds/Recursion/DynamicProgramming.html#fig-dpcoin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runestone.academy/runestone/books/published/pythonds/Recursion/DynamicProgramming.html#fig-eleve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5.12. Dynamic Programming — Problem Solving with Algorithms and Data Structures (</a:t>
            </a:r>
            <a:r>
              <a:rPr lang="en-US" altLang="zh-CN" dirty="0" err="1">
                <a:hlinkClick r:id="rId3"/>
              </a:rPr>
              <a:t>runestone.academy</a:t>
            </a:r>
            <a:r>
              <a:rPr lang="en-US" altLang="zh-CN" dirty="0">
                <a:hlinkClick r:id="rId3"/>
              </a:rPr>
              <a:t>)</a:t>
            </a:r>
            <a:endParaRPr lang="zh-CN" altLang="en-US" dirty="0"/>
          </a:p>
        </p:txBody>
      </p:sp>
      <p:sp>
        <p:nvSpPr>
          <p:cNvPr id="4" name="灯片编号占位符 3"/>
          <p:cNvSpPr>
            <a:spLocks noGrp="1"/>
          </p:cNvSpPr>
          <p:nvPr>
            <p:ph type="sldNum" sz="quarter" idx="5"/>
          </p:nvPr>
        </p:nvSpPr>
        <p:spPr/>
        <p:txBody>
          <a:bodyPr/>
          <a:lstStyle/>
          <a:p>
            <a:fld id="{17A53BE5-3B84-48E2-8B66-CB9184F024E2}" type="slidenum">
              <a:rPr lang="zh-CN" altLang="en-US" smtClean="0"/>
              <a:t>1</a:t>
            </a:fld>
            <a:endParaRPr lang="zh-CN" altLang="en-US"/>
          </a:p>
        </p:txBody>
      </p:sp>
    </p:spTree>
    <p:extLst>
      <p:ext uri="{BB962C8B-B14F-4D97-AF65-F5344CB8AC3E}">
        <p14:creationId xmlns:p14="http://schemas.microsoft.com/office/powerpoint/2010/main" val="2092057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err="1">
                <a:solidFill>
                  <a:schemeClr val="tx1"/>
                </a:solidFill>
                <a:effectLst/>
                <a:latin typeface="+mn-lt"/>
                <a:ea typeface="+mn-ea"/>
                <a:cs typeface="+mn-cs"/>
                <a:hlinkClick r:id="rId3"/>
              </a:rPr>
              <a:t>ActiveCode</a:t>
            </a:r>
            <a:r>
              <a:rPr lang="en-US" altLang="zh-CN" sz="1200" b="0" i="0" u="none" strike="noStrike" kern="1200" dirty="0">
                <a:solidFill>
                  <a:schemeClr val="tx1"/>
                </a:solidFill>
                <a:effectLst/>
                <a:latin typeface="+mn-lt"/>
                <a:ea typeface="+mn-ea"/>
                <a:cs typeface="+mn-cs"/>
                <a:hlinkClick r:id="rId3"/>
              </a:rPr>
              <a:t> 2</a:t>
            </a:r>
            <a:r>
              <a:rPr lang="en-US" altLang="zh-CN" sz="1200" b="0" i="0" kern="1200" dirty="0">
                <a:solidFill>
                  <a:schemeClr val="tx1"/>
                </a:solidFill>
                <a:effectLst/>
                <a:latin typeface="+mn-lt"/>
                <a:ea typeface="+mn-ea"/>
                <a:cs typeface="+mn-cs"/>
              </a:rPr>
              <a:t> shows the </a:t>
            </a:r>
            <a:r>
              <a:rPr lang="en-US" altLang="zh-CN" sz="1200" b="0" i="0" kern="1200" dirty="0" err="1">
                <a:solidFill>
                  <a:schemeClr val="tx1"/>
                </a:solidFill>
                <a:effectLst/>
                <a:latin typeface="+mn-lt"/>
                <a:ea typeface="+mn-ea"/>
                <a:cs typeface="+mn-cs"/>
              </a:rPr>
              <a:t>dpMakeChange</a:t>
            </a:r>
            <a:r>
              <a:rPr lang="en-US" altLang="zh-CN" sz="1200" b="0" i="0" kern="1200" dirty="0">
                <a:solidFill>
                  <a:schemeClr val="tx1"/>
                </a:solidFill>
                <a:effectLst/>
                <a:latin typeface="+mn-lt"/>
                <a:ea typeface="+mn-ea"/>
                <a:cs typeface="+mn-cs"/>
              </a:rPr>
              <a:t> algorithm modified to keep track of the coins used, along with a function </a:t>
            </a:r>
            <a:r>
              <a:rPr lang="en-US" altLang="zh-CN" sz="1200" b="0" i="0" kern="1200" dirty="0" err="1">
                <a:solidFill>
                  <a:schemeClr val="tx1"/>
                </a:solidFill>
                <a:effectLst/>
                <a:latin typeface="+mn-lt"/>
                <a:ea typeface="+mn-ea"/>
                <a:cs typeface="+mn-cs"/>
              </a:rPr>
              <a:t>printCoins</a:t>
            </a:r>
            <a:r>
              <a:rPr lang="en-US" altLang="zh-CN" sz="1200" b="0" i="0" kern="1200" dirty="0">
                <a:solidFill>
                  <a:schemeClr val="tx1"/>
                </a:solidFill>
                <a:effectLst/>
                <a:latin typeface="+mn-lt"/>
                <a:ea typeface="+mn-ea"/>
                <a:cs typeface="+mn-cs"/>
              </a:rPr>
              <a:t> that walks backward through the table to print out the value of each coin used. This shows the algorithm in action solving the problem for our friends in Lower </a:t>
            </a:r>
            <a:r>
              <a:rPr lang="en-US" altLang="zh-CN" sz="1200" b="0" i="0" kern="1200" dirty="0" err="1">
                <a:solidFill>
                  <a:schemeClr val="tx1"/>
                </a:solidFill>
                <a:effectLst/>
                <a:latin typeface="+mn-lt"/>
                <a:ea typeface="+mn-ea"/>
                <a:cs typeface="+mn-cs"/>
              </a:rPr>
              <a:t>Elbonia</a:t>
            </a:r>
            <a:r>
              <a:rPr lang="en-US" altLang="zh-CN" sz="1200" b="0" i="0" kern="1200" dirty="0">
                <a:solidFill>
                  <a:schemeClr val="tx1"/>
                </a:solidFill>
                <a:effectLst/>
                <a:latin typeface="+mn-lt"/>
                <a:ea typeface="+mn-ea"/>
                <a:cs typeface="+mn-cs"/>
              </a:rPr>
              <a:t>. The first two lines of main set the amount to be converted and create the list of coins used. The next two lines create the lists we need to store the results. </a:t>
            </a:r>
            <a:r>
              <a:rPr lang="en-US" altLang="zh-CN" sz="1200" b="0" i="0" kern="1200" dirty="0" err="1">
                <a:solidFill>
                  <a:schemeClr val="tx1"/>
                </a:solidFill>
                <a:effectLst/>
                <a:latin typeface="+mn-lt"/>
                <a:ea typeface="+mn-ea"/>
                <a:cs typeface="+mn-cs"/>
              </a:rPr>
              <a:t>coinsUsed</a:t>
            </a:r>
            <a:r>
              <a:rPr lang="en-US" altLang="zh-CN" sz="1200" b="0" i="0" kern="1200" dirty="0">
                <a:solidFill>
                  <a:schemeClr val="tx1"/>
                </a:solidFill>
                <a:effectLst/>
                <a:latin typeface="+mn-lt"/>
                <a:ea typeface="+mn-ea"/>
                <a:cs typeface="+mn-cs"/>
              </a:rPr>
              <a:t> is a list of the coins used to make change, and </a:t>
            </a:r>
            <a:r>
              <a:rPr lang="en-US" altLang="zh-CN" sz="1200" b="0" i="0" kern="1200" dirty="0" err="1">
                <a:solidFill>
                  <a:schemeClr val="tx1"/>
                </a:solidFill>
                <a:effectLst/>
                <a:latin typeface="+mn-lt"/>
                <a:ea typeface="+mn-ea"/>
                <a:cs typeface="+mn-cs"/>
              </a:rPr>
              <a:t>coinCount</a:t>
            </a:r>
            <a:r>
              <a:rPr lang="en-US" altLang="zh-CN" sz="1200" b="0" i="0" kern="1200" dirty="0">
                <a:solidFill>
                  <a:schemeClr val="tx1"/>
                </a:solidFill>
                <a:effectLst/>
                <a:latin typeface="+mn-lt"/>
                <a:ea typeface="+mn-ea"/>
                <a:cs typeface="+mn-cs"/>
              </a:rPr>
              <a:t> is the minimum number of coins used to make change for the amount corresponding to the position in the list.</a:t>
            </a:r>
          </a:p>
          <a:p>
            <a:r>
              <a:rPr lang="en-US" altLang="zh-CN" sz="1200" b="0" i="0" kern="1200" dirty="0">
                <a:solidFill>
                  <a:schemeClr val="tx1"/>
                </a:solidFill>
                <a:effectLst/>
                <a:latin typeface="+mn-lt"/>
                <a:ea typeface="+mn-ea"/>
                <a:cs typeface="+mn-cs"/>
              </a:rPr>
              <a:t>Notice that the coins we print out come directly from the </a:t>
            </a:r>
            <a:r>
              <a:rPr lang="en-US" altLang="zh-CN" sz="1200" b="0" i="0" kern="1200" dirty="0" err="1">
                <a:solidFill>
                  <a:schemeClr val="tx1"/>
                </a:solidFill>
                <a:effectLst/>
                <a:latin typeface="+mn-lt"/>
                <a:ea typeface="+mn-ea"/>
                <a:cs typeface="+mn-cs"/>
              </a:rPr>
              <a:t>coinsUsed</a:t>
            </a:r>
            <a:r>
              <a:rPr lang="en-US" altLang="zh-CN" sz="1200" b="0" i="0" kern="1200" dirty="0">
                <a:solidFill>
                  <a:schemeClr val="tx1"/>
                </a:solidFill>
                <a:effectLst/>
                <a:latin typeface="+mn-lt"/>
                <a:ea typeface="+mn-ea"/>
                <a:cs typeface="+mn-cs"/>
              </a:rPr>
              <a:t> array. For the first call we start at array position 63 and print 21. Then we take </a:t>
            </a:r>
            <a:r>
              <a:rPr lang="en-US" altLang="zh-CN" sz="1200" b="0" i="0" u="none" strike="noStrike" kern="1200" dirty="0">
                <a:solidFill>
                  <a:schemeClr val="tx1"/>
                </a:solidFill>
                <a:effectLst/>
                <a:latin typeface="+mn-lt"/>
                <a:ea typeface="+mn-ea"/>
                <a:cs typeface="+mn-cs"/>
              </a:rPr>
              <a:t>63−21=42</a:t>
            </a:r>
            <a:r>
              <a:rPr lang="en-US" altLang="zh-CN" sz="1200" b="0" i="0" kern="1200" dirty="0">
                <a:solidFill>
                  <a:schemeClr val="tx1"/>
                </a:solidFill>
                <a:effectLst/>
                <a:latin typeface="+mn-lt"/>
                <a:ea typeface="+mn-ea"/>
                <a:cs typeface="+mn-cs"/>
              </a:rPr>
              <a:t> and look at the 42nd element of the list. Once again we find a 21 stored there. Finally, element 21 of the array also contains 21, giving us the three 21 cent pieces.</a:t>
            </a: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dirty="0">
                <a:hlinkClick r:id="rId4"/>
              </a:rPr>
              <a:t>5.12. Dynamic Programming — Problem Solving with Algorithms and Data Structures (</a:t>
            </a:r>
            <a:r>
              <a:rPr lang="en-US" altLang="zh-CN" dirty="0" err="1">
                <a:hlinkClick r:id="rId4"/>
              </a:rPr>
              <a:t>runestone.academy</a:t>
            </a:r>
            <a:r>
              <a:rPr lang="en-US" altLang="zh-CN" dirty="0">
                <a:hlinkClick r:id="rId4"/>
              </a:rPr>
              <a:t>)</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7A53BE5-3B84-48E2-8B66-CB9184F024E2}" type="slidenum">
              <a:rPr lang="zh-CN" altLang="en-US" smtClean="0"/>
              <a:t>18</a:t>
            </a:fld>
            <a:endParaRPr lang="zh-CN" altLang="en-US"/>
          </a:p>
        </p:txBody>
      </p:sp>
    </p:spTree>
    <p:extLst>
      <p:ext uri="{BB962C8B-B14F-4D97-AF65-F5344CB8AC3E}">
        <p14:creationId xmlns:p14="http://schemas.microsoft.com/office/powerpoint/2010/main" val="1192672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Times New Roman" panose="02020603050405020304" pitchFamily="18" charset="0"/>
                <a:cs typeface="Times New Roman" panose="02020603050405020304" pitchFamily="18" charset="0"/>
              </a:rPr>
              <a:t>the number of coins needed to make change for the original amount can be computed according to the following:</a:t>
            </a:r>
            <a:endParaRPr lang="zh-CN" altLang="en-US" dirty="0"/>
          </a:p>
        </p:txBody>
      </p:sp>
      <p:sp>
        <p:nvSpPr>
          <p:cNvPr id="4" name="灯片编号占位符 3"/>
          <p:cNvSpPr>
            <a:spLocks noGrp="1"/>
          </p:cNvSpPr>
          <p:nvPr>
            <p:ph type="sldNum" sz="quarter" idx="5"/>
          </p:nvPr>
        </p:nvSpPr>
        <p:spPr/>
        <p:txBody>
          <a:bodyPr/>
          <a:lstStyle/>
          <a:p>
            <a:fld id="{17A53BE5-3B84-48E2-8B66-CB9184F024E2}" type="slidenum">
              <a:rPr lang="zh-CN" altLang="en-US" smtClean="0"/>
              <a:t>6</a:t>
            </a:fld>
            <a:endParaRPr lang="zh-CN" altLang="en-US"/>
          </a:p>
        </p:txBody>
      </p:sp>
    </p:spTree>
    <p:extLst>
      <p:ext uri="{BB962C8B-B14F-4D97-AF65-F5344CB8AC3E}">
        <p14:creationId xmlns:p14="http://schemas.microsoft.com/office/powerpoint/2010/main" val="557557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The algorithm for doing what we have just described is shown in </a:t>
            </a:r>
            <a:r>
              <a:rPr lang="en-US" altLang="zh-CN" sz="1200" b="0" i="0" u="none" strike="noStrike" kern="1200" dirty="0">
                <a:solidFill>
                  <a:schemeClr val="tx1"/>
                </a:solidFill>
                <a:effectLst/>
                <a:latin typeface="+mn-lt"/>
                <a:ea typeface="+mn-ea"/>
                <a:cs typeface="+mn-cs"/>
                <a:hlinkClick r:id="rId3"/>
              </a:rPr>
              <a:t>Listing 7</a:t>
            </a:r>
            <a:r>
              <a:rPr lang="en-US" altLang="zh-CN" sz="1200" b="0" i="0" kern="1200" dirty="0">
                <a:solidFill>
                  <a:schemeClr val="tx1"/>
                </a:solidFill>
                <a:effectLst/>
                <a:latin typeface="+mn-lt"/>
                <a:ea typeface="+mn-ea"/>
                <a:cs typeface="+mn-cs"/>
              </a:rPr>
              <a:t>. In line 3 we are checking our base case; that is, we are trying to make change in the exact amount of one of our coins. If we do not have a coin equal to the amount of change, we make recursive calls for each different coin value less than the amount of change we are trying to make. Line 6 shows how we filter the list of coins to those less than the current value of change using a list comprehension. The recursive call also reduces the total amount of change we need to make by the value of the coin selected. The recursive call is made in line 7. Notice that on that same line we add 1 to our number of coins to account for the fact that we are using a coin. Just adding 1 is the same as if we had made a recursive call asking where we satisfy the base case condition immediately.</a:t>
            </a:r>
            <a:endParaRPr lang="zh-CN" altLang="en-US" dirty="0"/>
          </a:p>
        </p:txBody>
      </p:sp>
      <p:sp>
        <p:nvSpPr>
          <p:cNvPr id="4" name="灯片编号占位符 3"/>
          <p:cNvSpPr>
            <a:spLocks noGrp="1"/>
          </p:cNvSpPr>
          <p:nvPr>
            <p:ph type="sldNum" sz="quarter" idx="5"/>
          </p:nvPr>
        </p:nvSpPr>
        <p:spPr/>
        <p:txBody>
          <a:bodyPr/>
          <a:lstStyle/>
          <a:p>
            <a:fld id="{17A53BE5-3B84-48E2-8B66-CB9184F024E2}" type="slidenum">
              <a:rPr lang="zh-CN" altLang="en-US" smtClean="0"/>
              <a:t>8</a:t>
            </a:fld>
            <a:endParaRPr lang="zh-CN" altLang="en-US"/>
          </a:p>
        </p:txBody>
      </p:sp>
    </p:spTree>
    <p:extLst>
      <p:ext uri="{BB962C8B-B14F-4D97-AF65-F5344CB8AC3E}">
        <p14:creationId xmlns:p14="http://schemas.microsoft.com/office/powerpoint/2010/main" val="3609979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Each node in the graph corresponds to a call to </a:t>
            </a:r>
            <a:r>
              <a:rPr lang="en-US" altLang="zh-CN" dirty="0" err="1">
                <a:effectLst/>
              </a:rPr>
              <a:t>recMC</a:t>
            </a:r>
            <a:r>
              <a:rPr lang="en-US" altLang="zh-CN" sz="1200" b="0" i="0" kern="1200" dirty="0">
                <a:solidFill>
                  <a:schemeClr val="tx1"/>
                </a:solidFill>
                <a:effectLst/>
                <a:latin typeface="+mn-lt"/>
                <a:ea typeface="+mn-ea"/>
                <a:cs typeface="+mn-cs"/>
              </a:rPr>
              <a:t>. The label on the node indicates the amount of change for which we are computing the number of coins. The label on the arrow indicates the coin that we just used. By following the graph we can see the combination of coins that got us to any point in the graph. The main problem is that we are re-doing too many calculations. For example, the graph shows that the algorithm would recalculate the optimal number of coins to make change for 15 cents at least three times. Each of these computations to find the optimal number of coins for 15 cents itself takes 52 function calls. Clearly we are wasting a lot of time and effort recalculating old results.</a:t>
            </a:r>
            <a:endParaRPr lang="zh-CN" altLang="en-US" dirty="0"/>
          </a:p>
        </p:txBody>
      </p:sp>
      <p:sp>
        <p:nvSpPr>
          <p:cNvPr id="4" name="灯片编号占位符 3"/>
          <p:cNvSpPr>
            <a:spLocks noGrp="1"/>
          </p:cNvSpPr>
          <p:nvPr>
            <p:ph type="sldNum" sz="quarter" idx="5"/>
          </p:nvPr>
        </p:nvSpPr>
        <p:spPr/>
        <p:txBody>
          <a:bodyPr/>
          <a:lstStyle/>
          <a:p>
            <a:fld id="{17A53BE5-3B84-48E2-8B66-CB9184F024E2}" type="slidenum">
              <a:rPr lang="zh-CN" altLang="en-US" smtClean="0"/>
              <a:t>10</a:t>
            </a:fld>
            <a:endParaRPr lang="zh-CN" altLang="en-US"/>
          </a:p>
        </p:txBody>
      </p:sp>
    </p:spTree>
    <p:extLst>
      <p:ext uri="{BB962C8B-B14F-4D97-AF65-F5344CB8AC3E}">
        <p14:creationId xmlns:p14="http://schemas.microsoft.com/office/powerpoint/2010/main" val="4142660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latin typeface="Times New Roman" panose="02020603050405020304" pitchFamily="18" charset="0"/>
                <a:cs typeface="Times New Roman" panose="02020603050405020304" pitchFamily="18" charset="0"/>
              </a:rPr>
              <a:t>Notice that in line 6 we have added a test to see if our table contains the minimum number of coins for a certain amount of change. If it does not, we compute the minimum recursively and store the computed minimum in the table. Using this modified algorithm reduces the number of recursive calls we need to make for the four coin, 63 cent problem to 221 calls!</a:t>
            </a: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Although the algorithm in </a:t>
            </a:r>
            <a:r>
              <a:rPr lang="en-US" altLang="zh-CN" dirty="0" err="1">
                <a:latin typeface="Times New Roman" panose="02020603050405020304" pitchFamily="18" charset="0"/>
                <a:cs typeface="Times New Roman" panose="02020603050405020304" pitchFamily="18" charset="0"/>
              </a:rPr>
              <a:t>AcitveCode</a:t>
            </a:r>
            <a:r>
              <a:rPr lang="en-US" altLang="zh-CN" dirty="0">
                <a:latin typeface="Times New Roman" panose="02020603050405020304" pitchFamily="18" charset="0"/>
                <a:cs typeface="Times New Roman" panose="02020603050405020304" pitchFamily="18" charset="0"/>
              </a:rPr>
              <a:t> 1 is correct, it looks and feels like a bit of a hack. Also, if we look at the </a:t>
            </a:r>
            <a:r>
              <a:rPr lang="en-US" altLang="zh-CN" dirty="0" err="1">
                <a:latin typeface="Times New Roman" panose="02020603050405020304" pitchFamily="18" charset="0"/>
                <a:cs typeface="Times New Roman" panose="02020603050405020304" pitchFamily="18" charset="0"/>
              </a:rPr>
              <a:t>knownResults</a:t>
            </a:r>
            <a:r>
              <a:rPr lang="en-US" altLang="zh-CN" dirty="0">
                <a:latin typeface="Times New Roman" panose="02020603050405020304" pitchFamily="18" charset="0"/>
                <a:cs typeface="Times New Roman" panose="02020603050405020304" pitchFamily="18" charset="0"/>
              </a:rPr>
              <a:t> lists we can see that there are some holes in the table. In fact the term for what we have done is not dynamic programming but rather we have improved the performance of our program by using a technique known as “</a:t>
            </a:r>
            <a:r>
              <a:rPr lang="en-US" altLang="zh-CN" dirty="0" err="1">
                <a:latin typeface="Times New Roman" panose="02020603050405020304" pitchFamily="18" charset="0"/>
                <a:cs typeface="Times New Roman" panose="02020603050405020304" pitchFamily="18" charset="0"/>
              </a:rPr>
              <a:t>memoization</a:t>
            </a:r>
            <a:r>
              <a:rPr lang="en-US" altLang="zh-CN" dirty="0">
                <a:latin typeface="Times New Roman" panose="02020603050405020304" pitchFamily="18" charset="0"/>
                <a:cs typeface="Times New Roman" panose="02020603050405020304" pitchFamily="18" charset="0"/>
              </a:rPr>
              <a:t>,” or more commonly called “caching.”</a:t>
            </a:r>
          </a:p>
          <a:p>
            <a:endParaRPr lang="zh-CN" altLang="en-US" dirty="0"/>
          </a:p>
        </p:txBody>
      </p:sp>
      <p:sp>
        <p:nvSpPr>
          <p:cNvPr id="4" name="灯片编号占位符 3"/>
          <p:cNvSpPr>
            <a:spLocks noGrp="1"/>
          </p:cNvSpPr>
          <p:nvPr>
            <p:ph type="sldNum" sz="quarter" idx="5"/>
          </p:nvPr>
        </p:nvSpPr>
        <p:spPr/>
        <p:txBody>
          <a:bodyPr/>
          <a:lstStyle/>
          <a:p>
            <a:fld id="{17A53BE5-3B84-48E2-8B66-CB9184F024E2}" type="slidenum">
              <a:rPr lang="zh-CN" altLang="en-US" smtClean="0"/>
              <a:t>12</a:t>
            </a:fld>
            <a:endParaRPr lang="zh-CN" altLang="en-US"/>
          </a:p>
        </p:txBody>
      </p:sp>
    </p:spTree>
    <p:extLst>
      <p:ext uri="{BB962C8B-B14F-4D97-AF65-F5344CB8AC3E}">
        <p14:creationId xmlns:p14="http://schemas.microsoft.com/office/powerpoint/2010/main" val="3573123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A53BE5-3B84-48E2-8B66-CB9184F024E2}" type="slidenum">
              <a:rPr lang="zh-CN" altLang="en-US" smtClean="0"/>
              <a:t>13</a:t>
            </a:fld>
            <a:endParaRPr lang="zh-CN" altLang="en-US"/>
          </a:p>
        </p:txBody>
      </p:sp>
    </p:spTree>
    <p:extLst>
      <p:ext uri="{BB962C8B-B14F-4D97-AF65-F5344CB8AC3E}">
        <p14:creationId xmlns:p14="http://schemas.microsoft.com/office/powerpoint/2010/main" val="3856381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Let’s look at how we would fill in a table of minimum coins to use in making change for 11 cents. </a:t>
            </a:r>
            <a:r>
              <a:rPr lang="en-US" altLang="zh-CN" sz="1200" b="0" i="0" u="none" strike="noStrike" kern="1200" dirty="0">
                <a:solidFill>
                  <a:schemeClr val="tx1"/>
                </a:solidFill>
                <a:effectLst/>
                <a:latin typeface="+mn-lt"/>
                <a:ea typeface="+mn-ea"/>
                <a:cs typeface="+mn-cs"/>
                <a:hlinkClick r:id="rId3"/>
              </a:rPr>
              <a:t>Figure 4</a:t>
            </a:r>
            <a:r>
              <a:rPr lang="en-US" altLang="zh-CN" sz="1200" b="0" i="0" kern="1200" dirty="0">
                <a:solidFill>
                  <a:schemeClr val="tx1"/>
                </a:solidFill>
                <a:effectLst/>
                <a:latin typeface="+mn-lt"/>
                <a:ea typeface="+mn-ea"/>
                <a:cs typeface="+mn-cs"/>
              </a:rPr>
              <a:t> illustrates the process. We start with one cent. The only solution possible is one coin (a penny). The next row shows the minimum for one cent and two cents. Again, the only solution is two pennies. The fifth row is where things get interesting. Now we have two options to consider, five pennies or one nickel. How do we decide which is best? We consult the table and see that the number of coins needed to make change for four cents is four, plus one more penny to make five, equals five coins. Or we can look at zero cents plus one more nickel to make five cents equals 1 coin. Since the minimum of one and five is one we store 1 in the table. Fast forward again to the end of the table and consider 11 cents. </a:t>
            </a:r>
            <a:endParaRPr lang="zh-CN" altLang="en-US" dirty="0"/>
          </a:p>
        </p:txBody>
      </p:sp>
      <p:sp>
        <p:nvSpPr>
          <p:cNvPr id="4" name="灯片编号占位符 3"/>
          <p:cNvSpPr>
            <a:spLocks noGrp="1"/>
          </p:cNvSpPr>
          <p:nvPr>
            <p:ph type="sldNum" sz="quarter" idx="5"/>
          </p:nvPr>
        </p:nvSpPr>
        <p:spPr/>
        <p:txBody>
          <a:bodyPr/>
          <a:lstStyle/>
          <a:p>
            <a:fld id="{17A53BE5-3B84-48E2-8B66-CB9184F024E2}" type="slidenum">
              <a:rPr lang="zh-CN" altLang="en-US" smtClean="0"/>
              <a:t>14</a:t>
            </a:fld>
            <a:endParaRPr lang="zh-CN" altLang="en-US"/>
          </a:p>
        </p:txBody>
      </p:sp>
    </p:spTree>
    <p:extLst>
      <p:ext uri="{BB962C8B-B14F-4D97-AF65-F5344CB8AC3E}">
        <p14:creationId xmlns:p14="http://schemas.microsoft.com/office/powerpoint/2010/main" val="963193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hlinkClick r:id="rId3"/>
              </a:rPr>
              <a:t>Figure 5</a:t>
            </a:r>
            <a:r>
              <a:rPr lang="en-US" altLang="zh-CN" sz="1200" b="0" i="0" kern="1200" dirty="0">
                <a:solidFill>
                  <a:schemeClr val="tx1"/>
                </a:solidFill>
                <a:effectLst/>
                <a:latin typeface="+mn-lt"/>
                <a:ea typeface="+mn-ea"/>
                <a:cs typeface="+mn-cs"/>
              </a:rPr>
              <a:t> shows the three options that we have to consider:</a:t>
            </a:r>
          </a:p>
          <a:p>
            <a:r>
              <a:rPr lang="en-US" altLang="zh-CN" sz="1200" b="0" i="0" kern="1200" dirty="0">
                <a:solidFill>
                  <a:schemeClr val="tx1"/>
                </a:solidFill>
                <a:effectLst/>
                <a:latin typeface="+mn-lt"/>
                <a:ea typeface="+mn-ea"/>
                <a:cs typeface="+mn-cs"/>
              </a:rPr>
              <a:t>A penny plus the minimum number of coins to make change for </a:t>
            </a:r>
            <a:r>
              <a:rPr lang="en-US" altLang="zh-CN" sz="1200" b="0" i="0" u="none" strike="noStrike" kern="1200" dirty="0">
                <a:solidFill>
                  <a:schemeClr val="tx1"/>
                </a:solidFill>
                <a:effectLst/>
                <a:latin typeface="+mn-lt"/>
                <a:ea typeface="+mn-ea"/>
                <a:cs typeface="+mn-cs"/>
              </a:rPr>
              <a:t>11−1=10</a:t>
            </a:r>
            <a:r>
              <a:rPr lang="en-US" altLang="zh-CN" sz="1200" b="0" i="0" kern="1200" dirty="0">
                <a:solidFill>
                  <a:schemeClr val="tx1"/>
                </a:solidFill>
                <a:effectLst/>
                <a:latin typeface="+mn-lt"/>
                <a:ea typeface="+mn-ea"/>
                <a:cs typeface="+mn-cs"/>
              </a:rPr>
              <a:t> cents (1)</a:t>
            </a:r>
          </a:p>
          <a:p>
            <a:r>
              <a:rPr lang="en-US" altLang="zh-CN" sz="1200" b="0" i="0" kern="1200" dirty="0">
                <a:solidFill>
                  <a:schemeClr val="tx1"/>
                </a:solidFill>
                <a:effectLst/>
                <a:latin typeface="+mn-lt"/>
                <a:ea typeface="+mn-ea"/>
                <a:cs typeface="+mn-cs"/>
              </a:rPr>
              <a:t>A nickel plus the minimum number of coins to make change for </a:t>
            </a:r>
            <a:r>
              <a:rPr lang="en-US" altLang="zh-CN" sz="1200" b="0" i="0" u="none" strike="noStrike" kern="1200" dirty="0">
                <a:solidFill>
                  <a:schemeClr val="tx1"/>
                </a:solidFill>
                <a:effectLst/>
                <a:latin typeface="+mn-lt"/>
                <a:ea typeface="+mn-ea"/>
                <a:cs typeface="+mn-cs"/>
              </a:rPr>
              <a:t>11−5=6</a:t>
            </a:r>
            <a:r>
              <a:rPr lang="en-US" altLang="zh-CN" sz="1200" b="0" i="0" kern="1200" dirty="0">
                <a:solidFill>
                  <a:schemeClr val="tx1"/>
                </a:solidFill>
                <a:effectLst/>
                <a:latin typeface="+mn-lt"/>
                <a:ea typeface="+mn-ea"/>
                <a:cs typeface="+mn-cs"/>
              </a:rPr>
              <a:t> cents (2)</a:t>
            </a:r>
          </a:p>
          <a:p>
            <a:r>
              <a:rPr lang="en-US" altLang="zh-CN" sz="1200" b="0" i="0" kern="1200" dirty="0">
                <a:solidFill>
                  <a:schemeClr val="tx1"/>
                </a:solidFill>
                <a:effectLst/>
                <a:latin typeface="+mn-lt"/>
                <a:ea typeface="+mn-ea"/>
                <a:cs typeface="+mn-cs"/>
              </a:rPr>
              <a:t>A dime plus the minimum number of coins to make change for </a:t>
            </a:r>
            <a:r>
              <a:rPr lang="en-US" altLang="zh-CN" sz="1200" b="0" i="0" u="none" strike="noStrike" kern="1200" dirty="0">
                <a:solidFill>
                  <a:schemeClr val="tx1"/>
                </a:solidFill>
                <a:effectLst/>
                <a:latin typeface="+mn-lt"/>
                <a:ea typeface="+mn-ea"/>
                <a:cs typeface="+mn-cs"/>
              </a:rPr>
              <a:t>11−10=1</a:t>
            </a:r>
            <a:r>
              <a:rPr lang="en-US" altLang="zh-CN" sz="1200" b="0" i="0" kern="1200" dirty="0">
                <a:solidFill>
                  <a:schemeClr val="tx1"/>
                </a:solidFill>
                <a:effectLst/>
                <a:latin typeface="+mn-lt"/>
                <a:ea typeface="+mn-ea"/>
                <a:cs typeface="+mn-cs"/>
              </a:rPr>
              <a:t> cent (1)</a:t>
            </a:r>
          </a:p>
          <a:p>
            <a:r>
              <a:rPr lang="en-US" altLang="zh-CN" sz="1200" b="0" i="0" kern="1200" dirty="0">
                <a:solidFill>
                  <a:schemeClr val="tx1"/>
                </a:solidFill>
                <a:effectLst/>
                <a:latin typeface="+mn-lt"/>
                <a:ea typeface="+mn-ea"/>
                <a:cs typeface="+mn-cs"/>
              </a:rPr>
              <a:t>Either option 1 or 3 will give us a total of two coins which is the minimum number of coins for 11 cents.</a:t>
            </a:r>
          </a:p>
          <a:p>
            <a:endParaRPr lang="zh-CN" altLang="en-US" dirty="0"/>
          </a:p>
        </p:txBody>
      </p:sp>
      <p:sp>
        <p:nvSpPr>
          <p:cNvPr id="4" name="灯片编号占位符 3"/>
          <p:cNvSpPr>
            <a:spLocks noGrp="1"/>
          </p:cNvSpPr>
          <p:nvPr>
            <p:ph type="sldNum" sz="quarter" idx="5"/>
          </p:nvPr>
        </p:nvSpPr>
        <p:spPr/>
        <p:txBody>
          <a:bodyPr/>
          <a:lstStyle/>
          <a:p>
            <a:fld id="{17A53BE5-3B84-48E2-8B66-CB9184F024E2}" type="slidenum">
              <a:rPr lang="zh-CN" altLang="en-US" smtClean="0"/>
              <a:t>15</a:t>
            </a:fld>
            <a:endParaRPr lang="zh-CN" altLang="en-US"/>
          </a:p>
        </p:txBody>
      </p:sp>
    </p:spTree>
    <p:extLst>
      <p:ext uri="{BB962C8B-B14F-4D97-AF65-F5344CB8AC3E}">
        <p14:creationId xmlns:p14="http://schemas.microsoft.com/office/powerpoint/2010/main" val="3776198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effectLst/>
              </a:rPr>
              <a:t>dpMakeChange</a:t>
            </a:r>
            <a:r>
              <a:rPr lang="en-US" altLang="zh-CN" sz="1200" b="0" i="0" kern="1200" dirty="0">
                <a:solidFill>
                  <a:schemeClr val="tx1"/>
                </a:solidFill>
                <a:effectLst/>
                <a:latin typeface="+mn-lt"/>
                <a:ea typeface="+mn-ea"/>
                <a:cs typeface="+mn-cs"/>
              </a:rPr>
              <a:t> takes three parameters:</a:t>
            </a:r>
          </a:p>
          <a:p>
            <a:r>
              <a:rPr lang="en-US" altLang="zh-CN" sz="1200" b="0" i="0" kern="1200" dirty="0">
                <a:solidFill>
                  <a:schemeClr val="tx1"/>
                </a:solidFill>
                <a:effectLst/>
                <a:latin typeface="+mn-lt"/>
                <a:ea typeface="+mn-ea"/>
                <a:cs typeface="+mn-cs"/>
              </a:rPr>
              <a:t>a list of valid coin values, </a:t>
            </a:r>
          </a:p>
          <a:p>
            <a:r>
              <a:rPr lang="en-US" altLang="zh-CN" sz="1200" b="0" i="0" kern="1200" dirty="0">
                <a:solidFill>
                  <a:schemeClr val="tx1"/>
                </a:solidFill>
                <a:effectLst/>
                <a:latin typeface="+mn-lt"/>
                <a:ea typeface="+mn-ea"/>
                <a:cs typeface="+mn-cs"/>
              </a:rPr>
              <a:t>the amount of change we want to make, </a:t>
            </a:r>
          </a:p>
          <a:p>
            <a:r>
              <a:rPr lang="en-US" altLang="zh-CN" sz="1200" b="0" i="0" kern="1200" dirty="0">
                <a:solidFill>
                  <a:schemeClr val="tx1"/>
                </a:solidFill>
                <a:effectLst/>
                <a:latin typeface="+mn-lt"/>
                <a:ea typeface="+mn-ea"/>
                <a:cs typeface="+mn-cs"/>
              </a:rPr>
              <a:t>and a list of the minimum number of coins needed to make each value. </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When the function is done </a:t>
            </a:r>
            <a:r>
              <a:rPr lang="en-US" altLang="zh-CN" dirty="0" err="1">
                <a:effectLst/>
              </a:rPr>
              <a:t>minCoins</a:t>
            </a:r>
            <a:r>
              <a:rPr lang="en-US" altLang="zh-CN" sz="1200" b="0" i="0" kern="1200" dirty="0">
                <a:solidFill>
                  <a:schemeClr val="tx1"/>
                </a:solidFill>
                <a:effectLst/>
                <a:latin typeface="+mn-lt"/>
                <a:ea typeface="+mn-ea"/>
                <a:cs typeface="+mn-cs"/>
              </a:rPr>
              <a:t> will contain the solution for all values from 0 to the value of </a:t>
            </a:r>
            <a:r>
              <a:rPr lang="en-US" altLang="zh-CN" dirty="0">
                <a:effectLst/>
              </a:rPr>
              <a:t>change</a:t>
            </a:r>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a:t>
            </a:r>
          </a:p>
          <a:p>
            <a:r>
              <a:rPr lang="en-US" altLang="zh-CN" dirty="0">
                <a:latin typeface="Times New Roman" panose="02020603050405020304" pitchFamily="18" charset="0"/>
                <a:cs typeface="Times New Roman" panose="02020603050405020304" pitchFamily="18" charset="0"/>
              </a:rPr>
              <a:t>Note that </a:t>
            </a:r>
            <a:r>
              <a:rPr lang="en-US" altLang="zh-CN" dirty="0" err="1">
                <a:latin typeface="Times New Roman" panose="02020603050405020304" pitchFamily="18" charset="0"/>
                <a:cs typeface="Times New Roman" panose="02020603050405020304" pitchFamily="18" charset="0"/>
              </a:rPr>
              <a:t>dpMakeChange</a:t>
            </a:r>
            <a:r>
              <a:rPr lang="en-US" altLang="zh-CN" dirty="0">
                <a:latin typeface="Times New Roman" panose="02020603050405020304" pitchFamily="18" charset="0"/>
                <a:cs typeface="Times New Roman" panose="02020603050405020304" pitchFamily="18" charset="0"/>
              </a:rPr>
              <a:t> is not a recursive function, even though we started with a recursive solution to this problem. </a:t>
            </a:r>
          </a:p>
          <a:p>
            <a:r>
              <a:rPr lang="en-US" altLang="zh-CN" dirty="0">
                <a:latin typeface="Times New Roman" panose="02020603050405020304" pitchFamily="18" charset="0"/>
                <a:cs typeface="Times New Roman" panose="02020603050405020304" pitchFamily="18" charset="0"/>
              </a:rPr>
              <a:t>It is important to realize that just because you can write a recursive solution to a problem does not mean it is the best or most efficient solution. </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bulk of the work in this function is done by the loop that starts on line 4.</a:t>
            </a:r>
          </a:p>
          <a:p>
            <a:r>
              <a:rPr lang="en-US" altLang="zh-CN" dirty="0">
                <a:latin typeface="Times New Roman" panose="02020603050405020304" pitchFamily="18" charset="0"/>
                <a:cs typeface="Times New Roman" panose="02020603050405020304" pitchFamily="18" charset="0"/>
              </a:rPr>
              <a:t>In this loop we consider using all possible coins to make change for the amount specified by cents. </a:t>
            </a:r>
          </a:p>
          <a:p>
            <a:r>
              <a:rPr lang="en-US" altLang="zh-CN" dirty="0">
                <a:latin typeface="Times New Roman" panose="02020603050405020304" pitchFamily="18" charset="0"/>
                <a:cs typeface="Times New Roman" panose="02020603050405020304" pitchFamily="18" charset="0"/>
              </a:rPr>
              <a:t>Like we did for the 11 cent example above, we remember the minimum value and store it in our </a:t>
            </a:r>
            <a:r>
              <a:rPr lang="en-US" altLang="zh-CN" dirty="0" err="1">
                <a:latin typeface="Times New Roman" panose="02020603050405020304" pitchFamily="18" charset="0"/>
                <a:cs typeface="Times New Roman" panose="02020603050405020304" pitchFamily="18" charset="0"/>
              </a:rPr>
              <a:t>minCoins</a:t>
            </a:r>
            <a:r>
              <a:rPr lang="en-US" altLang="zh-CN" dirty="0">
                <a:latin typeface="Times New Roman" panose="02020603050405020304" pitchFamily="18" charset="0"/>
                <a:cs typeface="Times New Roman" panose="02020603050405020304" pitchFamily="18" charset="0"/>
              </a:rPr>
              <a:t> list.</a:t>
            </a:r>
            <a:endParaRPr lang="zh-CN" altLang="en-US"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17A53BE5-3B84-48E2-8B66-CB9184F024E2}" type="slidenum">
              <a:rPr lang="zh-CN" altLang="en-US" smtClean="0"/>
              <a:t>16</a:t>
            </a:fld>
            <a:endParaRPr lang="zh-CN" altLang="en-US"/>
          </a:p>
        </p:txBody>
      </p:sp>
    </p:spTree>
    <p:extLst>
      <p:ext uri="{BB962C8B-B14F-4D97-AF65-F5344CB8AC3E}">
        <p14:creationId xmlns:p14="http://schemas.microsoft.com/office/powerpoint/2010/main" val="659244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32BABB-A73F-4EBA-950D-91A564A867C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8EDFF82-102F-4EAC-B779-4F828F3903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50ABC1A-085B-4D5B-ACE3-1695F6D18A42}"/>
              </a:ext>
            </a:extLst>
          </p:cNvPr>
          <p:cNvSpPr>
            <a:spLocks noGrp="1"/>
          </p:cNvSpPr>
          <p:nvPr>
            <p:ph type="dt" sz="half" idx="10"/>
          </p:nvPr>
        </p:nvSpPr>
        <p:spPr/>
        <p:txBody>
          <a:bodyPr/>
          <a:lstStyle/>
          <a:p>
            <a:fld id="{7E281268-D699-453A-B272-674F4D4F657D}" type="datetimeFigureOut">
              <a:rPr lang="zh-CN" altLang="en-US" smtClean="0"/>
              <a:t>2020/11/23</a:t>
            </a:fld>
            <a:endParaRPr lang="zh-CN" altLang="en-US"/>
          </a:p>
        </p:txBody>
      </p:sp>
      <p:sp>
        <p:nvSpPr>
          <p:cNvPr id="5" name="页脚占位符 4">
            <a:extLst>
              <a:ext uri="{FF2B5EF4-FFF2-40B4-BE49-F238E27FC236}">
                <a16:creationId xmlns:a16="http://schemas.microsoft.com/office/drawing/2014/main" id="{A3A644C9-844E-43EE-A0FB-613B7B9479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D46335-12BC-4163-AAF0-2C57010E8F9E}"/>
              </a:ext>
            </a:extLst>
          </p:cNvPr>
          <p:cNvSpPr>
            <a:spLocks noGrp="1"/>
          </p:cNvSpPr>
          <p:nvPr>
            <p:ph type="sldNum" sz="quarter" idx="12"/>
          </p:nvPr>
        </p:nvSpPr>
        <p:spPr/>
        <p:txBody>
          <a:body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309033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7DB13-BD1D-4C38-8933-E5EBDB4A800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C648FCA-52B0-4D2D-B807-2D532ACB2BC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1E07A55-E339-4C4F-8F83-15B2E1C7233B}"/>
              </a:ext>
            </a:extLst>
          </p:cNvPr>
          <p:cNvSpPr>
            <a:spLocks noGrp="1"/>
          </p:cNvSpPr>
          <p:nvPr>
            <p:ph type="dt" sz="half" idx="10"/>
          </p:nvPr>
        </p:nvSpPr>
        <p:spPr/>
        <p:txBody>
          <a:bodyPr/>
          <a:lstStyle/>
          <a:p>
            <a:fld id="{7E281268-D699-453A-B272-674F4D4F657D}" type="datetimeFigureOut">
              <a:rPr lang="zh-CN" altLang="en-US" smtClean="0"/>
              <a:t>2020/11/23</a:t>
            </a:fld>
            <a:endParaRPr lang="zh-CN" altLang="en-US"/>
          </a:p>
        </p:txBody>
      </p:sp>
      <p:sp>
        <p:nvSpPr>
          <p:cNvPr id="5" name="页脚占位符 4">
            <a:extLst>
              <a:ext uri="{FF2B5EF4-FFF2-40B4-BE49-F238E27FC236}">
                <a16:creationId xmlns:a16="http://schemas.microsoft.com/office/drawing/2014/main" id="{175D947E-CA26-44C1-B252-8B1F83FA38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1CEE54-B14B-4F5A-BDEB-D5E549DDE6CC}"/>
              </a:ext>
            </a:extLst>
          </p:cNvPr>
          <p:cNvSpPr>
            <a:spLocks noGrp="1"/>
          </p:cNvSpPr>
          <p:nvPr>
            <p:ph type="sldNum" sz="quarter" idx="12"/>
          </p:nvPr>
        </p:nvSpPr>
        <p:spPr/>
        <p:txBody>
          <a:body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2426986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85784FA-FCD1-466D-85F6-48FDFE1354C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12C092E-649B-4530-BA4E-B076DD274BC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83BF2D9-FED5-4079-BA86-A79F66CBE384}"/>
              </a:ext>
            </a:extLst>
          </p:cNvPr>
          <p:cNvSpPr>
            <a:spLocks noGrp="1"/>
          </p:cNvSpPr>
          <p:nvPr>
            <p:ph type="dt" sz="half" idx="10"/>
          </p:nvPr>
        </p:nvSpPr>
        <p:spPr/>
        <p:txBody>
          <a:bodyPr/>
          <a:lstStyle/>
          <a:p>
            <a:fld id="{7E281268-D699-453A-B272-674F4D4F657D}" type="datetimeFigureOut">
              <a:rPr lang="zh-CN" altLang="en-US" smtClean="0"/>
              <a:t>2020/11/23</a:t>
            </a:fld>
            <a:endParaRPr lang="zh-CN" altLang="en-US"/>
          </a:p>
        </p:txBody>
      </p:sp>
      <p:sp>
        <p:nvSpPr>
          <p:cNvPr id="5" name="页脚占位符 4">
            <a:extLst>
              <a:ext uri="{FF2B5EF4-FFF2-40B4-BE49-F238E27FC236}">
                <a16:creationId xmlns:a16="http://schemas.microsoft.com/office/drawing/2014/main" id="{9509952B-46D0-451B-8194-F236F9F0C1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223448-E766-4ACA-95E2-980B662FEAC4}"/>
              </a:ext>
            </a:extLst>
          </p:cNvPr>
          <p:cNvSpPr>
            <a:spLocks noGrp="1"/>
          </p:cNvSpPr>
          <p:nvPr>
            <p:ph type="sldNum" sz="quarter" idx="12"/>
          </p:nvPr>
        </p:nvSpPr>
        <p:spPr/>
        <p:txBody>
          <a:body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972440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3DFFD2-AFCA-4BA5-A4DF-029972294D1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21D8954-397D-46CC-B604-112D70DCA71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467B54F-7DBC-4E1E-8BF5-9F93E14DC0D1}"/>
              </a:ext>
            </a:extLst>
          </p:cNvPr>
          <p:cNvSpPr>
            <a:spLocks noGrp="1"/>
          </p:cNvSpPr>
          <p:nvPr>
            <p:ph type="dt" sz="half" idx="10"/>
          </p:nvPr>
        </p:nvSpPr>
        <p:spPr/>
        <p:txBody>
          <a:bodyPr/>
          <a:lstStyle/>
          <a:p>
            <a:fld id="{7E281268-D699-453A-B272-674F4D4F657D}" type="datetimeFigureOut">
              <a:rPr lang="zh-CN" altLang="en-US" smtClean="0"/>
              <a:t>2020/11/23</a:t>
            </a:fld>
            <a:endParaRPr lang="zh-CN" altLang="en-US"/>
          </a:p>
        </p:txBody>
      </p:sp>
      <p:sp>
        <p:nvSpPr>
          <p:cNvPr id="5" name="页脚占位符 4">
            <a:extLst>
              <a:ext uri="{FF2B5EF4-FFF2-40B4-BE49-F238E27FC236}">
                <a16:creationId xmlns:a16="http://schemas.microsoft.com/office/drawing/2014/main" id="{EB7683DB-1B7E-4ECC-8E32-971F35904F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027225-F7CD-4966-8EAC-A7B72CF24CC6}"/>
              </a:ext>
            </a:extLst>
          </p:cNvPr>
          <p:cNvSpPr>
            <a:spLocks noGrp="1"/>
          </p:cNvSpPr>
          <p:nvPr>
            <p:ph type="sldNum" sz="quarter" idx="12"/>
          </p:nvPr>
        </p:nvSpPr>
        <p:spPr/>
        <p:txBody>
          <a:body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2944548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70192B-5195-495A-81AA-656D2B80147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BF1C256-621C-4969-A467-247C8D01B6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4CD3703-8CF2-4283-A310-CED412D3243B}"/>
              </a:ext>
            </a:extLst>
          </p:cNvPr>
          <p:cNvSpPr>
            <a:spLocks noGrp="1"/>
          </p:cNvSpPr>
          <p:nvPr>
            <p:ph type="dt" sz="half" idx="10"/>
          </p:nvPr>
        </p:nvSpPr>
        <p:spPr/>
        <p:txBody>
          <a:bodyPr/>
          <a:lstStyle/>
          <a:p>
            <a:fld id="{7E281268-D699-453A-B272-674F4D4F657D}" type="datetimeFigureOut">
              <a:rPr lang="zh-CN" altLang="en-US" smtClean="0"/>
              <a:t>2020/11/23</a:t>
            </a:fld>
            <a:endParaRPr lang="zh-CN" altLang="en-US"/>
          </a:p>
        </p:txBody>
      </p:sp>
      <p:sp>
        <p:nvSpPr>
          <p:cNvPr id="5" name="页脚占位符 4">
            <a:extLst>
              <a:ext uri="{FF2B5EF4-FFF2-40B4-BE49-F238E27FC236}">
                <a16:creationId xmlns:a16="http://schemas.microsoft.com/office/drawing/2014/main" id="{1F4578A1-DFFB-4B4A-B8DA-80A50781C2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6D9CBE-5F7B-4AB8-A9A2-F6F236E65C2E}"/>
              </a:ext>
            </a:extLst>
          </p:cNvPr>
          <p:cNvSpPr>
            <a:spLocks noGrp="1"/>
          </p:cNvSpPr>
          <p:nvPr>
            <p:ph type="sldNum" sz="quarter" idx="12"/>
          </p:nvPr>
        </p:nvSpPr>
        <p:spPr/>
        <p:txBody>
          <a:body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3501469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FF2D80-B8DE-4CA7-9CCF-B87690049B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66F6EA5-5969-4D13-A7F9-DE71059EEC3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AD8A8F6-2C76-4019-BF2B-53462EB4369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0CDE848-E480-4802-896C-E92677364A0C}"/>
              </a:ext>
            </a:extLst>
          </p:cNvPr>
          <p:cNvSpPr>
            <a:spLocks noGrp="1"/>
          </p:cNvSpPr>
          <p:nvPr>
            <p:ph type="dt" sz="half" idx="10"/>
          </p:nvPr>
        </p:nvSpPr>
        <p:spPr/>
        <p:txBody>
          <a:bodyPr/>
          <a:lstStyle/>
          <a:p>
            <a:fld id="{7E281268-D699-453A-B272-674F4D4F657D}" type="datetimeFigureOut">
              <a:rPr lang="zh-CN" altLang="en-US" smtClean="0"/>
              <a:t>2020/11/23</a:t>
            </a:fld>
            <a:endParaRPr lang="zh-CN" altLang="en-US"/>
          </a:p>
        </p:txBody>
      </p:sp>
      <p:sp>
        <p:nvSpPr>
          <p:cNvPr id="6" name="页脚占位符 5">
            <a:extLst>
              <a:ext uri="{FF2B5EF4-FFF2-40B4-BE49-F238E27FC236}">
                <a16:creationId xmlns:a16="http://schemas.microsoft.com/office/drawing/2014/main" id="{BBE37081-AE1B-44E2-ADC2-D132E27991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82B563-9B99-46AB-9DCB-C352C0C2DA88}"/>
              </a:ext>
            </a:extLst>
          </p:cNvPr>
          <p:cNvSpPr>
            <a:spLocks noGrp="1"/>
          </p:cNvSpPr>
          <p:nvPr>
            <p:ph type="sldNum" sz="quarter" idx="12"/>
          </p:nvPr>
        </p:nvSpPr>
        <p:spPr/>
        <p:txBody>
          <a:body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384487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7348C-8921-4727-A3F3-9A948D2BEF0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97C758F-DD6D-410F-8655-7D9ABC7EFD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277084A-2715-4EE4-9353-5EAD543FDC2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A25B6A8-A5E4-4099-86ED-1365EA9144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781AC76-3F08-4A73-8403-2DB88A0CAEE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00D5233-C83E-4BA0-988C-7F74A9AA1AAB}"/>
              </a:ext>
            </a:extLst>
          </p:cNvPr>
          <p:cNvSpPr>
            <a:spLocks noGrp="1"/>
          </p:cNvSpPr>
          <p:nvPr>
            <p:ph type="dt" sz="half" idx="10"/>
          </p:nvPr>
        </p:nvSpPr>
        <p:spPr/>
        <p:txBody>
          <a:bodyPr/>
          <a:lstStyle/>
          <a:p>
            <a:fld id="{7E281268-D699-453A-B272-674F4D4F657D}" type="datetimeFigureOut">
              <a:rPr lang="zh-CN" altLang="en-US" smtClean="0"/>
              <a:t>2020/11/23</a:t>
            </a:fld>
            <a:endParaRPr lang="zh-CN" altLang="en-US"/>
          </a:p>
        </p:txBody>
      </p:sp>
      <p:sp>
        <p:nvSpPr>
          <p:cNvPr id="8" name="页脚占位符 7">
            <a:extLst>
              <a:ext uri="{FF2B5EF4-FFF2-40B4-BE49-F238E27FC236}">
                <a16:creationId xmlns:a16="http://schemas.microsoft.com/office/drawing/2014/main" id="{237D74F9-50DC-49CF-B4DC-E3134F5ECCB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AC7DB44-F216-4D05-A81F-08D4AA8C39F7}"/>
              </a:ext>
            </a:extLst>
          </p:cNvPr>
          <p:cNvSpPr>
            <a:spLocks noGrp="1"/>
          </p:cNvSpPr>
          <p:nvPr>
            <p:ph type="sldNum" sz="quarter" idx="12"/>
          </p:nvPr>
        </p:nvSpPr>
        <p:spPr/>
        <p:txBody>
          <a:body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606078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89180C-35F8-45F1-9DF0-1782DF18E94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FDC9819-435F-45F4-BD0A-AF3168EB3DCB}"/>
              </a:ext>
            </a:extLst>
          </p:cNvPr>
          <p:cNvSpPr>
            <a:spLocks noGrp="1"/>
          </p:cNvSpPr>
          <p:nvPr>
            <p:ph type="dt" sz="half" idx="10"/>
          </p:nvPr>
        </p:nvSpPr>
        <p:spPr/>
        <p:txBody>
          <a:bodyPr/>
          <a:lstStyle/>
          <a:p>
            <a:fld id="{7E281268-D699-453A-B272-674F4D4F657D}" type="datetimeFigureOut">
              <a:rPr lang="zh-CN" altLang="en-US" smtClean="0"/>
              <a:t>2020/11/23</a:t>
            </a:fld>
            <a:endParaRPr lang="zh-CN" altLang="en-US"/>
          </a:p>
        </p:txBody>
      </p:sp>
      <p:sp>
        <p:nvSpPr>
          <p:cNvPr id="4" name="页脚占位符 3">
            <a:extLst>
              <a:ext uri="{FF2B5EF4-FFF2-40B4-BE49-F238E27FC236}">
                <a16:creationId xmlns:a16="http://schemas.microsoft.com/office/drawing/2014/main" id="{A207FEE4-A174-4780-8B36-905AF17ED1A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00CBD00-8477-4109-B632-836AEA4736A8}"/>
              </a:ext>
            </a:extLst>
          </p:cNvPr>
          <p:cNvSpPr>
            <a:spLocks noGrp="1"/>
          </p:cNvSpPr>
          <p:nvPr>
            <p:ph type="sldNum" sz="quarter" idx="12"/>
          </p:nvPr>
        </p:nvSpPr>
        <p:spPr/>
        <p:txBody>
          <a:body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392637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C8773D8-A870-4E5B-9868-1795D191A323}"/>
              </a:ext>
            </a:extLst>
          </p:cNvPr>
          <p:cNvSpPr>
            <a:spLocks noGrp="1"/>
          </p:cNvSpPr>
          <p:nvPr>
            <p:ph type="dt" sz="half" idx="10"/>
          </p:nvPr>
        </p:nvSpPr>
        <p:spPr/>
        <p:txBody>
          <a:bodyPr/>
          <a:lstStyle/>
          <a:p>
            <a:fld id="{7E281268-D699-453A-B272-674F4D4F657D}" type="datetimeFigureOut">
              <a:rPr lang="zh-CN" altLang="en-US" smtClean="0"/>
              <a:t>2020/11/23</a:t>
            </a:fld>
            <a:endParaRPr lang="zh-CN" altLang="en-US"/>
          </a:p>
        </p:txBody>
      </p:sp>
      <p:sp>
        <p:nvSpPr>
          <p:cNvPr id="3" name="页脚占位符 2">
            <a:extLst>
              <a:ext uri="{FF2B5EF4-FFF2-40B4-BE49-F238E27FC236}">
                <a16:creationId xmlns:a16="http://schemas.microsoft.com/office/drawing/2014/main" id="{84B748FF-5B27-49A8-AA80-80A8929A0E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C56A38F-EF22-486B-B45B-7A7404623BF6}"/>
              </a:ext>
            </a:extLst>
          </p:cNvPr>
          <p:cNvSpPr>
            <a:spLocks noGrp="1"/>
          </p:cNvSpPr>
          <p:nvPr>
            <p:ph type="sldNum" sz="quarter" idx="12"/>
          </p:nvPr>
        </p:nvSpPr>
        <p:spPr/>
        <p:txBody>
          <a:body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3364019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286426-CA1B-4B75-9203-7DFC2923C80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05ACA4E-86D6-4504-B79E-D742F89CBD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CE79413-989C-47FD-8F08-D9F0CCDFC0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BE0D615-30DE-4F99-931B-2ACB62620570}"/>
              </a:ext>
            </a:extLst>
          </p:cNvPr>
          <p:cNvSpPr>
            <a:spLocks noGrp="1"/>
          </p:cNvSpPr>
          <p:nvPr>
            <p:ph type="dt" sz="half" idx="10"/>
          </p:nvPr>
        </p:nvSpPr>
        <p:spPr/>
        <p:txBody>
          <a:bodyPr/>
          <a:lstStyle/>
          <a:p>
            <a:fld id="{7E281268-D699-453A-B272-674F4D4F657D}" type="datetimeFigureOut">
              <a:rPr lang="zh-CN" altLang="en-US" smtClean="0"/>
              <a:t>2020/11/23</a:t>
            </a:fld>
            <a:endParaRPr lang="zh-CN" altLang="en-US"/>
          </a:p>
        </p:txBody>
      </p:sp>
      <p:sp>
        <p:nvSpPr>
          <p:cNvPr id="6" name="页脚占位符 5">
            <a:extLst>
              <a:ext uri="{FF2B5EF4-FFF2-40B4-BE49-F238E27FC236}">
                <a16:creationId xmlns:a16="http://schemas.microsoft.com/office/drawing/2014/main" id="{8007AADB-F2B5-4617-92AD-6710F3B818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58EE53-A4F1-4272-8AAA-6DE6D843C0E2}"/>
              </a:ext>
            </a:extLst>
          </p:cNvPr>
          <p:cNvSpPr>
            <a:spLocks noGrp="1"/>
          </p:cNvSpPr>
          <p:nvPr>
            <p:ph type="sldNum" sz="quarter" idx="12"/>
          </p:nvPr>
        </p:nvSpPr>
        <p:spPr/>
        <p:txBody>
          <a:body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2345638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092323-B767-41F2-AB4F-A58C8C27277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CFB2569-079F-4F14-8B2D-DAF97CD43A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29C3887-D992-438B-86B5-7A53C6B45E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5E32989-954D-4685-9627-B51C2C582DEE}"/>
              </a:ext>
            </a:extLst>
          </p:cNvPr>
          <p:cNvSpPr>
            <a:spLocks noGrp="1"/>
          </p:cNvSpPr>
          <p:nvPr>
            <p:ph type="dt" sz="half" idx="10"/>
          </p:nvPr>
        </p:nvSpPr>
        <p:spPr/>
        <p:txBody>
          <a:bodyPr/>
          <a:lstStyle/>
          <a:p>
            <a:fld id="{7E281268-D699-453A-B272-674F4D4F657D}" type="datetimeFigureOut">
              <a:rPr lang="zh-CN" altLang="en-US" smtClean="0"/>
              <a:t>2020/11/23</a:t>
            </a:fld>
            <a:endParaRPr lang="zh-CN" altLang="en-US"/>
          </a:p>
        </p:txBody>
      </p:sp>
      <p:sp>
        <p:nvSpPr>
          <p:cNvPr id="6" name="页脚占位符 5">
            <a:extLst>
              <a:ext uri="{FF2B5EF4-FFF2-40B4-BE49-F238E27FC236}">
                <a16:creationId xmlns:a16="http://schemas.microsoft.com/office/drawing/2014/main" id="{B1AF2735-5041-4D62-8B56-315D8B3327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C5D260A-71F8-4437-80EA-A12A3C9BCAAF}"/>
              </a:ext>
            </a:extLst>
          </p:cNvPr>
          <p:cNvSpPr>
            <a:spLocks noGrp="1"/>
          </p:cNvSpPr>
          <p:nvPr>
            <p:ph type="sldNum" sz="quarter" idx="12"/>
          </p:nvPr>
        </p:nvSpPr>
        <p:spPr/>
        <p:txBody>
          <a:body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2628722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25B445F-47F6-4959-B18F-D920659598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80080C4-C639-4409-B2B2-E6F47D49E4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6045D08-FFDD-4C42-923C-23BB8EA115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81268-D699-453A-B272-674F4D4F657D}" type="datetimeFigureOut">
              <a:rPr lang="zh-CN" altLang="en-US" smtClean="0"/>
              <a:t>2020/11/23</a:t>
            </a:fld>
            <a:endParaRPr lang="zh-CN" altLang="en-US"/>
          </a:p>
        </p:txBody>
      </p:sp>
      <p:sp>
        <p:nvSpPr>
          <p:cNvPr id="5" name="页脚占位符 4">
            <a:extLst>
              <a:ext uri="{FF2B5EF4-FFF2-40B4-BE49-F238E27FC236}">
                <a16:creationId xmlns:a16="http://schemas.microsoft.com/office/drawing/2014/main" id="{A47A1C09-428E-4C8C-9337-D11015B648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52AA518-5922-47AC-A232-AD63CC5E6F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3607601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118515-F923-4E41-9F64-61BE69C98E38}"/>
              </a:ext>
            </a:extLst>
          </p:cNvPr>
          <p:cNvSpPr>
            <a:spLocks noGrp="1"/>
          </p:cNvSpPr>
          <p:nvPr>
            <p:ph type="ctrTitle"/>
          </p:nvPr>
        </p:nvSpPr>
        <p:spPr/>
        <p:txBody>
          <a:bodyPr/>
          <a:lstStyle/>
          <a:p>
            <a:r>
              <a:rPr lang="en-US" altLang="zh-CN" dirty="0">
                <a:latin typeface="Times New Roman" panose="02020603050405020304" pitchFamily="18" charset="0"/>
                <a:cs typeface="Times New Roman" panose="02020603050405020304" pitchFamily="18" charset="0"/>
              </a:rPr>
              <a:t>Recursion &amp; Dynamic Programming</a:t>
            </a:r>
            <a:endParaRPr lang="zh-CN" altLang="en-US"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D9562BFE-ADDC-4CF9-BED9-D51B3343E95D}"/>
              </a:ext>
            </a:extLst>
          </p:cNvPr>
          <p:cNvSpPr>
            <a:spLocks noGrp="1"/>
          </p:cNvSpPr>
          <p:nvPr>
            <p:ph type="subTitle" idx="1"/>
          </p:nvPr>
        </p:nvSpPr>
        <p:spPr/>
        <p:txBody>
          <a:bodyPr/>
          <a:lstStyle/>
          <a:p>
            <a:r>
              <a:rPr lang="en-US" altLang="zh-CN" dirty="0" err="1">
                <a:latin typeface="Times New Roman" panose="02020603050405020304" pitchFamily="18" charset="0"/>
                <a:cs typeface="Times New Roman" panose="02020603050405020304" pitchFamily="18" charset="0"/>
              </a:rPr>
              <a:t>Hongfei</a:t>
            </a:r>
            <a:r>
              <a:rPr lang="en-US" altLang="zh-CN" dirty="0">
                <a:latin typeface="Times New Roman" panose="02020603050405020304" pitchFamily="18" charset="0"/>
                <a:cs typeface="Times New Roman" panose="02020603050405020304" pitchFamily="18" charset="0"/>
              </a:rPr>
              <a:t> Yan</a:t>
            </a:r>
          </a:p>
          <a:p>
            <a:r>
              <a:rPr lang="en-US" altLang="zh-CN" dirty="0">
                <a:latin typeface="Times New Roman" panose="02020603050405020304" pitchFamily="18" charset="0"/>
                <a:cs typeface="Times New Roman" panose="02020603050405020304" pitchFamily="18" charset="0"/>
              </a:rPr>
              <a:t>2020/11/24</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798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F4EB341-936D-4033-9E64-5FBFD317EF7F}"/>
              </a:ext>
            </a:extLst>
          </p:cNvPr>
          <p:cNvPicPr>
            <a:picLocks noChangeAspect="1"/>
          </p:cNvPicPr>
          <p:nvPr/>
        </p:nvPicPr>
        <p:blipFill>
          <a:blip r:embed="rId3"/>
          <a:stretch>
            <a:fillRect/>
          </a:stretch>
        </p:blipFill>
        <p:spPr>
          <a:xfrm>
            <a:off x="444661" y="1263868"/>
            <a:ext cx="11234195" cy="5229007"/>
          </a:xfrm>
          <a:prstGeom prst="rect">
            <a:avLst/>
          </a:prstGeom>
        </p:spPr>
      </p:pic>
      <p:sp>
        <p:nvSpPr>
          <p:cNvPr id="7" name="内容占位符 2">
            <a:extLst>
              <a:ext uri="{FF2B5EF4-FFF2-40B4-BE49-F238E27FC236}">
                <a16:creationId xmlns:a16="http://schemas.microsoft.com/office/drawing/2014/main" id="{4796E116-49D7-4B37-B65C-5E0B0E288C7D}"/>
              </a:ext>
            </a:extLst>
          </p:cNvPr>
          <p:cNvSpPr>
            <a:spLocks noGrp="1"/>
          </p:cNvSpPr>
          <p:nvPr>
            <p:ph idx="1"/>
          </p:nvPr>
        </p:nvSpPr>
        <p:spPr>
          <a:xfrm>
            <a:off x="444661" y="216745"/>
            <a:ext cx="10515600" cy="975448"/>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Illustrates a small fraction of the 377 function calls needed to find the optimal set of coins to make change for 26 cents.</a:t>
            </a:r>
            <a:endParaRPr lang="zh-CN" altLang="en-US" dirty="0"/>
          </a:p>
        </p:txBody>
      </p:sp>
    </p:spTree>
    <p:extLst>
      <p:ext uri="{BB962C8B-B14F-4D97-AF65-F5344CB8AC3E}">
        <p14:creationId xmlns:p14="http://schemas.microsoft.com/office/powerpoint/2010/main" val="318667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B030D4B-F7E4-4860-854F-C54829B50D4B}"/>
              </a:ext>
            </a:extLst>
          </p:cNvPr>
          <p:cNvSpPr>
            <a:spLocks noGrp="1"/>
          </p:cNvSpPr>
          <p:nvPr>
            <p:ph idx="1"/>
          </p:nvPr>
        </p:nvSpPr>
        <p:spPr>
          <a:xfrm>
            <a:off x="838200" y="474562"/>
            <a:ext cx="10515600" cy="5702401"/>
          </a:xfrm>
        </p:spPr>
        <p:txBody>
          <a:bodyPr>
            <a:normAutofit/>
          </a:bodyPr>
          <a:lstStyle/>
          <a:p>
            <a:r>
              <a:rPr lang="en-US" altLang="zh-CN" dirty="0">
                <a:latin typeface="Times New Roman" panose="02020603050405020304" pitchFamily="18" charset="0"/>
                <a:cs typeface="Times New Roman" panose="02020603050405020304" pitchFamily="18" charset="0"/>
              </a:rPr>
              <a:t>The key to cutting down on the amount of work we do is to </a:t>
            </a:r>
            <a:r>
              <a:rPr lang="en-US" altLang="zh-CN" dirty="0">
                <a:solidFill>
                  <a:srgbClr val="00B0F0"/>
                </a:solidFill>
                <a:latin typeface="Times New Roman" panose="02020603050405020304" pitchFamily="18" charset="0"/>
                <a:cs typeface="Times New Roman" panose="02020603050405020304" pitchFamily="18" charset="0"/>
              </a:rPr>
              <a:t>remember</a:t>
            </a:r>
            <a:r>
              <a:rPr lang="en-US" altLang="zh-CN" dirty="0">
                <a:latin typeface="Times New Roman" panose="02020603050405020304" pitchFamily="18" charset="0"/>
                <a:cs typeface="Times New Roman" panose="02020603050405020304" pitchFamily="18" charset="0"/>
              </a:rPr>
              <a:t> some of the past results </a:t>
            </a:r>
          </a:p>
          <a:p>
            <a:pPr lvl="1"/>
            <a:r>
              <a:rPr lang="en-US" altLang="zh-CN" dirty="0">
                <a:latin typeface="Times New Roman" panose="02020603050405020304" pitchFamily="18" charset="0"/>
                <a:cs typeface="Times New Roman" panose="02020603050405020304" pitchFamily="18" charset="0"/>
              </a:rPr>
              <a:t>so we can avoid recomputing results we already know. </a:t>
            </a:r>
          </a:p>
          <a:p>
            <a:r>
              <a:rPr lang="en-US" altLang="zh-CN" dirty="0">
                <a:latin typeface="Times New Roman" panose="02020603050405020304" pitchFamily="18" charset="0"/>
                <a:cs typeface="Times New Roman" panose="02020603050405020304" pitchFamily="18" charset="0"/>
              </a:rPr>
              <a:t>A simple solution is to store the results for the minimum number of coins in a table when we find them. </a:t>
            </a:r>
          </a:p>
          <a:p>
            <a:r>
              <a:rPr lang="en-US" altLang="zh-CN" dirty="0">
                <a:latin typeface="Times New Roman" panose="02020603050405020304" pitchFamily="18" charset="0"/>
                <a:cs typeface="Times New Roman" panose="02020603050405020304" pitchFamily="18" charset="0"/>
              </a:rPr>
              <a:t>Then before compute a new minimum, first check the table to see if a result is already known. </a:t>
            </a:r>
          </a:p>
          <a:p>
            <a:pPr lvl="1"/>
            <a:r>
              <a:rPr lang="en-US" altLang="zh-CN" dirty="0">
                <a:latin typeface="Times New Roman" panose="02020603050405020304" pitchFamily="18" charset="0"/>
                <a:cs typeface="Times New Roman" panose="02020603050405020304" pitchFamily="18" charset="0"/>
              </a:rPr>
              <a:t>If there is already a result in the table, use the value from the table rather than recomputing. </a:t>
            </a:r>
          </a:p>
          <a:p>
            <a:pPr lvl="1"/>
            <a:r>
              <a:rPr lang="en-US" altLang="zh-CN" dirty="0">
                <a:latin typeface="Times New Roman" panose="02020603050405020304" pitchFamily="18" charset="0"/>
                <a:cs typeface="Times New Roman" panose="02020603050405020304" pitchFamily="18" charset="0"/>
              </a:rPr>
              <a:t>The following shows a modified algorithm to incorporate</a:t>
            </a:r>
            <a:r>
              <a:rPr lang="en-US" altLang="zh-CN" dirty="0">
                <a:solidFill>
                  <a:srgbClr val="FF0000"/>
                </a:solidFill>
                <a:latin typeface="Times New Roman" panose="02020603050405020304" pitchFamily="18" charset="0"/>
                <a:cs typeface="Times New Roman" panose="02020603050405020304" pitchFamily="18" charset="0"/>
              </a:rPr>
              <a:t> our table lookup scheme</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4626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40E61-6827-4E7C-804F-328677F52456}"/>
              </a:ext>
            </a:extLst>
          </p:cNvPr>
          <p:cNvSpPr>
            <a:spLocks noGrp="1"/>
          </p:cNvSpPr>
          <p:nvPr>
            <p:ph type="title"/>
          </p:nvPr>
        </p:nvSpPr>
        <p:spPr>
          <a:xfrm>
            <a:off x="780325" y="0"/>
            <a:ext cx="11095299" cy="1325563"/>
          </a:xfrm>
        </p:spPr>
        <p:txBody>
          <a:bodyPr/>
          <a:lstStyle/>
          <a:p>
            <a:r>
              <a:rPr lang="en-US" altLang="zh-CN" dirty="0">
                <a:latin typeface="Times New Roman" panose="02020603050405020304" pitchFamily="18" charset="0"/>
                <a:cs typeface="Times New Roman" panose="02020603050405020304" pitchFamily="18" charset="0"/>
              </a:rPr>
              <a:t>Recursively Counting Coins with Table Lookup</a:t>
            </a:r>
            <a:endParaRPr lang="zh-CN" altLang="en-US" dirty="0">
              <a:latin typeface="Times New Roman" panose="02020603050405020304" pitchFamily="18" charset="0"/>
              <a:cs typeface="Times New Roman" panose="02020603050405020304" pitchFamily="18" charset="0"/>
            </a:endParaRPr>
          </a:p>
        </p:txBody>
      </p:sp>
      <p:grpSp>
        <p:nvGrpSpPr>
          <p:cNvPr id="8" name="组合 7">
            <a:extLst>
              <a:ext uri="{FF2B5EF4-FFF2-40B4-BE49-F238E27FC236}">
                <a16:creationId xmlns:a16="http://schemas.microsoft.com/office/drawing/2014/main" id="{7AD5224B-2A8C-437C-BA51-D18A94313375}"/>
              </a:ext>
            </a:extLst>
          </p:cNvPr>
          <p:cNvGrpSpPr/>
          <p:nvPr/>
        </p:nvGrpSpPr>
        <p:grpSpPr>
          <a:xfrm>
            <a:off x="886852" y="1221388"/>
            <a:ext cx="10294292" cy="5364604"/>
            <a:chOff x="886852" y="1325563"/>
            <a:chExt cx="9098782" cy="4532093"/>
          </a:xfrm>
        </p:grpSpPr>
        <p:pic>
          <p:nvPicPr>
            <p:cNvPr id="5" name="图片 4">
              <a:extLst>
                <a:ext uri="{FF2B5EF4-FFF2-40B4-BE49-F238E27FC236}">
                  <a16:creationId xmlns:a16="http://schemas.microsoft.com/office/drawing/2014/main" id="{FEB56B56-EA7F-440D-B2A3-3E010313DC31}"/>
                </a:ext>
              </a:extLst>
            </p:cNvPr>
            <p:cNvPicPr>
              <a:picLocks noChangeAspect="1"/>
            </p:cNvPicPr>
            <p:nvPr/>
          </p:nvPicPr>
          <p:blipFill>
            <a:blip r:embed="rId3"/>
            <a:stretch>
              <a:fillRect/>
            </a:stretch>
          </p:blipFill>
          <p:spPr>
            <a:xfrm>
              <a:off x="886852" y="1325563"/>
              <a:ext cx="9098782" cy="4532093"/>
            </a:xfrm>
            <a:prstGeom prst="rect">
              <a:avLst/>
            </a:prstGeom>
            <a:ln>
              <a:solidFill>
                <a:schemeClr val="tx1"/>
              </a:solidFill>
            </a:ln>
          </p:spPr>
        </p:pic>
        <p:cxnSp>
          <p:nvCxnSpPr>
            <p:cNvPr id="7" name="直接连接符 6">
              <a:extLst>
                <a:ext uri="{FF2B5EF4-FFF2-40B4-BE49-F238E27FC236}">
                  <a16:creationId xmlns:a16="http://schemas.microsoft.com/office/drawing/2014/main" id="{EE7DFCD1-F264-4AE8-AD27-B6B598E8E2FF}"/>
                </a:ext>
              </a:extLst>
            </p:cNvPr>
            <p:cNvCxnSpPr/>
            <p:nvPr/>
          </p:nvCxnSpPr>
          <p:spPr>
            <a:xfrm>
              <a:off x="3460828" y="3324825"/>
              <a:ext cx="361130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56776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DDD42E-4811-458D-8D04-8CBCE330FC2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 truly dynamic programming algorithm</a:t>
            </a:r>
            <a:endParaRPr lang="zh-CN" altLang="en-US" dirty="0"/>
          </a:p>
        </p:txBody>
      </p:sp>
      <p:sp>
        <p:nvSpPr>
          <p:cNvPr id="3" name="内容占位符 2">
            <a:extLst>
              <a:ext uri="{FF2B5EF4-FFF2-40B4-BE49-F238E27FC236}">
                <a16:creationId xmlns:a16="http://schemas.microsoft.com/office/drawing/2014/main" id="{389B4672-66FE-4A93-B306-44A5CFFC3F22}"/>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A truly DP algorithm will take a more systematic approach to the problem. </a:t>
            </a:r>
          </a:p>
          <a:p>
            <a:r>
              <a:rPr lang="en-US" altLang="zh-CN" dirty="0">
                <a:solidFill>
                  <a:srgbClr val="00B0F0"/>
                </a:solidFill>
                <a:latin typeface="Times New Roman" panose="02020603050405020304" pitchFamily="18" charset="0"/>
                <a:cs typeface="Times New Roman" panose="02020603050405020304" pitchFamily="18" charset="0"/>
              </a:rPr>
              <a:t>DP solution is going to start with </a:t>
            </a:r>
          </a:p>
          <a:p>
            <a:pPr lvl="1"/>
            <a:r>
              <a:rPr lang="en-US" altLang="zh-CN" dirty="0">
                <a:solidFill>
                  <a:srgbClr val="00B0F0"/>
                </a:solidFill>
                <a:latin typeface="Times New Roman" panose="02020603050405020304" pitchFamily="18" charset="0"/>
                <a:cs typeface="Times New Roman" panose="02020603050405020304" pitchFamily="18" charset="0"/>
              </a:rPr>
              <a:t>making change for one cent and </a:t>
            </a:r>
          </a:p>
          <a:p>
            <a:pPr lvl="1"/>
            <a:r>
              <a:rPr lang="en-US" altLang="zh-CN" dirty="0">
                <a:solidFill>
                  <a:srgbClr val="00B0F0"/>
                </a:solidFill>
                <a:latin typeface="Times New Roman" panose="02020603050405020304" pitchFamily="18" charset="0"/>
                <a:cs typeface="Times New Roman" panose="02020603050405020304" pitchFamily="18" charset="0"/>
              </a:rPr>
              <a:t>systematically work its way up to the amount of change we require. </a:t>
            </a:r>
          </a:p>
          <a:p>
            <a:r>
              <a:rPr lang="en-US" altLang="zh-CN" dirty="0">
                <a:latin typeface="Times New Roman" panose="02020603050405020304" pitchFamily="18" charset="0"/>
                <a:cs typeface="Times New Roman" panose="02020603050405020304" pitchFamily="18" charset="0"/>
              </a:rPr>
              <a:t>This guarantees us that at each step of the algorithm </a:t>
            </a:r>
          </a:p>
          <a:p>
            <a:pPr lvl="1"/>
            <a:r>
              <a:rPr lang="en-US" altLang="zh-CN" dirty="0">
                <a:latin typeface="Times New Roman" panose="02020603050405020304" pitchFamily="18" charset="0"/>
                <a:cs typeface="Times New Roman" panose="02020603050405020304" pitchFamily="18" charset="0"/>
              </a:rPr>
              <a:t>already know the minimum number of coins needed to make change for any smaller amount.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7451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6D68F3-809E-4361-9C74-4A6F5D7002AD}"/>
              </a:ext>
            </a:extLst>
          </p:cNvPr>
          <p:cNvSpPr>
            <a:spLocks noGrp="1"/>
          </p:cNvSpPr>
          <p:nvPr>
            <p:ph type="title"/>
          </p:nvPr>
        </p:nvSpPr>
        <p:spPr>
          <a:xfrm>
            <a:off x="838200" y="29450"/>
            <a:ext cx="10515600" cy="1325563"/>
          </a:xfrm>
        </p:spPr>
        <p:txBody>
          <a:bodyPr>
            <a:normAutofit/>
          </a:bodyPr>
          <a:lstStyle/>
          <a:p>
            <a:r>
              <a:rPr lang="en-US" altLang="zh-CN" sz="2800" dirty="0">
                <a:latin typeface="Times New Roman" panose="02020603050405020304" pitchFamily="18" charset="0"/>
                <a:cs typeface="Times New Roman" panose="02020603050405020304" pitchFamily="18" charset="0"/>
              </a:rPr>
              <a:t>Figure 4: Minimum Number of Coins Needed to Make Change</a:t>
            </a:r>
            <a:endParaRPr lang="zh-CN" altLang="en-US" sz="2800" dirty="0">
              <a:latin typeface="Times New Roman" panose="02020603050405020304" pitchFamily="18" charset="0"/>
              <a:cs typeface="Times New Roman" panose="02020603050405020304" pitchFamily="18" charset="0"/>
            </a:endParaRPr>
          </a:p>
        </p:txBody>
      </p:sp>
      <p:pic>
        <p:nvPicPr>
          <p:cNvPr id="4098" name="Picture 2" descr="image">
            <a:extLst>
              <a:ext uri="{FF2B5EF4-FFF2-40B4-BE49-F238E27FC236}">
                <a16:creationId xmlns:a16="http://schemas.microsoft.com/office/drawing/2014/main" id="{09222297-9EB2-4C1F-8A92-22BFA69E6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6591" y="1147907"/>
            <a:ext cx="6318513" cy="5536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307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42DB86-EB4D-4E59-B75E-9B62AEF34F91}"/>
              </a:ext>
            </a:extLst>
          </p:cNvPr>
          <p:cNvSpPr>
            <a:spLocks noGrp="1"/>
          </p:cNvSpPr>
          <p:nvPr>
            <p:ph type="title"/>
          </p:nvPr>
        </p:nvSpPr>
        <p:spPr/>
        <p:txBody>
          <a:bodyPr>
            <a:normAutofit/>
          </a:bodyPr>
          <a:lstStyle/>
          <a:p>
            <a:r>
              <a:rPr lang="en-US" altLang="zh-CN" dirty="0">
                <a:latin typeface="Times New Roman" panose="02020603050405020304" pitchFamily="18" charset="0"/>
                <a:cs typeface="Times New Roman" panose="02020603050405020304" pitchFamily="18" charset="0"/>
              </a:rPr>
              <a:t>Figure 5: Three Options to Consider for the Minimum Number of Coins for Eleven Cents</a:t>
            </a:r>
            <a:endParaRPr lang="zh-CN" altLang="en-US" dirty="0">
              <a:latin typeface="Times New Roman" panose="02020603050405020304" pitchFamily="18" charset="0"/>
              <a:cs typeface="Times New Roman" panose="02020603050405020304" pitchFamily="18" charset="0"/>
            </a:endParaRPr>
          </a:p>
        </p:txBody>
      </p:sp>
      <p:pic>
        <p:nvPicPr>
          <p:cNvPr id="5122" name="Picture 2" descr="image">
            <a:extLst>
              <a:ext uri="{FF2B5EF4-FFF2-40B4-BE49-F238E27FC236}">
                <a16:creationId xmlns:a16="http://schemas.microsoft.com/office/drawing/2014/main" id="{45521064-261B-4EBF-9631-E66E2AD71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766" y="2558729"/>
            <a:ext cx="9911154" cy="339065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49DD871F-8EBF-4C04-9484-4DEE287BC724}"/>
              </a:ext>
            </a:extLst>
          </p:cNvPr>
          <p:cNvSpPr/>
          <p:nvPr/>
        </p:nvSpPr>
        <p:spPr>
          <a:xfrm>
            <a:off x="5663879" y="6068954"/>
            <a:ext cx="6096000" cy="646331"/>
          </a:xfrm>
          <a:prstGeom prst="rect">
            <a:avLst/>
          </a:prstGeom>
          <a:ln>
            <a:solidFill>
              <a:srgbClr val="FF0000"/>
            </a:solidFill>
          </a:ln>
        </p:spPr>
        <p:txBody>
          <a:bodyPr>
            <a:spAutoFit/>
          </a:bodyPr>
          <a:lstStyle/>
          <a:p>
            <a:r>
              <a:rPr lang="en-US" altLang="zh-CN" b="0" i="0" dirty="0">
                <a:solidFill>
                  <a:srgbClr val="000000"/>
                </a:solidFill>
                <a:effectLst/>
                <a:latin typeface="Helvetica Neue"/>
              </a:rPr>
              <a:t>Either option 1 or 3 will give us a total of two coins which is the minimum number of coins for 11 cents.</a:t>
            </a:r>
            <a:endParaRPr lang="zh-CN" altLang="en-US" dirty="0"/>
          </a:p>
        </p:txBody>
      </p:sp>
    </p:spTree>
    <p:extLst>
      <p:ext uri="{BB962C8B-B14F-4D97-AF65-F5344CB8AC3E}">
        <p14:creationId xmlns:p14="http://schemas.microsoft.com/office/powerpoint/2010/main" val="779300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E58656-A87E-4F21-AA07-15BE82158208}"/>
              </a:ext>
            </a:extLst>
          </p:cNvPr>
          <p:cNvSpPr>
            <a:spLocks noGrp="1"/>
          </p:cNvSpPr>
          <p:nvPr>
            <p:ph type="title"/>
          </p:nvPr>
        </p:nvSpPr>
        <p:spPr>
          <a:xfrm>
            <a:off x="1" y="87325"/>
            <a:ext cx="12192000" cy="1325563"/>
          </a:xfrm>
        </p:spPr>
        <p:txBody>
          <a:bodyPr/>
          <a:lstStyle/>
          <a:p>
            <a:r>
              <a:rPr lang="en-US" altLang="zh-CN" dirty="0">
                <a:latin typeface="Times New Roman" panose="02020603050405020304" pitchFamily="18" charset="0"/>
                <a:cs typeface="Times New Roman" panose="02020603050405020304" pitchFamily="18" charset="0"/>
              </a:rPr>
              <a:t>A DP algorithm to solve our change-making problem</a:t>
            </a:r>
            <a:endParaRPr lang="zh-CN" altLang="en-US" dirty="0">
              <a:latin typeface="Times New Roman" panose="02020603050405020304" pitchFamily="18" charset="0"/>
              <a:cs typeface="Times New Roman" panose="02020603050405020304" pitchFamily="18" charset="0"/>
            </a:endParaRPr>
          </a:p>
        </p:txBody>
      </p:sp>
      <p:grpSp>
        <p:nvGrpSpPr>
          <p:cNvPr id="7" name="组合 6">
            <a:extLst>
              <a:ext uri="{FF2B5EF4-FFF2-40B4-BE49-F238E27FC236}">
                <a16:creationId xmlns:a16="http://schemas.microsoft.com/office/drawing/2014/main" id="{F51E90DF-1816-471A-897A-EC35252D65E9}"/>
              </a:ext>
            </a:extLst>
          </p:cNvPr>
          <p:cNvGrpSpPr/>
          <p:nvPr/>
        </p:nvGrpSpPr>
        <p:grpSpPr>
          <a:xfrm>
            <a:off x="685678" y="1267486"/>
            <a:ext cx="10672145" cy="5214337"/>
            <a:chOff x="685678" y="1267486"/>
            <a:chExt cx="10672145" cy="5214337"/>
          </a:xfrm>
        </p:grpSpPr>
        <p:pic>
          <p:nvPicPr>
            <p:cNvPr id="4" name="图片 3">
              <a:extLst>
                <a:ext uri="{FF2B5EF4-FFF2-40B4-BE49-F238E27FC236}">
                  <a16:creationId xmlns:a16="http://schemas.microsoft.com/office/drawing/2014/main" id="{6379EAE6-DBEB-4375-AC97-569B647FBE8B}"/>
                </a:ext>
              </a:extLst>
            </p:cNvPr>
            <p:cNvPicPr>
              <a:picLocks noChangeAspect="1"/>
            </p:cNvPicPr>
            <p:nvPr/>
          </p:nvPicPr>
          <p:blipFill>
            <a:blip r:embed="rId3"/>
            <a:stretch>
              <a:fillRect/>
            </a:stretch>
          </p:blipFill>
          <p:spPr>
            <a:xfrm>
              <a:off x="685678" y="1267486"/>
              <a:ext cx="10672145" cy="5214337"/>
            </a:xfrm>
            <a:prstGeom prst="rect">
              <a:avLst/>
            </a:prstGeom>
          </p:spPr>
        </p:pic>
        <p:cxnSp>
          <p:nvCxnSpPr>
            <p:cNvPr id="6" name="直接连接符 5">
              <a:extLst>
                <a:ext uri="{FF2B5EF4-FFF2-40B4-BE49-F238E27FC236}">
                  <a16:creationId xmlns:a16="http://schemas.microsoft.com/office/drawing/2014/main" id="{5BEF4DA1-8F13-499E-9FE2-6F458D2B44C4}"/>
                </a:ext>
              </a:extLst>
            </p:cNvPr>
            <p:cNvCxnSpPr/>
            <p:nvPr/>
          </p:nvCxnSpPr>
          <p:spPr>
            <a:xfrm>
              <a:off x="2106592" y="4294208"/>
              <a:ext cx="885463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2378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2201119-E4E5-43BC-8D0B-85E2AA34FC22}"/>
              </a:ext>
            </a:extLst>
          </p:cNvPr>
          <p:cNvSpPr>
            <a:spLocks noGrp="1"/>
          </p:cNvSpPr>
          <p:nvPr>
            <p:ph idx="1"/>
          </p:nvPr>
        </p:nvSpPr>
        <p:spPr>
          <a:xfrm>
            <a:off x="838200" y="335666"/>
            <a:ext cx="10515600" cy="5841297"/>
          </a:xfrm>
        </p:spPr>
        <p:txBody>
          <a:bodyPr>
            <a:normAutofit/>
          </a:bodyPr>
          <a:lstStyle/>
          <a:p>
            <a:r>
              <a:rPr lang="en-US" altLang="zh-CN" dirty="0">
                <a:latin typeface="Times New Roman" panose="02020603050405020304" pitchFamily="18" charset="0"/>
                <a:cs typeface="Times New Roman" panose="02020603050405020304" pitchFamily="18" charset="0"/>
              </a:rPr>
              <a:t>Although our making change algorithm does a good job of figuring out the minimum number of coins, </a:t>
            </a:r>
          </a:p>
          <a:p>
            <a:pPr lvl="1"/>
            <a:r>
              <a:rPr lang="en-US" altLang="zh-CN" dirty="0">
                <a:latin typeface="Times New Roman" panose="02020603050405020304" pitchFamily="18" charset="0"/>
                <a:cs typeface="Times New Roman" panose="02020603050405020304" pitchFamily="18" charset="0"/>
              </a:rPr>
              <a:t>it does not help us make change since do not keep track of the coins used. </a:t>
            </a:r>
          </a:p>
          <a:p>
            <a:r>
              <a:rPr lang="en-US" altLang="zh-CN" dirty="0">
                <a:latin typeface="Times New Roman" panose="02020603050405020304" pitchFamily="18" charset="0"/>
                <a:cs typeface="Times New Roman" panose="02020603050405020304" pitchFamily="18" charset="0"/>
              </a:rPr>
              <a:t>Easily extend </a:t>
            </a:r>
            <a:r>
              <a:rPr lang="en-US" altLang="zh-CN" dirty="0" err="1">
                <a:latin typeface="Times New Roman" panose="02020603050405020304" pitchFamily="18" charset="0"/>
                <a:cs typeface="Times New Roman" panose="02020603050405020304" pitchFamily="18" charset="0"/>
              </a:rPr>
              <a:t>dpMakeChange</a:t>
            </a:r>
            <a:r>
              <a:rPr lang="en-US" altLang="zh-CN" dirty="0">
                <a:latin typeface="Times New Roman" panose="02020603050405020304" pitchFamily="18" charset="0"/>
                <a:cs typeface="Times New Roman" panose="02020603050405020304" pitchFamily="18" charset="0"/>
              </a:rPr>
              <a:t> to keep track of the coins used </a:t>
            </a:r>
          </a:p>
          <a:p>
            <a:pPr lvl="1"/>
            <a:r>
              <a:rPr lang="en-US" altLang="zh-CN" dirty="0">
                <a:latin typeface="Times New Roman" panose="02020603050405020304" pitchFamily="18" charset="0"/>
                <a:cs typeface="Times New Roman" panose="02020603050405020304" pitchFamily="18" charset="0"/>
              </a:rPr>
              <a:t>by simply remembering the last coin we add for each entry in the </a:t>
            </a:r>
            <a:r>
              <a:rPr lang="en-US" altLang="zh-CN" dirty="0" err="1">
                <a:latin typeface="Times New Roman" panose="02020603050405020304" pitchFamily="18" charset="0"/>
                <a:cs typeface="Times New Roman" panose="02020603050405020304" pitchFamily="18" charset="0"/>
              </a:rPr>
              <a:t>minCoins</a:t>
            </a:r>
            <a:r>
              <a:rPr lang="en-US" altLang="zh-CN" dirty="0">
                <a:latin typeface="Times New Roman" panose="02020603050405020304" pitchFamily="18" charset="0"/>
                <a:cs typeface="Times New Roman" panose="02020603050405020304" pitchFamily="18" charset="0"/>
              </a:rPr>
              <a:t> table. </a:t>
            </a:r>
          </a:p>
          <a:p>
            <a:r>
              <a:rPr lang="en-US" altLang="zh-CN" dirty="0">
                <a:latin typeface="Times New Roman" panose="02020603050405020304" pitchFamily="18" charset="0"/>
                <a:cs typeface="Times New Roman" panose="02020603050405020304" pitchFamily="18" charset="0"/>
              </a:rPr>
              <a:t>Know the last coin added, simply subtract the value of the coin to find a previous entry in the table </a:t>
            </a:r>
          </a:p>
          <a:p>
            <a:pPr lvl="1"/>
            <a:r>
              <a:rPr lang="en-US" altLang="zh-CN" dirty="0">
                <a:latin typeface="Times New Roman" panose="02020603050405020304" pitchFamily="18" charset="0"/>
                <a:cs typeface="Times New Roman" panose="02020603050405020304" pitchFamily="18" charset="0"/>
              </a:rPr>
              <a:t>that tells us the last coin we added to make that amount. </a:t>
            </a:r>
          </a:p>
          <a:p>
            <a:pPr lvl="1"/>
            <a:r>
              <a:rPr lang="en-US" altLang="zh-CN" dirty="0">
                <a:latin typeface="Times New Roman" panose="02020603050405020304" pitchFamily="18" charset="0"/>
                <a:cs typeface="Times New Roman" panose="02020603050405020304" pitchFamily="18" charset="0"/>
              </a:rPr>
              <a:t>keep tracing back through the table until get to the beginning.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487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F4C536-79EE-474E-80EC-217D30E6D20D}"/>
              </a:ext>
            </a:extLst>
          </p:cNvPr>
          <p:cNvSpPr>
            <a:spLocks noGrp="1"/>
          </p:cNvSpPr>
          <p:nvPr>
            <p:ph type="title"/>
          </p:nvPr>
        </p:nvSpPr>
        <p:spPr>
          <a:xfrm>
            <a:off x="838200" y="-63143"/>
            <a:ext cx="10515600" cy="1325563"/>
          </a:xfrm>
        </p:spPr>
        <p:txBody>
          <a:bodyPr/>
          <a:lstStyle/>
          <a:p>
            <a:r>
              <a:rPr lang="en-US" altLang="zh-CN" dirty="0">
                <a:latin typeface="Times New Roman" panose="02020603050405020304" pitchFamily="18" charset="0"/>
                <a:cs typeface="Times New Roman" panose="02020603050405020304" pitchFamily="18" charset="0"/>
              </a:rPr>
              <a:t>Complete Solution to the Change Problem </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33222423-FE5E-4D7A-A224-F8519DE7275C}"/>
              </a:ext>
            </a:extLst>
          </p:cNvPr>
          <p:cNvPicPr>
            <a:picLocks noChangeAspect="1"/>
          </p:cNvPicPr>
          <p:nvPr/>
        </p:nvPicPr>
        <p:blipFill>
          <a:blip r:embed="rId3"/>
          <a:stretch>
            <a:fillRect/>
          </a:stretch>
        </p:blipFill>
        <p:spPr>
          <a:xfrm>
            <a:off x="201592" y="1047749"/>
            <a:ext cx="6453851" cy="5711373"/>
          </a:xfrm>
          <a:prstGeom prst="rect">
            <a:avLst/>
          </a:prstGeom>
          <a:ln>
            <a:solidFill>
              <a:schemeClr val="tx1"/>
            </a:solidFill>
          </a:ln>
        </p:spPr>
      </p:pic>
      <p:pic>
        <p:nvPicPr>
          <p:cNvPr id="5" name="图片 4">
            <a:extLst>
              <a:ext uri="{FF2B5EF4-FFF2-40B4-BE49-F238E27FC236}">
                <a16:creationId xmlns:a16="http://schemas.microsoft.com/office/drawing/2014/main" id="{4BC856EA-911A-449B-A62C-91E9A2C3801D}"/>
              </a:ext>
            </a:extLst>
          </p:cNvPr>
          <p:cNvPicPr>
            <a:picLocks noChangeAspect="1"/>
          </p:cNvPicPr>
          <p:nvPr/>
        </p:nvPicPr>
        <p:blipFill>
          <a:blip r:embed="rId4"/>
          <a:stretch>
            <a:fillRect/>
          </a:stretch>
        </p:blipFill>
        <p:spPr>
          <a:xfrm>
            <a:off x="6096000" y="3311263"/>
            <a:ext cx="5324475" cy="1971675"/>
          </a:xfrm>
          <a:prstGeom prst="rect">
            <a:avLst/>
          </a:prstGeom>
          <a:ln>
            <a:solidFill>
              <a:schemeClr val="tx1"/>
            </a:solidFill>
          </a:ln>
        </p:spPr>
      </p:pic>
    </p:spTree>
    <p:extLst>
      <p:ext uri="{BB962C8B-B14F-4D97-AF65-F5344CB8AC3E}">
        <p14:creationId xmlns:p14="http://schemas.microsoft.com/office/powerpoint/2010/main" val="3990788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3F289-48F8-44AC-8C2B-FFF451B204B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Summary</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A997EAF-ED74-4738-9F49-438A2977A75C}"/>
              </a:ext>
            </a:extLst>
          </p:cNvPr>
          <p:cNvSpPr>
            <a:spLocks noGrp="1"/>
          </p:cNvSpPr>
          <p:nvPr>
            <p:ph idx="1"/>
          </p:nvPr>
        </p:nvSpPr>
        <p:spPr/>
        <p:txBody>
          <a:bodyPr>
            <a:normAutofit fontScale="92500" lnSpcReduction="20000"/>
          </a:bodyPr>
          <a:lstStyle/>
          <a:p>
            <a:pPr marL="0" indent="0">
              <a:buNone/>
            </a:pPr>
            <a:r>
              <a:rPr lang="en-US" altLang="zh-CN" dirty="0">
                <a:latin typeface="Times New Roman" panose="02020603050405020304" pitchFamily="18" charset="0"/>
                <a:cs typeface="Times New Roman" panose="02020603050405020304" pitchFamily="18" charset="0"/>
              </a:rPr>
              <a:t>Recursion is an effective problem-solving technique. The key points to remember are as follows:</a:t>
            </a:r>
          </a:p>
          <a:p>
            <a:r>
              <a:rPr lang="en-US" altLang="zh-CN" dirty="0">
                <a:latin typeface="Times New Roman" panose="02020603050405020304" pitchFamily="18" charset="0"/>
                <a:cs typeface="Times New Roman" panose="02020603050405020304" pitchFamily="18" charset="0"/>
              </a:rPr>
              <a:t>All recursive algorithms must have a base case.</a:t>
            </a:r>
          </a:p>
          <a:p>
            <a:r>
              <a:rPr lang="en-US" altLang="zh-CN" dirty="0">
                <a:latin typeface="Times New Roman" panose="02020603050405020304" pitchFamily="18" charset="0"/>
                <a:cs typeface="Times New Roman" panose="02020603050405020304" pitchFamily="18" charset="0"/>
              </a:rPr>
              <a:t>A recursive algorithm must change its state and make progress toward the base case.</a:t>
            </a:r>
          </a:p>
          <a:p>
            <a:r>
              <a:rPr lang="en-US" altLang="zh-CN" dirty="0">
                <a:latin typeface="Times New Roman" panose="02020603050405020304" pitchFamily="18" charset="0"/>
                <a:cs typeface="Times New Roman" panose="02020603050405020304" pitchFamily="18" charset="0"/>
              </a:rPr>
              <a:t>A recursive algorithm must call itself (recursively).</a:t>
            </a:r>
          </a:p>
          <a:p>
            <a:r>
              <a:rPr lang="en-US" altLang="zh-CN" dirty="0">
                <a:latin typeface="Times New Roman" panose="02020603050405020304" pitchFamily="18" charset="0"/>
                <a:cs typeface="Times New Roman" panose="02020603050405020304" pitchFamily="18" charset="0"/>
              </a:rPr>
              <a:t>Recursion can take the place of iteration in some cases.</a:t>
            </a:r>
          </a:p>
          <a:p>
            <a:r>
              <a:rPr lang="en-US" altLang="zh-CN" dirty="0">
                <a:latin typeface="Times New Roman" panose="02020603050405020304" pitchFamily="18" charset="0"/>
                <a:cs typeface="Times New Roman" panose="02020603050405020304" pitchFamily="18" charset="0"/>
              </a:rPr>
              <a:t>Recursive algorithms often map very naturally to a formal expression of the problem you are trying to solve.</a:t>
            </a:r>
          </a:p>
          <a:p>
            <a:r>
              <a:rPr lang="en-US" altLang="zh-CN" dirty="0">
                <a:latin typeface="Times New Roman" panose="02020603050405020304" pitchFamily="18" charset="0"/>
                <a:cs typeface="Times New Roman" panose="02020603050405020304" pitchFamily="18" charset="0"/>
              </a:rPr>
              <a:t>Recursion is not always the answer. </a:t>
            </a:r>
          </a:p>
          <a:p>
            <a:pPr lvl="1"/>
            <a:r>
              <a:rPr lang="en-US" altLang="zh-CN" dirty="0">
                <a:latin typeface="Times New Roman" panose="02020603050405020304" pitchFamily="18" charset="0"/>
                <a:cs typeface="Times New Roman" panose="02020603050405020304" pitchFamily="18" charset="0"/>
              </a:rPr>
              <a:t>Sometimes a recursive solution may be more computationally expensive than an </a:t>
            </a:r>
            <a:r>
              <a:rPr lang="en-US" altLang="zh-CN" dirty="0">
                <a:solidFill>
                  <a:srgbClr val="FF0000"/>
                </a:solidFill>
                <a:latin typeface="Times New Roman" panose="02020603050405020304" pitchFamily="18" charset="0"/>
                <a:cs typeface="Times New Roman" panose="02020603050405020304" pitchFamily="18" charset="0"/>
              </a:rPr>
              <a:t>dynamic programming </a:t>
            </a:r>
            <a:r>
              <a:rPr lang="en-US" altLang="zh-CN" dirty="0">
                <a:latin typeface="Times New Roman" panose="02020603050405020304" pitchFamily="18" charset="0"/>
                <a:cs typeface="Times New Roman" panose="02020603050405020304" pitchFamily="18" charset="0"/>
              </a:rPr>
              <a:t>algorithm.</a:t>
            </a:r>
          </a:p>
          <a:p>
            <a:pPr marL="0" indent="0">
              <a:buNone/>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067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AECDD-3653-449C-A359-6DC3BDEED275}"/>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计算机思维</a:t>
            </a:r>
          </a:p>
        </p:txBody>
      </p:sp>
      <p:sp>
        <p:nvSpPr>
          <p:cNvPr id="3" name="内容占位符 2">
            <a:extLst>
              <a:ext uri="{FF2B5EF4-FFF2-40B4-BE49-F238E27FC236}">
                <a16:creationId xmlns:a16="http://schemas.microsoft.com/office/drawing/2014/main" id="{C5CA1F5E-9961-49AF-A86A-2AAD539CD140}"/>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Many programs in computer science are written to optimize some value; </a:t>
            </a:r>
          </a:p>
          <a:p>
            <a:pPr lvl="1"/>
            <a:r>
              <a:rPr lang="en-US" altLang="zh-CN" dirty="0">
                <a:latin typeface="Times New Roman" panose="02020603050405020304" pitchFamily="18" charset="0"/>
                <a:cs typeface="Times New Roman" panose="02020603050405020304" pitchFamily="18" charset="0"/>
              </a:rPr>
              <a:t>for example, find the shortest path between two points, </a:t>
            </a:r>
          </a:p>
          <a:p>
            <a:pPr lvl="1"/>
            <a:r>
              <a:rPr lang="en-US" altLang="zh-CN" dirty="0">
                <a:latin typeface="Times New Roman" panose="02020603050405020304" pitchFamily="18" charset="0"/>
                <a:cs typeface="Times New Roman" panose="02020603050405020304" pitchFamily="18" charset="0"/>
              </a:rPr>
              <a:t>find the line that best fits a set of points, </a:t>
            </a:r>
          </a:p>
          <a:p>
            <a:pPr lvl="1"/>
            <a:r>
              <a:rPr lang="en-US" altLang="zh-CN" dirty="0">
                <a:latin typeface="Times New Roman" panose="02020603050405020304" pitchFamily="18" charset="0"/>
                <a:cs typeface="Times New Roman" panose="02020603050405020304" pitchFamily="18" charset="0"/>
              </a:rPr>
              <a:t>or find the smallest set of objects that satisfies some criteria. </a:t>
            </a:r>
          </a:p>
          <a:p>
            <a:r>
              <a:rPr lang="en-US" altLang="zh-CN" dirty="0">
                <a:latin typeface="Times New Roman" panose="02020603050405020304" pitchFamily="18" charset="0"/>
                <a:cs typeface="Times New Roman" panose="02020603050405020304" pitchFamily="18" charset="0"/>
              </a:rPr>
              <a:t>There are many </a:t>
            </a:r>
            <a:r>
              <a:rPr lang="en-US" altLang="zh-CN" dirty="0">
                <a:solidFill>
                  <a:srgbClr val="00B0F0"/>
                </a:solidFill>
                <a:latin typeface="Times New Roman" panose="02020603050405020304" pitchFamily="18" charset="0"/>
                <a:cs typeface="Times New Roman" panose="02020603050405020304" pitchFamily="18" charset="0"/>
              </a:rPr>
              <a:t>strategies</a:t>
            </a:r>
            <a:r>
              <a:rPr lang="en-US" altLang="zh-CN" dirty="0">
                <a:latin typeface="Times New Roman" panose="02020603050405020304" pitchFamily="18" charset="0"/>
                <a:cs typeface="Times New Roman" panose="02020603050405020304" pitchFamily="18" charset="0"/>
              </a:rPr>
              <a:t> that computer scientists use to solve these problems. </a:t>
            </a:r>
          </a:p>
          <a:p>
            <a:pPr lvl="1"/>
            <a:r>
              <a:rPr lang="en-US" altLang="zh-CN" b="1" dirty="0">
                <a:solidFill>
                  <a:srgbClr val="FF0000"/>
                </a:solidFill>
                <a:latin typeface="Times New Roman" panose="02020603050405020304" pitchFamily="18" charset="0"/>
                <a:cs typeface="Times New Roman" panose="02020603050405020304" pitchFamily="18" charset="0"/>
              </a:rPr>
              <a:t>Recursion</a:t>
            </a:r>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FF0000"/>
                </a:solidFill>
                <a:latin typeface="Times New Roman" panose="02020603050405020304" pitchFamily="18" charset="0"/>
                <a:cs typeface="Times New Roman" panose="02020603050405020304" pitchFamily="18" charset="0"/>
              </a:rPr>
              <a:t>Dynamic programming</a:t>
            </a:r>
            <a:r>
              <a:rPr lang="en-US" altLang="zh-CN" dirty="0">
                <a:latin typeface="Times New Roman" panose="02020603050405020304" pitchFamily="18" charset="0"/>
                <a:cs typeface="Times New Roman" panose="02020603050405020304" pitchFamily="18" charset="0"/>
              </a:rPr>
              <a:t> are two strategies for these types of optimization problems.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24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3154F3-C714-42D1-B0C7-13B3B42880EE}"/>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A classic example of an optimization problem involves </a:t>
            </a:r>
            <a:r>
              <a:rPr lang="en-US" altLang="zh-CN" sz="3600" dirty="0">
                <a:solidFill>
                  <a:srgbClr val="00B0F0"/>
                </a:solidFill>
                <a:latin typeface="Times New Roman" panose="02020603050405020304" pitchFamily="18" charset="0"/>
                <a:cs typeface="Times New Roman" panose="02020603050405020304" pitchFamily="18" charset="0"/>
              </a:rPr>
              <a:t>making change using the fewest coins</a:t>
            </a:r>
            <a:endParaRPr lang="zh-CN" altLang="en-US" sz="3600" dirty="0">
              <a:solidFill>
                <a:srgbClr val="00B0F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5562DF2-EDB1-4E51-84D8-4DA607E1298C}"/>
              </a:ext>
            </a:extLst>
          </p:cNvPr>
          <p:cNvSpPr>
            <a:spLocks noGrp="1"/>
          </p:cNvSpPr>
          <p:nvPr>
            <p:ph idx="1"/>
          </p:nvPr>
        </p:nvSpPr>
        <p:spPr/>
        <p:txBody>
          <a:bodyPr>
            <a:normAutofit/>
          </a:bodyPr>
          <a:lstStyle/>
          <a:p>
            <a:r>
              <a:rPr lang="en-US" altLang="zh-CN" dirty="0">
                <a:latin typeface="Times New Roman" panose="02020603050405020304" pitchFamily="18" charset="0"/>
                <a:cs typeface="Times New Roman" panose="02020603050405020304" pitchFamily="18" charset="0"/>
              </a:rPr>
              <a:t>Giving out the fewest possible coins in change for each transaction. </a:t>
            </a:r>
          </a:p>
          <a:p>
            <a:pPr lvl="1"/>
            <a:r>
              <a:rPr lang="en-US" altLang="zh-CN" dirty="0">
                <a:latin typeface="Times New Roman" panose="02020603050405020304" pitchFamily="18" charset="0"/>
                <a:cs typeface="Times New Roman" panose="02020603050405020304" pitchFamily="18" charset="0"/>
              </a:rPr>
              <a:t>Suppose a customer puts in a dollar bill and purchases an item for 37 cents. What is the smallest number of coins you can use to make change?</a:t>
            </a:r>
          </a:p>
          <a:p>
            <a:pPr lvl="1"/>
            <a:r>
              <a:rPr lang="en-US" altLang="zh-CN" dirty="0">
                <a:latin typeface="Times New Roman" panose="02020603050405020304" pitchFamily="18" charset="0"/>
                <a:cs typeface="Times New Roman" panose="02020603050405020304" pitchFamily="18" charset="0"/>
              </a:rPr>
              <a:t>The answer is six coins: two quarters, one dime, and three pennies. </a:t>
            </a:r>
          </a:p>
          <a:p>
            <a:r>
              <a:rPr lang="en-US" altLang="zh-CN" dirty="0">
                <a:latin typeface="Times New Roman" panose="02020603050405020304" pitchFamily="18" charset="0"/>
                <a:cs typeface="Times New Roman" panose="02020603050405020304" pitchFamily="18" charset="0"/>
              </a:rPr>
              <a:t>How did we arrive at the answer of six coins? </a:t>
            </a:r>
          </a:p>
          <a:p>
            <a:pPr lvl="1"/>
            <a:r>
              <a:rPr lang="en-US" altLang="zh-CN" dirty="0">
                <a:latin typeface="Times New Roman" panose="02020603050405020304" pitchFamily="18" charset="0"/>
                <a:cs typeface="Times New Roman" panose="02020603050405020304" pitchFamily="18" charset="0"/>
              </a:rPr>
              <a:t>start with the largest coin in our arsenal (a quarter) and use as many of those as possible, then we go to the next lowest coin value and use as many of those as possible. </a:t>
            </a:r>
          </a:p>
          <a:p>
            <a:pPr lvl="1"/>
            <a:r>
              <a:rPr lang="en-US" altLang="zh-CN" dirty="0">
                <a:latin typeface="Times New Roman" panose="02020603050405020304" pitchFamily="18" charset="0"/>
                <a:cs typeface="Times New Roman" panose="02020603050405020304" pitchFamily="18" charset="0"/>
              </a:rPr>
              <a:t>This first approach is called a </a:t>
            </a:r>
            <a:r>
              <a:rPr lang="en-US" altLang="zh-CN" b="1" dirty="0">
                <a:solidFill>
                  <a:srgbClr val="FF0000"/>
                </a:solidFill>
                <a:latin typeface="Times New Roman" panose="02020603050405020304" pitchFamily="18" charset="0"/>
                <a:cs typeface="Times New Roman" panose="02020603050405020304" pitchFamily="18" charset="0"/>
              </a:rPr>
              <a:t>greedy</a:t>
            </a:r>
            <a:r>
              <a:rPr lang="en-US" altLang="zh-CN" b="1" dirty="0">
                <a:latin typeface="Times New Roman" panose="02020603050405020304" pitchFamily="18" charset="0"/>
                <a:cs typeface="Times New Roman" panose="02020603050405020304" pitchFamily="18" charset="0"/>
              </a:rPr>
              <a:t> method</a:t>
            </a:r>
            <a:r>
              <a:rPr lang="en-US" altLang="zh-CN" dirty="0">
                <a:latin typeface="Times New Roman" panose="02020603050405020304" pitchFamily="18" charset="0"/>
                <a:cs typeface="Times New Roman" panose="02020603050405020304" pitchFamily="18" charset="0"/>
              </a:rPr>
              <a:t> because we try to solve as big a piece of the problem as possible right away.</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3395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C6517-1BED-4613-8D9B-911C22E9CDE5}"/>
              </a:ext>
            </a:extLst>
          </p:cNvPr>
          <p:cNvSpPr>
            <a:spLocks noGrp="1"/>
          </p:cNvSpPr>
          <p:nvPr>
            <p:ph type="title"/>
          </p:nvPr>
        </p:nvSpPr>
        <p:spPr>
          <a:xfrm>
            <a:off x="838199" y="365125"/>
            <a:ext cx="11025851" cy="1325563"/>
          </a:xfrm>
        </p:spPr>
        <p:txBody>
          <a:bodyPr/>
          <a:lstStyle/>
          <a:p>
            <a:r>
              <a:rPr lang="en-US" altLang="zh-CN" dirty="0">
                <a:latin typeface="Times New Roman" panose="02020603050405020304" pitchFamily="18" charset="0"/>
                <a:cs typeface="Times New Roman" panose="02020603050405020304" pitchFamily="18" charset="0"/>
              </a:rPr>
              <a:t>Greedy method fails to find the optimal solution</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B9515C28-49FA-4C95-A9E3-AB6E06E1BD0C}"/>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The greedy method works fine when we are using U.S. coins, </a:t>
            </a:r>
          </a:p>
          <a:p>
            <a:r>
              <a:rPr lang="en-US" altLang="zh-CN" dirty="0">
                <a:latin typeface="Times New Roman" panose="02020603050405020304" pitchFamily="18" charset="0"/>
                <a:cs typeface="Times New Roman" panose="02020603050405020304" pitchFamily="18" charset="0"/>
              </a:rPr>
              <a:t>but suppose that your company decides to deploy its vending machines in Lower </a:t>
            </a:r>
            <a:r>
              <a:rPr lang="en-US" altLang="zh-CN" dirty="0" err="1">
                <a:latin typeface="Times New Roman" panose="02020603050405020304" pitchFamily="18" charset="0"/>
                <a:cs typeface="Times New Roman" panose="02020603050405020304" pitchFamily="18" charset="0"/>
              </a:rPr>
              <a:t>Elbonia</a:t>
            </a:r>
            <a:r>
              <a:rPr lang="en-US" altLang="zh-CN" dirty="0">
                <a:latin typeface="Times New Roman" panose="02020603050405020304" pitchFamily="18" charset="0"/>
                <a:cs typeface="Times New Roman" panose="02020603050405020304" pitchFamily="18" charset="0"/>
              </a:rPr>
              <a:t> where, </a:t>
            </a:r>
          </a:p>
          <a:p>
            <a:pPr lvl="1"/>
            <a:r>
              <a:rPr lang="en-US" altLang="zh-CN" dirty="0">
                <a:latin typeface="Times New Roman" panose="02020603050405020304" pitchFamily="18" charset="0"/>
                <a:cs typeface="Times New Roman" panose="02020603050405020304" pitchFamily="18" charset="0"/>
              </a:rPr>
              <a:t>in addition to the usual 1, 5, 10, and 25 cent coins they also have a </a:t>
            </a:r>
            <a:r>
              <a:rPr lang="en-US" altLang="zh-CN" dirty="0">
                <a:solidFill>
                  <a:srgbClr val="00B0F0"/>
                </a:solidFill>
                <a:latin typeface="Times New Roman" panose="02020603050405020304" pitchFamily="18" charset="0"/>
                <a:cs typeface="Times New Roman" panose="02020603050405020304" pitchFamily="18" charset="0"/>
              </a:rPr>
              <a:t>21 cent </a:t>
            </a:r>
            <a:r>
              <a:rPr lang="en-US" altLang="zh-CN" dirty="0">
                <a:latin typeface="Times New Roman" panose="02020603050405020304" pitchFamily="18" charset="0"/>
                <a:cs typeface="Times New Roman" panose="02020603050405020304" pitchFamily="18" charset="0"/>
              </a:rPr>
              <a:t>coin. </a:t>
            </a:r>
          </a:p>
          <a:p>
            <a:pPr lvl="1"/>
            <a:r>
              <a:rPr lang="en-US" altLang="zh-CN" dirty="0">
                <a:latin typeface="Times New Roman" panose="02020603050405020304" pitchFamily="18" charset="0"/>
                <a:cs typeface="Times New Roman" panose="02020603050405020304" pitchFamily="18" charset="0"/>
              </a:rPr>
              <a:t>In this instance our </a:t>
            </a:r>
            <a:r>
              <a:rPr lang="en-US" altLang="zh-CN" dirty="0">
                <a:solidFill>
                  <a:srgbClr val="00B0F0"/>
                </a:solidFill>
                <a:latin typeface="Times New Roman" panose="02020603050405020304" pitchFamily="18" charset="0"/>
                <a:cs typeface="Times New Roman" panose="02020603050405020304" pitchFamily="18" charset="0"/>
              </a:rPr>
              <a:t>greedy method fails</a:t>
            </a:r>
            <a:r>
              <a:rPr lang="en-US" altLang="zh-CN" dirty="0">
                <a:latin typeface="Times New Roman" panose="02020603050405020304" pitchFamily="18" charset="0"/>
                <a:cs typeface="Times New Roman" panose="02020603050405020304" pitchFamily="18" charset="0"/>
              </a:rPr>
              <a:t> to find the optimal solution for 63 cents in change. </a:t>
            </a:r>
          </a:p>
          <a:p>
            <a:pPr lvl="2"/>
            <a:r>
              <a:rPr lang="en-US" altLang="zh-CN" dirty="0">
                <a:latin typeface="Times New Roman" panose="02020603050405020304" pitchFamily="18" charset="0"/>
                <a:cs typeface="Times New Roman" panose="02020603050405020304" pitchFamily="18" charset="0"/>
              </a:rPr>
              <a:t>With the addition of the 21 cent coin the greedy method would still find the solution to be six coins. </a:t>
            </a:r>
          </a:p>
          <a:p>
            <a:pPr lvl="2"/>
            <a:r>
              <a:rPr lang="en-US" altLang="zh-CN" dirty="0">
                <a:latin typeface="Times New Roman" panose="02020603050405020304" pitchFamily="18" charset="0"/>
                <a:cs typeface="Times New Roman" panose="02020603050405020304" pitchFamily="18" charset="0"/>
              </a:rPr>
              <a:t>However, the optimal answer is three 21 cent pieces.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0681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DABC3-AFB8-45DD-9C9D-3D83EB29FFE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Use a recursive solution</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1190CB0-653F-4DC6-94AA-5FCB415F774E}"/>
              </a:ext>
            </a:extLst>
          </p:cNvPr>
          <p:cNvSpPr>
            <a:spLocks noGrp="1"/>
          </p:cNvSpPr>
          <p:nvPr>
            <p:ph idx="1"/>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look at a method where we could be sure that we would find the optimal answer to the problem.</a:t>
            </a:r>
          </a:p>
          <a:p>
            <a:r>
              <a:rPr lang="en-US" altLang="zh-CN" sz="3200" dirty="0">
                <a:latin typeface="Times New Roman" panose="02020603050405020304" pitchFamily="18" charset="0"/>
                <a:cs typeface="Times New Roman" panose="02020603050405020304" pitchFamily="18" charset="0"/>
              </a:rPr>
              <a:t>we will use a </a:t>
            </a:r>
            <a:r>
              <a:rPr lang="en-US" altLang="zh-CN" sz="3200" dirty="0">
                <a:solidFill>
                  <a:srgbClr val="FF0000"/>
                </a:solidFill>
                <a:latin typeface="Times New Roman" panose="02020603050405020304" pitchFamily="18" charset="0"/>
                <a:cs typeface="Times New Roman" panose="02020603050405020304" pitchFamily="18" charset="0"/>
              </a:rPr>
              <a:t>recursive</a:t>
            </a:r>
            <a:r>
              <a:rPr lang="en-US" altLang="zh-CN" sz="3200" dirty="0">
                <a:latin typeface="Times New Roman" panose="02020603050405020304" pitchFamily="18" charset="0"/>
                <a:cs typeface="Times New Roman" panose="02020603050405020304" pitchFamily="18" charset="0"/>
              </a:rPr>
              <a:t> solution. </a:t>
            </a:r>
          </a:p>
          <a:p>
            <a:pPr lvl="1"/>
            <a:r>
              <a:rPr lang="en-US" altLang="zh-CN" sz="2800" dirty="0">
                <a:latin typeface="Times New Roman" panose="02020603050405020304" pitchFamily="18" charset="0"/>
                <a:cs typeface="Times New Roman" panose="02020603050405020304" pitchFamily="18" charset="0"/>
              </a:rPr>
              <a:t>start with identifying the </a:t>
            </a:r>
            <a:r>
              <a:rPr lang="en-US" altLang="zh-CN" sz="2800" dirty="0">
                <a:solidFill>
                  <a:srgbClr val="00B0F0"/>
                </a:solidFill>
                <a:latin typeface="Times New Roman" panose="02020603050405020304" pitchFamily="18" charset="0"/>
                <a:cs typeface="Times New Roman" panose="02020603050405020304" pitchFamily="18" charset="0"/>
              </a:rPr>
              <a:t>base case</a:t>
            </a:r>
            <a:r>
              <a:rPr lang="en-US" altLang="zh-CN" sz="2800" dirty="0">
                <a:latin typeface="Times New Roman" panose="02020603050405020304" pitchFamily="18" charset="0"/>
                <a:cs typeface="Times New Roman" panose="02020603050405020304" pitchFamily="18" charset="0"/>
              </a:rPr>
              <a:t>. </a:t>
            </a:r>
          </a:p>
          <a:p>
            <a:pPr lvl="2"/>
            <a:r>
              <a:rPr lang="en-US" altLang="zh-CN" sz="2400" dirty="0">
                <a:latin typeface="Times New Roman" panose="02020603050405020304" pitchFamily="18" charset="0"/>
                <a:cs typeface="Times New Roman" panose="02020603050405020304" pitchFamily="18" charset="0"/>
              </a:rPr>
              <a:t>If we are trying to make change for the same amount as the value of one of our coins, the answer is easy, one coin.</a:t>
            </a:r>
          </a:p>
          <a:p>
            <a:pPr lvl="1"/>
            <a:r>
              <a:rPr lang="en-US" altLang="zh-CN" sz="2800" dirty="0">
                <a:latin typeface="Times New Roman" panose="02020603050405020304" pitchFamily="18" charset="0"/>
                <a:cs typeface="Times New Roman" panose="02020603050405020304" pitchFamily="18" charset="0"/>
              </a:rPr>
              <a:t>If the amount does not match we have several options.</a:t>
            </a:r>
            <a:endParaRPr lang="zh-CN" altLang="en-US" sz="28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7C2B505D-A3C6-44C5-94DC-82CE6D7A4B29}"/>
              </a:ext>
            </a:extLst>
          </p:cNvPr>
          <p:cNvPicPr>
            <a:picLocks noChangeAspect="1"/>
          </p:cNvPicPr>
          <p:nvPr/>
        </p:nvPicPr>
        <p:blipFill>
          <a:blip r:embed="rId2"/>
          <a:stretch>
            <a:fillRect/>
          </a:stretch>
        </p:blipFill>
        <p:spPr>
          <a:xfrm>
            <a:off x="3575013" y="5430515"/>
            <a:ext cx="8334375" cy="1228725"/>
          </a:xfrm>
          <a:prstGeom prst="rect">
            <a:avLst/>
          </a:prstGeom>
          <a:ln>
            <a:solidFill>
              <a:srgbClr val="FF000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38842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3E6627-7C45-4856-BFA5-8F0077A92AA3}"/>
              </a:ext>
            </a:extLst>
          </p:cNvPr>
          <p:cNvSpPr>
            <a:spLocks noGrp="1"/>
          </p:cNvSpPr>
          <p:nvPr>
            <p:ph type="title"/>
          </p:nvPr>
        </p:nvSpPr>
        <p:spPr>
          <a:xfrm>
            <a:off x="548828" y="388275"/>
            <a:ext cx="10515600" cy="1325563"/>
          </a:xfrm>
        </p:spPr>
        <p:txBody>
          <a:bodyPr>
            <a:normAutofit/>
          </a:bodyPr>
          <a:lstStyle/>
          <a:p>
            <a:r>
              <a:rPr lang="en-US" altLang="zh-CN" dirty="0">
                <a:latin typeface="Times New Roman" panose="02020603050405020304" pitchFamily="18" charset="0"/>
                <a:cs typeface="Times New Roman" panose="02020603050405020304" pitchFamily="18" charset="0"/>
              </a:rPr>
              <a:t>If the amount does not </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match we have several options. </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3732D658-B3B6-4E12-99A9-520E3E26FED7}"/>
              </a:ext>
            </a:extLst>
          </p:cNvPr>
          <p:cNvSpPr>
            <a:spLocks noGrp="1"/>
          </p:cNvSpPr>
          <p:nvPr>
            <p:ph idx="1"/>
          </p:nvPr>
        </p:nvSpPr>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Want is the minimum of </a:t>
            </a:r>
          </a:p>
          <a:p>
            <a:r>
              <a:rPr lang="en-US" altLang="zh-CN" dirty="0">
                <a:latin typeface="Times New Roman" panose="02020603050405020304" pitchFamily="18" charset="0"/>
                <a:cs typeface="Times New Roman" panose="02020603050405020304" pitchFamily="18" charset="0"/>
              </a:rPr>
              <a:t>a penny plus the number of coins needed to make change for the original amount minus a penny, </a:t>
            </a:r>
          </a:p>
          <a:p>
            <a:r>
              <a:rPr lang="en-US" altLang="zh-CN" dirty="0">
                <a:latin typeface="Times New Roman" panose="02020603050405020304" pitchFamily="18" charset="0"/>
                <a:cs typeface="Times New Roman" panose="02020603050405020304" pitchFamily="18" charset="0"/>
              </a:rPr>
              <a:t>or a nickel plus the number of coins needed to make change for the original amount minus five cents, </a:t>
            </a:r>
          </a:p>
          <a:p>
            <a:r>
              <a:rPr lang="en-US" altLang="zh-CN" dirty="0">
                <a:latin typeface="Times New Roman" panose="02020603050405020304" pitchFamily="18" charset="0"/>
                <a:cs typeface="Times New Roman" panose="02020603050405020304" pitchFamily="18" charset="0"/>
              </a:rPr>
              <a:t>or a dime plus the number of coins needed to make change for the original amount minus ten cents, and so on. </a:t>
            </a:r>
          </a:p>
        </p:txBody>
      </p:sp>
      <p:pic>
        <p:nvPicPr>
          <p:cNvPr id="5" name="图片 4">
            <a:extLst>
              <a:ext uri="{FF2B5EF4-FFF2-40B4-BE49-F238E27FC236}">
                <a16:creationId xmlns:a16="http://schemas.microsoft.com/office/drawing/2014/main" id="{AB696DEE-D54A-4D3A-B848-98F8A688BF37}"/>
              </a:ext>
            </a:extLst>
          </p:cNvPr>
          <p:cNvPicPr>
            <a:picLocks noChangeAspect="1"/>
          </p:cNvPicPr>
          <p:nvPr/>
        </p:nvPicPr>
        <p:blipFill>
          <a:blip r:embed="rId3"/>
          <a:stretch>
            <a:fillRect/>
          </a:stretch>
        </p:blipFill>
        <p:spPr>
          <a:xfrm>
            <a:off x="6953250" y="8399"/>
            <a:ext cx="5238750" cy="1114425"/>
          </a:xfrm>
          <a:prstGeom prst="rect">
            <a:avLst/>
          </a:prstGeom>
          <a:ln>
            <a:solidFill>
              <a:srgbClr val="FF000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4272162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456368-FC19-4908-ADEF-638EE4830D1A}"/>
              </a:ext>
            </a:extLst>
          </p:cNvPr>
          <p:cNvSpPr>
            <a:spLocks noGrp="1"/>
          </p:cNvSpPr>
          <p:nvPr>
            <p:ph type="title"/>
          </p:nvPr>
        </p:nvSpPr>
        <p:spPr>
          <a:xfrm>
            <a:off x="451413" y="365125"/>
            <a:ext cx="11285315" cy="1325563"/>
          </a:xfrm>
        </p:spPr>
        <p:txBody>
          <a:bodyPr>
            <a:noAutofit/>
          </a:bodyPr>
          <a:lstStyle/>
          <a:p>
            <a:r>
              <a:rPr lang="en-US" altLang="zh-CN" sz="3600" dirty="0">
                <a:latin typeface="Times New Roman" panose="02020603050405020304" pitchFamily="18" charset="0"/>
                <a:cs typeface="Times New Roman" panose="02020603050405020304" pitchFamily="18" charset="0"/>
              </a:rPr>
              <a:t>The number of coins needed to make change for the original amount can be computed according to the following:</a:t>
            </a:r>
            <a:endParaRPr lang="zh-CN" altLang="en-US" sz="36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02FD228E-7B7F-46DB-927F-8C4005F0EAA9}"/>
              </a:ext>
            </a:extLst>
          </p:cNvPr>
          <p:cNvPicPr>
            <a:picLocks noChangeAspect="1"/>
          </p:cNvPicPr>
          <p:nvPr/>
        </p:nvPicPr>
        <p:blipFill>
          <a:blip r:embed="rId2"/>
          <a:stretch>
            <a:fillRect/>
          </a:stretch>
        </p:blipFill>
        <p:spPr>
          <a:xfrm>
            <a:off x="1404756" y="2494715"/>
            <a:ext cx="8917441" cy="1896983"/>
          </a:xfrm>
          <a:prstGeom prst="rect">
            <a:avLst/>
          </a:prstGeom>
        </p:spPr>
      </p:pic>
    </p:spTree>
    <p:extLst>
      <p:ext uri="{BB962C8B-B14F-4D97-AF65-F5344CB8AC3E}">
        <p14:creationId xmlns:p14="http://schemas.microsoft.com/office/powerpoint/2010/main" val="4050602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DEF78-FA93-49C3-893C-E4A23CF23FEA}"/>
              </a:ext>
            </a:extLst>
          </p:cNvPr>
          <p:cNvSpPr>
            <a:spLocks noGrp="1"/>
          </p:cNvSpPr>
          <p:nvPr>
            <p:ph type="title"/>
          </p:nvPr>
        </p:nvSpPr>
        <p:spPr>
          <a:xfrm>
            <a:off x="838200" y="87332"/>
            <a:ext cx="10515600" cy="1325563"/>
          </a:xfrm>
        </p:spPr>
        <p:txBody>
          <a:bodyPr>
            <a:normAutofit/>
          </a:bodyPr>
          <a:lstStyle/>
          <a:p>
            <a:r>
              <a:rPr lang="en-US" altLang="zh-CN" sz="3600" dirty="0">
                <a:latin typeface="Times New Roman" panose="02020603050405020304" pitchFamily="18" charset="0"/>
                <a:cs typeface="Times New Roman" panose="02020603050405020304" pitchFamily="18" charset="0"/>
              </a:rPr>
              <a:t>The algorithm for doing what we have just described</a:t>
            </a:r>
            <a:endParaRPr lang="zh-CN" altLang="en-US" sz="36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48462F8E-04F3-4FDB-92C6-4E439F2EFAD1}"/>
              </a:ext>
            </a:extLst>
          </p:cNvPr>
          <p:cNvPicPr>
            <a:picLocks noChangeAspect="1"/>
          </p:cNvPicPr>
          <p:nvPr/>
        </p:nvPicPr>
        <p:blipFill>
          <a:blip r:embed="rId3"/>
          <a:stretch>
            <a:fillRect/>
          </a:stretch>
        </p:blipFill>
        <p:spPr>
          <a:xfrm>
            <a:off x="1586033" y="1297144"/>
            <a:ext cx="8959856" cy="5207823"/>
          </a:xfrm>
          <a:prstGeom prst="rect">
            <a:avLst/>
          </a:prstGeom>
        </p:spPr>
      </p:pic>
    </p:spTree>
    <p:extLst>
      <p:ext uri="{BB962C8B-B14F-4D97-AF65-F5344CB8AC3E}">
        <p14:creationId xmlns:p14="http://schemas.microsoft.com/office/powerpoint/2010/main" val="2139666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BEA9F-E7FE-43B3-9E29-F8088D77B275}"/>
              </a:ext>
            </a:extLst>
          </p:cNvPr>
          <p:cNvSpPr>
            <a:spLocks noGrp="1"/>
          </p:cNvSpPr>
          <p:nvPr>
            <p:ph type="title"/>
          </p:nvPr>
        </p:nvSpPr>
        <p:spPr/>
        <p:txBody>
          <a:bodyPr>
            <a:normAutofit/>
          </a:bodyPr>
          <a:lstStyle/>
          <a:p>
            <a:r>
              <a:rPr lang="en-US" altLang="zh-CN" sz="4000" dirty="0">
                <a:latin typeface="Times New Roman" panose="02020603050405020304" pitchFamily="18" charset="0"/>
                <a:cs typeface="Times New Roman" panose="02020603050405020304" pitchFamily="18" charset="0"/>
              </a:rPr>
              <a:t>The trouble with the algorithm in Listing 7 is that it is extremely inefficient</a:t>
            </a:r>
            <a:endParaRPr lang="zh-CN" altLang="en-US" sz="4000" dirty="0"/>
          </a:p>
        </p:txBody>
      </p:sp>
      <p:sp>
        <p:nvSpPr>
          <p:cNvPr id="3" name="内容占位符 2">
            <a:extLst>
              <a:ext uri="{FF2B5EF4-FFF2-40B4-BE49-F238E27FC236}">
                <a16:creationId xmlns:a16="http://schemas.microsoft.com/office/drawing/2014/main" id="{8CEF50CF-4C4F-4C82-B888-FBF81FB0B1AB}"/>
              </a:ext>
            </a:extLst>
          </p:cNvPr>
          <p:cNvSpPr>
            <a:spLocks noGrp="1"/>
          </p:cNvSpPr>
          <p:nvPr>
            <p:ph idx="1"/>
          </p:nvPr>
        </p:nvSpPr>
        <p:spPr>
          <a:xfrm>
            <a:off x="838200" y="1825625"/>
            <a:ext cx="10515600" cy="3070466"/>
          </a:xfrm>
        </p:spPr>
        <p:txBody>
          <a:bodyPr/>
          <a:lstStyle/>
          <a:p>
            <a:r>
              <a:rPr lang="en-US" altLang="zh-CN" dirty="0">
                <a:latin typeface="Times New Roman" panose="02020603050405020304" pitchFamily="18" charset="0"/>
                <a:cs typeface="Times New Roman" panose="02020603050405020304" pitchFamily="18" charset="0"/>
              </a:rPr>
              <a:t>It takes 67,716,925 recursive calls to find the optimal solution to the 4 coins, 63 cents problem! </a:t>
            </a:r>
          </a:p>
          <a:p>
            <a:r>
              <a:rPr lang="en-US" altLang="zh-CN" dirty="0">
                <a:latin typeface="Times New Roman" panose="02020603050405020304" pitchFamily="18" charset="0"/>
                <a:cs typeface="Times New Roman" panose="02020603050405020304" pitchFamily="18" charset="0"/>
              </a:rPr>
              <a:t>To understand the fatal flaw in our approach look at Figure 3, </a:t>
            </a:r>
          </a:p>
          <a:p>
            <a:pPr lvl="1"/>
            <a:r>
              <a:rPr lang="en-US" altLang="zh-CN" dirty="0">
                <a:latin typeface="Times New Roman" panose="02020603050405020304" pitchFamily="18" charset="0"/>
                <a:cs typeface="Times New Roman" panose="02020603050405020304" pitchFamily="18" charset="0"/>
              </a:rPr>
              <a:t>which illustrates a small fraction of the 377 function calls needed to find the optimal set of coins to make change for 26 cents.</a:t>
            </a:r>
            <a:endParaRPr lang="zh-CN" altLang="en-US" dirty="0"/>
          </a:p>
        </p:txBody>
      </p:sp>
      <p:pic>
        <p:nvPicPr>
          <p:cNvPr id="4" name="图片 3">
            <a:extLst>
              <a:ext uri="{FF2B5EF4-FFF2-40B4-BE49-F238E27FC236}">
                <a16:creationId xmlns:a16="http://schemas.microsoft.com/office/drawing/2014/main" id="{26AB8C6D-E233-4826-BD7C-435DBAE1C7C1}"/>
              </a:ext>
            </a:extLst>
          </p:cNvPr>
          <p:cNvPicPr>
            <a:picLocks noChangeAspect="1"/>
          </p:cNvPicPr>
          <p:nvPr/>
        </p:nvPicPr>
        <p:blipFill>
          <a:blip r:embed="rId2"/>
          <a:stretch>
            <a:fillRect/>
          </a:stretch>
        </p:blipFill>
        <p:spPr>
          <a:xfrm>
            <a:off x="7282946" y="4330050"/>
            <a:ext cx="4646694" cy="2162825"/>
          </a:xfrm>
          <a:prstGeom prst="rect">
            <a:avLst/>
          </a:prstGeom>
          <a:ln>
            <a:solidFill>
              <a:srgbClr val="FF0000"/>
            </a:solidFill>
          </a:ln>
        </p:spPr>
      </p:pic>
    </p:spTree>
    <p:extLst>
      <p:ext uri="{BB962C8B-B14F-4D97-AF65-F5344CB8AC3E}">
        <p14:creationId xmlns:p14="http://schemas.microsoft.com/office/powerpoint/2010/main" val="2917805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TotalTime>
  <Words>2295</Words>
  <Application>Microsoft Office PowerPoint</Application>
  <PresentationFormat>宽屏</PresentationFormat>
  <Paragraphs>118</Paragraphs>
  <Slides>19</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Helvetica Neue</vt:lpstr>
      <vt:lpstr>等线</vt:lpstr>
      <vt:lpstr>等线 Light</vt:lpstr>
      <vt:lpstr>黑体</vt:lpstr>
      <vt:lpstr>Arial</vt:lpstr>
      <vt:lpstr>Times New Roman</vt:lpstr>
      <vt:lpstr>Office 主题​​</vt:lpstr>
      <vt:lpstr>Recursion &amp; Dynamic Programming</vt:lpstr>
      <vt:lpstr>计算机思维</vt:lpstr>
      <vt:lpstr>A classic example of an optimization problem involves making change using the fewest coins</vt:lpstr>
      <vt:lpstr>Greedy method fails to find the optimal solution</vt:lpstr>
      <vt:lpstr>Use a recursive solution</vt:lpstr>
      <vt:lpstr>If the amount does not  match we have several options. </vt:lpstr>
      <vt:lpstr>The number of coins needed to make change for the original amount can be computed according to the following:</vt:lpstr>
      <vt:lpstr>The algorithm for doing what we have just described</vt:lpstr>
      <vt:lpstr>The trouble with the algorithm in Listing 7 is that it is extremely inefficient</vt:lpstr>
      <vt:lpstr>PowerPoint 演示文稿</vt:lpstr>
      <vt:lpstr>PowerPoint 演示文稿</vt:lpstr>
      <vt:lpstr>Recursively Counting Coins with Table Lookup</vt:lpstr>
      <vt:lpstr>A truly dynamic programming algorithm</vt:lpstr>
      <vt:lpstr>Figure 4: Minimum Number of Coins Needed to Make Change</vt:lpstr>
      <vt:lpstr>Figure 5: Three Options to Consider for the Minimum Number of Coins for Eleven Cents</vt:lpstr>
      <vt:lpstr>A DP algorithm to solve our change-making problem</vt:lpstr>
      <vt:lpstr>PowerPoint 演示文稿</vt:lpstr>
      <vt:lpstr>Complete Solution to the Change Problem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dc:title>
  <dc:creator>闫宏飞</dc:creator>
  <cp:lastModifiedBy>闫宏飞</cp:lastModifiedBy>
  <cp:revision>24</cp:revision>
  <dcterms:created xsi:type="dcterms:W3CDTF">2020-11-23T00:23:56Z</dcterms:created>
  <dcterms:modified xsi:type="dcterms:W3CDTF">2020-11-23T11:16:58Z</dcterms:modified>
</cp:coreProperties>
</file>