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87" autoAdjust="0"/>
  </p:normalViewPr>
  <p:slideViewPr>
    <p:cSldViewPr snapToGrid="0">
      <p:cViewPr varScale="1">
        <p:scale>
          <a:sx n="83" d="100"/>
          <a:sy n="83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7EF-594E-464B-93B8-98A58F6DA98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53BE5-3B84-48E2-8B66-CB9184F02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101.openjudge.cn/practice/175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《Programming Challenges The Programming Contest Training Manual》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回溯法</a:t>
            </a:r>
            <a:endParaRPr lang="en-US" altLang="zh-CN" dirty="0"/>
          </a:p>
          <a:p>
            <a:r>
              <a:rPr lang="en-US" altLang="zh-CN" dirty="0"/>
              <a:t>Steven S </a:t>
            </a:r>
            <a:r>
              <a:rPr lang="en-US" altLang="zh-CN" dirty="0" err="1"/>
              <a:t>Skiena</a:t>
            </a:r>
            <a:r>
              <a:rPr lang="en-US" altLang="zh-CN" dirty="0"/>
              <a:t>, Miguel A. Revilla</a:t>
            </a:r>
            <a:r>
              <a:rPr lang="zh-CN" altLang="en-US" dirty="0"/>
              <a:t>著，刘汝佳 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53BE5-3B84-48E2-8B66-CB9184F024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5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math</a:t>
            </a:r>
          </a:p>
          <a:p>
            <a:r>
              <a:rPr lang="en-US" altLang="zh-CN" dirty="0"/>
              <a:t>r = </a:t>
            </a:r>
            <a:r>
              <a:rPr lang="en-US" altLang="zh-CN" dirty="0" err="1"/>
              <a:t>math.factorial</a:t>
            </a:r>
            <a:r>
              <a:rPr lang="en-US" altLang="zh-CN" dirty="0"/>
              <a:t>(10)</a:t>
            </a:r>
          </a:p>
          <a:p>
            <a:r>
              <a:rPr lang="en-US" altLang="zh-CN" dirty="0"/>
              <a:t>print(r)</a:t>
            </a:r>
          </a:p>
          <a:p>
            <a:r>
              <a:rPr lang="en-US" altLang="zh-CN" dirty="0"/>
              <a:t># 3628800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itertools</a:t>
            </a:r>
            <a:r>
              <a:rPr lang="en-US" altLang="zh-CN" dirty="0"/>
              <a:t> import combinations, permutations</a:t>
            </a:r>
          </a:p>
          <a:p>
            <a:endParaRPr lang="en-US" altLang="zh-CN" dirty="0"/>
          </a:p>
          <a:p>
            <a:r>
              <a:rPr lang="en-US" altLang="zh-CN" dirty="0"/>
              <a:t>r = </a:t>
            </a:r>
            <a:r>
              <a:rPr lang="en-US" altLang="zh-CN" dirty="0" err="1"/>
              <a:t>len</a:t>
            </a:r>
            <a:r>
              <a:rPr lang="en-US" altLang="zh-CN" dirty="0"/>
              <a:t>( list (permutations(list(range(10))) ) )</a:t>
            </a:r>
          </a:p>
          <a:p>
            <a:r>
              <a:rPr lang="en-US" altLang="zh-CN" dirty="0"/>
              <a:t>print(r)</a:t>
            </a:r>
          </a:p>
          <a:p>
            <a:r>
              <a:rPr lang="en-US" altLang="zh-CN" dirty="0"/>
              <a:t>#3628800</a:t>
            </a:r>
          </a:p>
          <a:p>
            <a:endParaRPr lang="en-US" altLang="zh-CN" dirty="0"/>
          </a:p>
          <a:p>
            <a:r>
              <a:rPr lang="en-US" altLang="zh-CN" dirty="0"/>
              <a:t>r = 0</a:t>
            </a:r>
          </a:p>
          <a:p>
            <a:r>
              <a:rPr lang="en-US" altLang="zh-CN" dirty="0"/>
              <a:t>comb = [combinations(range(20), </a:t>
            </a:r>
            <a:r>
              <a:rPr lang="en-US" altLang="zh-CN" dirty="0" err="1"/>
              <a:t>i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range(19)]</a:t>
            </a:r>
          </a:p>
          <a:p>
            <a:r>
              <a:rPr lang="en-US" altLang="zh-CN" dirty="0"/>
              <a:t>#for </a:t>
            </a:r>
            <a:r>
              <a:rPr lang="en-US" altLang="zh-CN" dirty="0" err="1"/>
              <a:t>i</a:t>
            </a:r>
            <a:r>
              <a:rPr lang="en-US" altLang="zh-CN" dirty="0"/>
              <a:t> in comb:</a:t>
            </a:r>
          </a:p>
          <a:p>
            <a:r>
              <a:rPr lang="en-US" altLang="zh-CN" dirty="0"/>
              <a:t>#    r += </a:t>
            </a:r>
            <a:r>
              <a:rPr lang="en-US" altLang="zh-CN" dirty="0" err="1"/>
              <a:t>len</a:t>
            </a:r>
            <a:r>
              <a:rPr lang="en-US" altLang="zh-CN" dirty="0"/>
              <a:t>(list(</a:t>
            </a:r>
            <a:r>
              <a:rPr lang="en-US" altLang="zh-CN" dirty="0" err="1"/>
              <a:t>i</a:t>
            </a:r>
            <a:r>
              <a:rPr lang="en-US" altLang="zh-CN" dirty="0"/>
              <a:t>))   </a:t>
            </a:r>
          </a:p>
          <a:p>
            <a:r>
              <a:rPr lang="en-US" altLang="zh-CN" dirty="0"/>
              <a:t>print( sum( [</a:t>
            </a:r>
            <a:r>
              <a:rPr lang="en-US" altLang="zh-CN" dirty="0" err="1"/>
              <a:t>len</a:t>
            </a:r>
            <a:r>
              <a:rPr lang="en-US" altLang="zh-CN" dirty="0"/>
              <a:t>(list(</a:t>
            </a:r>
            <a:r>
              <a:rPr lang="en-US" altLang="zh-CN" dirty="0" err="1"/>
              <a:t>i</a:t>
            </a:r>
            <a:r>
              <a:rPr lang="en-US" altLang="zh-CN" dirty="0"/>
              <a:t>)) for </a:t>
            </a:r>
            <a:r>
              <a:rPr lang="en-US" altLang="zh-CN" dirty="0" err="1"/>
              <a:t>i</a:t>
            </a:r>
            <a:r>
              <a:rPr lang="en-US" altLang="zh-CN" dirty="0"/>
              <a:t> in comb] ) )</a:t>
            </a:r>
          </a:p>
          <a:p>
            <a:r>
              <a:rPr lang="en-US" altLang="zh-CN" dirty="0"/>
              <a:t>#1048555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53BE5-3B84-48E2-8B66-CB9184F024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0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http://cs101.openjudge.cn/practice/1756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53BE5-3B84-48E2-8B66-CB9184F024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9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2BABB-A73F-4EBA-950D-91A564A8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DFF82-102F-4EAC-B779-4F828F390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ABC1A-085B-4D5B-ACE3-1695F6D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644C9-844E-43EE-A0FB-613B7B94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46335-12BC-4163-AAF0-2C57010E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DB13-BD1D-4C38-8933-E5EBDB4A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48FCA-52B0-4D2D-B807-2D532ACB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07A55-E339-4C4F-8F83-15B2E1C7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D947E-CA26-44C1-B252-8B1F83FA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CEE54-B14B-4F5A-BDEB-D5E549DD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8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5784FA-FCD1-466D-85F6-48FDFE13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2C092E-649B-4530-BA4E-B076DD27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2D9-FED5-4079-BA86-A79F66C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9952B-46D0-451B-8194-F236F9F0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23448-E766-4ACA-95E2-980B662F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4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DFFD2-AFCA-4BA5-A4DF-0299722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D8954-397D-46CC-B604-112D70DC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7B54F-7DBC-4E1E-8BF5-9F93E14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683DB-1B7E-4ECC-8E32-971F3590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27225-F7CD-4966-8EAC-A7B72CF2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192B-5195-495A-81AA-656D2B80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1C256-621C-4969-A467-247C8D01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D3703-8CF2-4283-A310-CED412D3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578A1-DFFB-4B4A-B8DA-80A50781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D9CBE-5F7B-4AB8-A9A2-F6F236E6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6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F2D80-B8DE-4CA7-9CCF-B8769004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F6EA5-5969-4D13-A7F9-DE71059EE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8A8F6-2C76-4019-BF2B-53462EB4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DE848-E480-4802-896C-E9267736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37081-AE1B-44E2-ADC2-D132E279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2B563-9B99-46AB-9DCB-C352C0C2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7348C-8921-4727-A3F3-9A948D2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C758F-DD6D-410F-8655-7D9ABC7E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7084A-2715-4EE4-9353-5EAD543FD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25B6A8-A5E4-4099-86ED-1365EA914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81AC76-3F08-4A73-8403-2DB88A0CA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0D5233-C83E-4BA0-988C-7F74A9AA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D74F9-50DC-49CF-B4DC-E3134F5E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C7DB44-F216-4D05-A81F-08D4AA8C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9180C-35F8-45F1-9DF0-1782DF1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C9819-435F-45F4-BD0A-AF3168EB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7FEE4-A174-4780-8B36-905AF17E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0CBD00-8477-4109-B632-836AEA47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7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8773D8-A870-4E5B-9868-1795D191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748FF-5B27-49A8-AA80-80A8929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6A38F-EF22-486B-B45B-7A740462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86426-CA1B-4B75-9203-7DFC2923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ACA4E-86D6-4504-B79E-D742F89C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79413-989C-47FD-8F08-D9F0CCDF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0D615-30DE-4F99-931B-2ACB6262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7AADB-F2B5-4617-92AD-6710F3B8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8EE53-A4F1-4272-8AAA-6DE6D843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92323-B767-41F2-AB4F-A58C8C27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FB2569-079F-4F14-8B2D-DAF97CD43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C3887-D992-438B-86B5-7A53C6B4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32989-954D-4685-9627-B51C2C58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F2735-5041-4D62-8B56-315D8B33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D260A-71F8-4437-80EA-A12A3C9B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5B445F-47F6-4959-B18F-D9206595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080C4-C639-4409-B2B2-E6F47D49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45D08-FFDD-4C42-923C-23BB8EA11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1268-D699-453A-B272-674F4D4F657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A1C09-428E-4C8C-9337-D11015B64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AA518-5922-47AC-A232-AD63CC5E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E696-6513-47D6-92A3-24C79A91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8515-F923-4E41-9F64-61BE69C98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562BFE-ADDC-4CF9-BED9-D51B3343E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2020/12/01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8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AB859-61EC-4A04-815E-F7C5D65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BCCFC-BAF0-44F1-B4F2-D021E421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计算机速度快，</a:t>
            </a:r>
            <a:r>
              <a:rPr lang="en-US" altLang="zh-CN" dirty="0"/>
              <a:t>Brute force</a:t>
            </a:r>
            <a:r>
              <a:rPr lang="zh-CN" altLang="en-US" dirty="0"/>
              <a:t>是解决问题的有效途径</a:t>
            </a:r>
            <a:endParaRPr lang="en-US" altLang="zh-CN" dirty="0"/>
          </a:p>
          <a:p>
            <a:r>
              <a:rPr lang="zh-CN" altLang="en-US" dirty="0"/>
              <a:t>现代个人计算机的时钟频率为</a:t>
            </a:r>
            <a:r>
              <a:rPr lang="en-US" altLang="zh-CN" dirty="0"/>
              <a:t>1GHz</a:t>
            </a:r>
          </a:p>
          <a:p>
            <a:pPr lvl="1"/>
            <a:r>
              <a:rPr lang="zh-CN" altLang="en-US" dirty="0"/>
              <a:t>即每秒运算</a:t>
            </a:r>
            <a:r>
              <a:rPr lang="en-US" altLang="zh-CN" dirty="0"/>
              <a:t>10</a:t>
            </a:r>
            <a:r>
              <a:rPr lang="zh-CN" altLang="en-US" dirty="0"/>
              <a:t>亿次，即</a:t>
            </a:r>
            <a:r>
              <a:rPr lang="en-US" altLang="zh-CN" dirty="0"/>
              <a:t>10</a:t>
            </a:r>
            <a:r>
              <a:rPr lang="en-US" altLang="zh-CN" baseline="30000" dirty="0"/>
              <a:t>9</a:t>
            </a:r>
            <a:endParaRPr lang="en-US" altLang="zh-CN" dirty="0"/>
          </a:p>
          <a:p>
            <a:pPr lvl="1"/>
            <a:r>
              <a:rPr lang="zh-CN" altLang="en-US" dirty="0"/>
              <a:t>由于大多数有用的操作需要数百条指令（甚至更多），所以每秒钟能搜索几百万个元素就不错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一百万有多大</a:t>
            </a:r>
            <a:endParaRPr lang="en-US" altLang="zh-CN" dirty="0"/>
          </a:p>
          <a:p>
            <a:pPr lvl="1"/>
            <a:r>
              <a:rPr lang="zh-CN" altLang="en-US" dirty="0"/>
              <a:t>约是</a:t>
            </a:r>
            <a:r>
              <a:rPr lang="en-US" altLang="zh-CN" dirty="0"/>
              <a:t>10</a:t>
            </a:r>
            <a:r>
              <a:rPr lang="zh-CN" altLang="en-US" dirty="0"/>
              <a:t>个元素的所有排列</a:t>
            </a:r>
            <a:r>
              <a:rPr lang="en-US" altLang="zh-CN" dirty="0"/>
              <a:t>(</a:t>
            </a:r>
            <a:r>
              <a:rPr lang="en-US" altLang="zh-CN" dirty="0" err="1"/>
              <a:t>permuation</a:t>
            </a:r>
            <a:r>
              <a:rPr lang="en-US" altLang="zh-CN" dirty="0"/>
              <a:t>)</a:t>
            </a:r>
            <a:r>
              <a:rPr lang="zh-CN" altLang="en-US" dirty="0"/>
              <a:t>的总数</a:t>
            </a:r>
            <a:endParaRPr lang="en-US" altLang="zh-CN" dirty="0"/>
          </a:p>
          <a:p>
            <a:pPr lvl="1"/>
            <a:r>
              <a:rPr lang="zh-CN" altLang="en-US" dirty="0"/>
              <a:t>一百万种子集约是</a:t>
            </a:r>
            <a:r>
              <a:rPr lang="en-US" altLang="zh-CN" dirty="0"/>
              <a:t>20</a:t>
            </a:r>
            <a:r>
              <a:rPr lang="zh-CN" altLang="en-US" dirty="0"/>
              <a:t>个元素的所有组合</a:t>
            </a:r>
            <a:r>
              <a:rPr lang="en-US" altLang="zh-CN" dirty="0"/>
              <a:t>(combination)</a:t>
            </a:r>
          </a:p>
          <a:p>
            <a:pPr lvl="1"/>
            <a:r>
              <a:rPr lang="zh-CN" altLang="en-US" dirty="0"/>
              <a:t>如果需要求解更大规模的问题，需要在搜索中剪枝，以确保只会搜索到有必要搜索的元素</a:t>
            </a:r>
            <a:endParaRPr lang="en-US" altLang="zh-CN" dirty="0"/>
          </a:p>
          <a:p>
            <a:r>
              <a:rPr lang="zh-CN" altLang="en-US" dirty="0"/>
              <a:t>介绍穷举搜索中的回溯法，并为它设计有效的剪枝</a:t>
            </a:r>
            <a:r>
              <a:rPr lang="en-US" altLang="zh-CN" dirty="0"/>
              <a:t>(pruning)</a:t>
            </a:r>
            <a:r>
              <a:rPr lang="zh-CN" altLang="en-US" dirty="0"/>
              <a:t>策略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851B1C-84DA-4247-9BFC-B16CC7CB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42" y="128225"/>
            <a:ext cx="8290398" cy="64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A5530-BBCF-4102-9899-18E93E6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D9CB4-F717-48FB-9A39-82CB4EE3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回溯法</a:t>
            </a:r>
            <a:r>
              <a:rPr lang="zh-CN" altLang="en-US" dirty="0"/>
              <a:t>是一种枚举状态空间中所有可能状态的系统方法</a:t>
            </a:r>
            <a:endParaRPr lang="en-US" altLang="zh-CN" dirty="0"/>
          </a:p>
          <a:p>
            <a:pPr lvl="1"/>
            <a:r>
              <a:rPr lang="zh-CN" altLang="en-US" dirty="0"/>
              <a:t>是一个一般性的算法框架（或称技巧），应用时须具体问题具体分析</a:t>
            </a:r>
            <a:endParaRPr lang="en-US" altLang="zh-CN" dirty="0"/>
          </a:p>
          <a:p>
            <a:r>
              <a:rPr lang="zh-CN" altLang="en-US" dirty="0"/>
              <a:t>对于一般情况，把解表示成向量 </a:t>
            </a:r>
            <a:r>
              <a:rPr lang="en-US" altLang="zh-CN" dirty="0"/>
              <a:t>a = (a1,a2,…,an)</a:t>
            </a:r>
            <a:r>
              <a:rPr lang="zh-CN" altLang="en-US" dirty="0"/>
              <a:t>，其中每个元素</a:t>
            </a:r>
            <a:r>
              <a:rPr lang="en-US" altLang="zh-CN" dirty="0"/>
              <a:t>ai</a:t>
            </a:r>
            <a:r>
              <a:rPr lang="zh-CN" altLang="en-US" dirty="0"/>
              <a:t>取自一个有限序集</a:t>
            </a:r>
            <a:r>
              <a:rPr lang="en-US" altLang="zh-CN" dirty="0"/>
              <a:t>Si</a:t>
            </a:r>
          </a:p>
          <a:p>
            <a:pPr lvl="1"/>
            <a:r>
              <a:rPr lang="zh-CN" altLang="en-US" dirty="0"/>
              <a:t>可以表示一个排列，其中</a:t>
            </a:r>
            <a:r>
              <a:rPr lang="en-US" altLang="zh-CN" dirty="0"/>
              <a:t>ai</a:t>
            </a:r>
            <a:r>
              <a:rPr lang="zh-CN" altLang="en-US" dirty="0"/>
              <a:t>是排列中的第</a:t>
            </a:r>
            <a:r>
              <a:rPr lang="en-US" altLang="zh-CN" dirty="0" err="1"/>
              <a:t>i</a:t>
            </a:r>
            <a:r>
              <a:rPr lang="zh-CN" altLang="en-US" dirty="0"/>
              <a:t>个元素；</a:t>
            </a:r>
            <a:endParaRPr lang="en-US" altLang="zh-CN" dirty="0"/>
          </a:p>
          <a:p>
            <a:pPr lvl="1"/>
            <a:r>
              <a:rPr lang="zh-CN" altLang="en-US" dirty="0"/>
              <a:t>甚至可以表示游戏中的行动序列或者图中的路径，其中</a:t>
            </a:r>
            <a:r>
              <a:rPr lang="en-US" altLang="zh-CN" dirty="0"/>
              <a:t>ai</a:t>
            </a:r>
            <a:r>
              <a:rPr lang="zh-CN" altLang="en-US" dirty="0"/>
              <a:t>表示序列中的第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386796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D9547-8D82-49A6-A875-7CC62024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在回溯法的每一步（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0E88-5183-4C88-8723-974FDB64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从一个给定的部分解（</a:t>
            </a:r>
            <a:r>
              <a:rPr lang="en-US" altLang="zh-CN" dirty="0"/>
              <a:t>partial solution</a:t>
            </a:r>
            <a:r>
              <a:rPr lang="zh-CN" altLang="en-US" dirty="0"/>
              <a:t>）</a:t>
            </a:r>
            <a:r>
              <a:rPr lang="en-US" altLang="zh-CN" dirty="0"/>
              <a:t>a = (a1,a2,…,</a:t>
            </a:r>
            <a:r>
              <a:rPr lang="en-US" altLang="zh-CN" dirty="0" err="1"/>
              <a:t>ak</a:t>
            </a:r>
            <a:r>
              <a:rPr lang="en-US" altLang="zh-CN" dirty="0"/>
              <a:t>)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1"/>
            <a:r>
              <a:rPr lang="zh-CN" altLang="en-US" dirty="0"/>
              <a:t>尝试着在最后添加元素来扩展这个部分解</a:t>
            </a:r>
            <a:endParaRPr lang="en-US" altLang="zh-CN" dirty="0"/>
          </a:p>
          <a:p>
            <a:r>
              <a:rPr lang="zh-CN" altLang="en-US" dirty="0"/>
              <a:t>扩展之后，必须测试它是否为一个完整的解</a:t>
            </a:r>
            <a:endParaRPr lang="en-US" altLang="zh-CN" dirty="0"/>
          </a:p>
          <a:p>
            <a:pPr lvl="1"/>
            <a:r>
              <a:rPr lang="zh-CN" altLang="en-US" dirty="0"/>
              <a:t>如果是的话，需要输出这个解、更新解的计数器或者其他任何你想做的事。</a:t>
            </a:r>
            <a:endParaRPr lang="en-US" altLang="zh-CN" dirty="0"/>
          </a:p>
          <a:p>
            <a:pPr lvl="1"/>
            <a:r>
              <a:rPr lang="zh-CN" altLang="en-US" dirty="0"/>
              <a:t>如果仍不完整，必须检查这个部分解是否仍有可能扩展成完整解</a:t>
            </a:r>
            <a:endParaRPr lang="en-US" altLang="zh-CN" dirty="0"/>
          </a:p>
          <a:p>
            <a:pPr lvl="2"/>
            <a:r>
              <a:rPr lang="zh-CN" altLang="en-US" dirty="0"/>
              <a:t>如果有可能，递归下去</a:t>
            </a:r>
            <a:endParaRPr lang="en-US" altLang="zh-CN" dirty="0"/>
          </a:p>
          <a:p>
            <a:pPr lvl="2"/>
            <a:r>
              <a:rPr lang="zh-CN" altLang="en-US" dirty="0"/>
              <a:t>如果没有可能，从</a:t>
            </a:r>
            <a:r>
              <a:rPr lang="en-US" altLang="zh-CN" dirty="0"/>
              <a:t>a</a:t>
            </a:r>
            <a:r>
              <a:rPr lang="zh-CN" altLang="en-US" dirty="0"/>
              <a:t>中删除新加入的最后一个元素，然后尝试该位置上的其他可能性（如果有的话）</a:t>
            </a:r>
          </a:p>
        </p:txBody>
      </p:sp>
    </p:spTree>
    <p:extLst>
      <p:ext uri="{BB962C8B-B14F-4D97-AF65-F5344CB8AC3E}">
        <p14:creationId xmlns:p14="http://schemas.microsoft.com/office/powerpoint/2010/main" val="215048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47811-1F09-422B-9E28-7E86673E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举例：八皇后问题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EADCD-6C36-4248-80A8-67C44FA9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33"/>
            <a:ext cx="10515600" cy="4351338"/>
          </a:xfrm>
        </p:spPr>
        <p:txBody>
          <a:bodyPr/>
          <a:lstStyle/>
          <a:p>
            <a:r>
              <a:rPr lang="zh-CN" altLang="en-US" dirty="0"/>
              <a:t>目标是在</a:t>
            </a:r>
            <a:r>
              <a:rPr lang="en-US" altLang="zh-CN" dirty="0"/>
              <a:t>8 X 8</a:t>
            </a:r>
            <a:r>
              <a:rPr lang="zh-CN" altLang="en-US" dirty="0"/>
              <a:t>棋盘上放置八个皇后，使得任意两个皇后不会互相攻击</a:t>
            </a:r>
            <a:endParaRPr lang="en-US" altLang="zh-CN" dirty="0"/>
          </a:p>
          <a:p>
            <a:pPr lvl="1"/>
            <a:r>
              <a:rPr lang="zh-CN" altLang="en-US" dirty="0"/>
              <a:t>即任意两个皇后不会在同一行、同一列或者同一条</a:t>
            </a:r>
            <a:r>
              <a:rPr lang="en-US" altLang="zh-CN" dirty="0"/>
              <a:t>45°</a:t>
            </a:r>
            <a:r>
              <a:rPr lang="zh-CN" altLang="en-US" dirty="0"/>
              <a:t>斜线上</a:t>
            </a:r>
            <a:endParaRPr lang="en-US" altLang="zh-CN" dirty="0"/>
          </a:p>
          <a:p>
            <a:pPr lvl="1"/>
            <a:r>
              <a:rPr lang="zh-CN" altLang="en-US" dirty="0"/>
              <a:t>很多人研究过这个问题，包括数学家高斯和同学们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C0FF26-0D63-4A81-84B4-1D7A20E2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04" y="3321050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1EE0224-C157-4689-8CA8-68BD29627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08B3B-69E0-4B34-8B6C-B69EB432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 1756 </a:t>
            </a:r>
            <a:r>
              <a:rPr lang="zh-CN" altLang="en-US" dirty="0"/>
              <a:t>八皇后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04C83-F04F-425A-8216-7DB3588D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94" y="1728787"/>
            <a:ext cx="10479165" cy="45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4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E5A106-7B6C-4622-B12B-180ED756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20" y="0"/>
            <a:ext cx="6694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574</Words>
  <Application>Microsoft Office PowerPoint</Application>
  <PresentationFormat>宽屏</PresentationFormat>
  <Paragraphs>55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Backtracking 回溯法</vt:lpstr>
      <vt:lpstr>引言</vt:lpstr>
      <vt:lpstr>PowerPoint 演示文稿</vt:lpstr>
      <vt:lpstr>回溯法（1/2）</vt:lpstr>
      <vt:lpstr>在回溯法的每一步（2/2）</vt:lpstr>
      <vt:lpstr>举例：八皇后问题</vt:lpstr>
      <vt:lpstr>PowerPoint 演示文稿</vt:lpstr>
      <vt:lpstr>OJ 1756 八皇后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闫宏飞</dc:creator>
  <cp:lastModifiedBy>闫宏飞</cp:lastModifiedBy>
  <cp:revision>31</cp:revision>
  <dcterms:created xsi:type="dcterms:W3CDTF">2020-11-23T00:23:56Z</dcterms:created>
  <dcterms:modified xsi:type="dcterms:W3CDTF">2020-12-01T04:18:15Z</dcterms:modified>
</cp:coreProperties>
</file>