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67" r:id="rId2"/>
    <p:sldId id="269" r:id="rId3"/>
    <p:sldId id="260" r:id="rId4"/>
    <p:sldId id="274" r:id="rId5"/>
    <p:sldId id="279" r:id="rId6"/>
    <p:sldId id="296" r:id="rId7"/>
    <p:sldId id="294" r:id="rId8"/>
    <p:sldId id="298" r:id="rId9"/>
    <p:sldId id="276" r:id="rId10"/>
    <p:sldId id="307" r:id="rId11"/>
    <p:sldId id="280" r:id="rId12"/>
    <p:sldId id="281" r:id="rId13"/>
    <p:sldId id="282" r:id="rId14"/>
    <p:sldId id="285" r:id="rId15"/>
    <p:sldId id="284" r:id="rId16"/>
    <p:sldId id="286" r:id="rId17"/>
    <p:sldId id="287" r:id="rId18"/>
    <p:sldId id="288" r:id="rId19"/>
    <p:sldId id="290" r:id="rId20"/>
    <p:sldId id="299" r:id="rId21"/>
    <p:sldId id="300" r:id="rId22"/>
    <p:sldId id="301" r:id="rId23"/>
    <p:sldId id="305" r:id="rId24"/>
    <p:sldId id="302" r:id="rId25"/>
    <p:sldId id="308" r:id="rId26"/>
    <p:sldId id="304" r:id="rId27"/>
    <p:sldId id="30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9247FE-6AD5-C94A-BE54-7305CC577928}" v="162" dt="2023-05-10T03:24:01.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54"/>
    <p:restoredTop sz="94524" autoAdjust="0"/>
  </p:normalViewPr>
  <p:slideViewPr>
    <p:cSldViewPr snapToGrid="0">
      <p:cViewPr varScale="1">
        <p:scale>
          <a:sx n="67" d="100"/>
          <a:sy n="67" d="100"/>
        </p:scale>
        <p:origin x="3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B49BE3-EE26-4C7B-9C93-C381AAA697C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9771E9-6CD3-44F0-9A37-DCD494855339}">
      <dgm:prSet/>
      <dgm:spPr/>
      <dgm:t>
        <a:bodyPr/>
        <a:lstStyle/>
        <a:p>
          <a:pPr>
            <a:lnSpc>
              <a:spcPct val="100000"/>
            </a:lnSpc>
          </a:pPr>
          <a:r>
            <a:rPr lang="en-US"/>
            <a:t>Applying to zero-pi circuits</a:t>
          </a:r>
          <a:endParaRPr lang="en-US" dirty="0"/>
        </a:p>
      </dgm:t>
    </dgm:pt>
    <dgm:pt modelId="{2D5464A8-D4BF-4CBF-BB5B-A50F16C8FCE3}" type="parTrans" cxnId="{A6369BC5-DE66-4DA1-98BF-71857F5586D7}">
      <dgm:prSet/>
      <dgm:spPr/>
      <dgm:t>
        <a:bodyPr/>
        <a:lstStyle/>
        <a:p>
          <a:endParaRPr lang="en-US"/>
        </a:p>
      </dgm:t>
    </dgm:pt>
    <dgm:pt modelId="{738905E8-D16A-4B14-81D5-09A6E5706A10}" type="sibTrans" cxnId="{A6369BC5-DE66-4DA1-98BF-71857F5586D7}">
      <dgm:prSet/>
      <dgm:spPr/>
      <dgm:t>
        <a:bodyPr/>
        <a:lstStyle/>
        <a:p>
          <a:endParaRPr lang="en-US"/>
        </a:p>
      </dgm:t>
    </dgm:pt>
    <dgm:pt modelId="{086A1C41-2809-433C-8900-BB3E28420FF4}">
      <dgm:prSet/>
      <dgm:spPr/>
      <dgm:t>
        <a:bodyPr/>
        <a:lstStyle/>
        <a:p>
          <a:pPr>
            <a:lnSpc>
              <a:spcPct val="100000"/>
            </a:lnSpc>
          </a:pPr>
          <a:r>
            <a:rPr lang="en-US"/>
            <a:t>Apply to arbitrary circuits </a:t>
          </a:r>
          <a:endParaRPr lang="en-US" dirty="0"/>
        </a:p>
      </dgm:t>
    </dgm:pt>
    <dgm:pt modelId="{7D830F14-E958-4B5E-9E13-6DD8A74FB57F}" type="parTrans" cxnId="{71231E72-32E5-4EFE-B6FA-E332274344B9}">
      <dgm:prSet/>
      <dgm:spPr/>
      <dgm:t>
        <a:bodyPr/>
        <a:lstStyle/>
        <a:p>
          <a:endParaRPr lang="en-US"/>
        </a:p>
      </dgm:t>
    </dgm:pt>
    <dgm:pt modelId="{81020825-6C0A-4F20-AF23-B25630768C92}" type="sibTrans" cxnId="{71231E72-32E5-4EFE-B6FA-E332274344B9}">
      <dgm:prSet/>
      <dgm:spPr/>
      <dgm:t>
        <a:bodyPr/>
        <a:lstStyle/>
        <a:p>
          <a:endParaRPr lang="en-US"/>
        </a:p>
      </dgm:t>
    </dgm:pt>
    <dgm:pt modelId="{A73F4932-34A9-40E2-B69C-C28D5DF17881}">
      <dgm:prSet/>
      <dgm:spPr/>
      <dgm:t>
        <a:bodyPr/>
        <a:lstStyle/>
        <a:p>
          <a:pPr>
            <a:lnSpc>
              <a:spcPct val="100000"/>
            </a:lnSpc>
          </a:pPr>
          <a:r>
            <a:rPr lang="en-US"/>
            <a:t>Changing circuit design</a:t>
          </a:r>
          <a:endParaRPr lang="en-US" dirty="0"/>
        </a:p>
      </dgm:t>
    </dgm:pt>
    <dgm:pt modelId="{528730D2-2D15-4C2C-AAAD-C05AC9403200}" type="parTrans" cxnId="{8320E3AD-CA58-45C9-B0C5-F0C9B7AA533E}">
      <dgm:prSet/>
      <dgm:spPr/>
      <dgm:t>
        <a:bodyPr/>
        <a:lstStyle/>
        <a:p>
          <a:endParaRPr lang="en-US"/>
        </a:p>
      </dgm:t>
    </dgm:pt>
    <dgm:pt modelId="{632965E3-6433-4794-96FC-1087142CF7BE}" type="sibTrans" cxnId="{8320E3AD-CA58-45C9-B0C5-F0C9B7AA533E}">
      <dgm:prSet/>
      <dgm:spPr/>
      <dgm:t>
        <a:bodyPr/>
        <a:lstStyle/>
        <a:p>
          <a:endParaRPr lang="en-US"/>
        </a:p>
      </dgm:t>
    </dgm:pt>
    <dgm:pt modelId="{94811BE1-A955-4683-82F8-999199153036}" type="pres">
      <dgm:prSet presAssocID="{A2B49BE3-EE26-4C7B-9C93-C381AAA697CB}" presName="root" presStyleCnt="0">
        <dgm:presLayoutVars>
          <dgm:dir/>
          <dgm:resizeHandles val="exact"/>
        </dgm:presLayoutVars>
      </dgm:prSet>
      <dgm:spPr/>
    </dgm:pt>
    <dgm:pt modelId="{A4CD8107-D0F5-4C4E-BF78-9A57178775F7}" type="pres">
      <dgm:prSet presAssocID="{759771E9-6CD3-44F0-9A37-DCD494855339}" presName="compNode" presStyleCnt="0"/>
      <dgm:spPr/>
    </dgm:pt>
    <dgm:pt modelId="{C0EA1618-9F1D-4F02-928E-EF493EE42176}" type="pres">
      <dgm:prSet presAssocID="{759771E9-6CD3-44F0-9A37-DCD494855339}" presName="bgRect" presStyleLbl="bgShp" presStyleIdx="0" presStyleCnt="3"/>
      <dgm:spPr/>
    </dgm:pt>
    <dgm:pt modelId="{952B0693-069C-4608-A8A2-90EE84D2FE30}" type="pres">
      <dgm:prSet presAssocID="{759771E9-6CD3-44F0-9A37-DCD49485533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F8526F6-061F-45D9-A4E7-13E88CB82B91}" type="pres">
      <dgm:prSet presAssocID="{759771E9-6CD3-44F0-9A37-DCD494855339}" presName="spaceRect" presStyleCnt="0"/>
      <dgm:spPr/>
    </dgm:pt>
    <dgm:pt modelId="{57F6C1B5-E7C8-4380-AF0F-2C1F08AB7A2E}" type="pres">
      <dgm:prSet presAssocID="{759771E9-6CD3-44F0-9A37-DCD494855339}" presName="parTx" presStyleLbl="revTx" presStyleIdx="0" presStyleCnt="3">
        <dgm:presLayoutVars>
          <dgm:chMax val="0"/>
          <dgm:chPref val="0"/>
        </dgm:presLayoutVars>
      </dgm:prSet>
      <dgm:spPr/>
    </dgm:pt>
    <dgm:pt modelId="{8A527F67-C2B4-4158-89F7-E7350487D16B}" type="pres">
      <dgm:prSet presAssocID="{738905E8-D16A-4B14-81D5-09A6E5706A10}" presName="sibTrans" presStyleCnt="0"/>
      <dgm:spPr/>
    </dgm:pt>
    <dgm:pt modelId="{9F27F390-8A57-4388-80F4-DBE52E004D21}" type="pres">
      <dgm:prSet presAssocID="{086A1C41-2809-433C-8900-BB3E28420FF4}" presName="compNode" presStyleCnt="0"/>
      <dgm:spPr/>
    </dgm:pt>
    <dgm:pt modelId="{B0DCAD73-C66A-4039-B784-C1A13E93661B}" type="pres">
      <dgm:prSet presAssocID="{086A1C41-2809-433C-8900-BB3E28420FF4}" presName="bgRect" presStyleLbl="bgShp" presStyleIdx="1" presStyleCnt="3"/>
      <dgm:spPr/>
    </dgm:pt>
    <dgm:pt modelId="{DF625BA3-202B-4759-8F6A-C35E3F98F715}" type="pres">
      <dgm:prSet presAssocID="{086A1C41-2809-433C-8900-BB3E28420F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4AE82B52-370A-4AA9-99E0-A82D7FF2FC22}" type="pres">
      <dgm:prSet presAssocID="{086A1C41-2809-433C-8900-BB3E28420FF4}" presName="spaceRect" presStyleCnt="0"/>
      <dgm:spPr/>
    </dgm:pt>
    <dgm:pt modelId="{9A329B80-EE25-4911-86B5-C5428ED28763}" type="pres">
      <dgm:prSet presAssocID="{086A1C41-2809-433C-8900-BB3E28420FF4}" presName="parTx" presStyleLbl="revTx" presStyleIdx="1" presStyleCnt="3">
        <dgm:presLayoutVars>
          <dgm:chMax val="0"/>
          <dgm:chPref val="0"/>
        </dgm:presLayoutVars>
      </dgm:prSet>
      <dgm:spPr/>
    </dgm:pt>
    <dgm:pt modelId="{9C4CC150-7114-4554-9C44-0D7A0CC47ED1}" type="pres">
      <dgm:prSet presAssocID="{81020825-6C0A-4F20-AF23-B25630768C92}" presName="sibTrans" presStyleCnt="0"/>
      <dgm:spPr/>
    </dgm:pt>
    <dgm:pt modelId="{05E74E22-8FB3-4B2A-AC25-ACC49BB807F0}" type="pres">
      <dgm:prSet presAssocID="{A73F4932-34A9-40E2-B69C-C28D5DF17881}" presName="compNode" presStyleCnt="0"/>
      <dgm:spPr/>
    </dgm:pt>
    <dgm:pt modelId="{A51811ED-E715-4C2A-B6B3-09A3B4F04DE9}" type="pres">
      <dgm:prSet presAssocID="{A73F4932-34A9-40E2-B69C-C28D5DF17881}" presName="bgRect" presStyleLbl="bgShp" presStyleIdx="2" presStyleCnt="3"/>
      <dgm:spPr/>
    </dgm:pt>
    <dgm:pt modelId="{BBD24F23-EEA1-4E0D-B57E-D0A5FF1463A5}" type="pres">
      <dgm:prSet presAssocID="{A73F4932-34A9-40E2-B69C-C28D5DF178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604DFD35-8DB9-4792-8508-DCA897DA3414}" type="pres">
      <dgm:prSet presAssocID="{A73F4932-34A9-40E2-B69C-C28D5DF17881}" presName="spaceRect" presStyleCnt="0"/>
      <dgm:spPr/>
    </dgm:pt>
    <dgm:pt modelId="{8972AA10-4F61-4542-947A-10CE1C82F60B}" type="pres">
      <dgm:prSet presAssocID="{A73F4932-34A9-40E2-B69C-C28D5DF17881}" presName="parTx" presStyleLbl="revTx" presStyleIdx="2" presStyleCnt="3">
        <dgm:presLayoutVars>
          <dgm:chMax val="0"/>
          <dgm:chPref val="0"/>
        </dgm:presLayoutVars>
      </dgm:prSet>
      <dgm:spPr/>
    </dgm:pt>
  </dgm:ptLst>
  <dgm:cxnLst>
    <dgm:cxn modelId="{593E3815-B306-A744-8E55-AD29CD53D0A5}" type="presOf" srcId="{A73F4932-34A9-40E2-B69C-C28D5DF17881}" destId="{8972AA10-4F61-4542-947A-10CE1C82F60B}" srcOrd="0" destOrd="0" presId="urn:microsoft.com/office/officeart/2018/2/layout/IconVerticalSolidList"/>
    <dgm:cxn modelId="{335C8716-8E59-8D42-B2AF-86FD36FF56ED}" type="presOf" srcId="{759771E9-6CD3-44F0-9A37-DCD494855339}" destId="{57F6C1B5-E7C8-4380-AF0F-2C1F08AB7A2E}" srcOrd="0" destOrd="0" presId="urn:microsoft.com/office/officeart/2018/2/layout/IconVerticalSolidList"/>
    <dgm:cxn modelId="{38016135-BA26-7C4B-9F2E-D987543D259D}" type="presOf" srcId="{086A1C41-2809-433C-8900-BB3E28420FF4}" destId="{9A329B80-EE25-4911-86B5-C5428ED28763}" srcOrd="0" destOrd="0" presId="urn:microsoft.com/office/officeart/2018/2/layout/IconVerticalSolidList"/>
    <dgm:cxn modelId="{71231E72-32E5-4EFE-B6FA-E332274344B9}" srcId="{A2B49BE3-EE26-4C7B-9C93-C381AAA697CB}" destId="{086A1C41-2809-433C-8900-BB3E28420FF4}" srcOrd="1" destOrd="0" parTransId="{7D830F14-E958-4B5E-9E13-6DD8A74FB57F}" sibTransId="{81020825-6C0A-4F20-AF23-B25630768C92}"/>
    <dgm:cxn modelId="{5A8A618A-DD97-7D4A-88E9-19A18B1571B6}" type="presOf" srcId="{A2B49BE3-EE26-4C7B-9C93-C381AAA697CB}" destId="{94811BE1-A955-4683-82F8-999199153036}" srcOrd="0" destOrd="0" presId="urn:microsoft.com/office/officeart/2018/2/layout/IconVerticalSolidList"/>
    <dgm:cxn modelId="{8320E3AD-CA58-45C9-B0C5-F0C9B7AA533E}" srcId="{A2B49BE3-EE26-4C7B-9C93-C381AAA697CB}" destId="{A73F4932-34A9-40E2-B69C-C28D5DF17881}" srcOrd="2" destOrd="0" parTransId="{528730D2-2D15-4C2C-AAAD-C05AC9403200}" sibTransId="{632965E3-6433-4794-96FC-1087142CF7BE}"/>
    <dgm:cxn modelId="{A6369BC5-DE66-4DA1-98BF-71857F5586D7}" srcId="{A2B49BE3-EE26-4C7B-9C93-C381AAA697CB}" destId="{759771E9-6CD3-44F0-9A37-DCD494855339}" srcOrd="0" destOrd="0" parTransId="{2D5464A8-D4BF-4CBF-BB5B-A50F16C8FCE3}" sibTransId="{738905E8-D16A-4B14-81D5-09A6E5706A10}"/>
    <dgm:cxn modelId="{9F2AFBD4-7097-684E-8EFF-401D2732C881}" type="presParOf" srcId="{94811BE1-A955-4683-82F8-999199153036}" destId="{A4CD8107-D0F5-4C4E-BF78-9A57178775F7}" srcOrd="0" destOrd="0" presId="urn:microsoft.com/office/officeart/2018/2/layout/IconVerticalSolidList"/>
    <dgm:cxn modelId="{25629A1F-5D26-F444-8F21-9DF72493B8C3}" type="presParOf" srcId="{A4CD8107-D0F5-4C4E-BF78-9A57178775F7}" destId="{C0EA1618-9F1D-4F02-928E-EF493EE42176}" srcOrd="0" destOrd="0" presId="urn:microsoft.com/office/officeart/2018/2/layout/IconVerticalSolidList"/>
    <dgm:cxn modelId="{48C3C427-E927-D347-9FF1-8052CEB0D3CA}" type="presParOf" srcId="{A4CD8107-D0F5-4C4E-BF78-9A57178775F7}" destId="{952B0693-069C-4608-A8A2-90EE84D2FE30}" srcOrd="1" destOrd="0" presId="urn:microsoft.com/office/officeart/2018/2/layout/IconVerticalSolidList"/>
    <dgm:cxn modelId="{095E2DF9-375E-9D42-AE49-0372C357E1C8}" type="presParOf" srcId="{A4CD8107-D0F5-4C4E-BF78-9A57178775F7}" destId="{2F8526F6-061F-45D9-A4E7-13E88CB82B91}" srcOrd="2" destOrd="0" presId="urn:microsoft.com/office/officeart/2018/2/layout/IconVerticalSolidList"/>
    <dgm:cxn modelId="{D8CE829E-C5F7-1D41-9AF6-AC1D71A10265}" type="presParOf" srcId="{A4CD8107-D0F5-4C4E-BF78-9A57178775F7}" destId="{57F6C1B5-E7C8-4380-AF0F-2C1F08AB7A2E}" srcOrd="3" destOrd="0" presId="urn:microsoft.com/office/officeart/2018/2/layout/IconVerticalSolidList"/>
    <dgm:cxn modelId="{EE2E8126-02B9-4C4B-9F45-E48BE1C1742E}" type="presParOf" srcId="{94811BE1-A955-4683-82F8-999199153036}" destId="{8A527F67-C2B4-4158-89F7-E7350487D16B}" srcOrd="1" destOrd="0" presId="urn:microsoft.com/office/officeart/2018/2/layout/IconVerticalSolidList"/>
    <dgm:cxn modelId="{A092C41B-3440-2540-8B76-01197288D244}" type="presParOf" srcId="{94811BE1-A955-4683-82F8-999199153036}" destId="{9F27F390-8A57-4388-80F4-DBE52E004D21}" srcOrd="2" destOrd="0" presId="urn:microsoft.com/office/officeart/2018/2/layout/IconVerticalSolidList"/>
    <dgm:cxn modelId="{18D2BAEB-6E76-4146-95FC-FECE4C514DB8}" type="presParOf" srcId="{9F27F390-8A57-4388-80F4-DBE52E004D21}" destId="{B0DCAD73-C66A-4039-B784-C1A13E93661B}" srcOrd="0" destOrd="0" presId="urn:microsoft.com/office/officeart/2018/2/layout/IconVerticalSolidList"/>
    <dgm:cxn modelId="{0D97627E-160F-BF45-914B-A1E7D805C1E9}" type="presParOf" srcId="{9F27F390-8A57-4388-80F4-DBE52E004D21}" destId="{DF625BA3-202B-4759-8F6A-C35E3F98F715}" srcOrd="1" destOrd="0" presId="urn:microsoft.com/office/officeart/2018/2/layout/IconVerticalSolidList"/>
    <dgm:cxn modelId="{8B8B8447-FCB1-1743-8702-8EFB8188D237}" type="presParOf" srcId="{9F27F390-8A57-4388-80F4-DBE52E004D21}" destId="{4AE82B52-370A-4AA9-99E0-A82D7FF2FC22}" srcOrd="2" destOrd="0" presId="urn:microsoft.com/office/officeart/2018/2/layout/IconVerticalSolidList"/>
    <dgm:cxn modelId="{DA2700E8-D6B9-6E49-9952-220A7484B065}" type="presParOf" srcId="{9F27F390-8A57-4388-80F4-DBE52E004D21}" destId="{9A329B80-EE25-4911-86B5-C5428ED28763}" srcOrd="3" destOrd="0" presId="urn:microsoft.com/office/officeart/2018/2/layout/IconVerticalSolidList"/>
    <dgm:cxn modelId="{EA6BB161-749D-7348-A969-8D730644837F}" type="presParOf" srcId="{94811BE1-A955-4683-82F8-999199153036}" destId="{9C4CC150-7114-4554-9C44-0D7A0CC47ED1}" srcOrd="3" destOrd="0" presId="urn:microsoft.com/office/officeart/2018/2/layout/IconVerticalSolidList"/>
    <dgm:cxn modelId="{2CE6E360-C288-934B-8653-64DBA8E7A024}" type="presParOf" srcId="{94811BE1-A955-4683-82F8-999199153036}" destId="{05E74E22-8FB3-4B2A-AC25-ACC49BB807F0}" srcOrd="4" destOrd="0" presId="urn:microsoft.com/office/officeart/2018/2/layout/IconVerticalSolidList"/>
    <dgm:cxn modelId="{D1980AC0-C8A6-9E49-8787-F2E5B880E0E0}" type="presParOf" srcId="{05E74E22-8FB3-4B2A-AC25-ACC49BB807F0}" destId="{A51811ED-E715-4C2A-B6B3-09A3B4F04DE9}" srcOrd="0" destOrd="0" presId="urn:microsoft.com/office/officeart/2018/2/layout/IconVerticalSolidList"/>
    <dgm:cxn modelId="{06E39061-012F-5C4B-8EB3-DAA65FACA163}" type="presParOf" srcId="{05E74E22-8FB3-4B2A-AC25-ACC49BB807F0}" destId="{BBD24F23-EEA1-4E0D-B57E-D0A5FF1463A5}" srcOrd="1" destOrd="0" presId="urn:microsoft.com/office/officeart/2018/2/layout/IconVerticalSolidList"/>
    <dgm:cxn modelId="{7536BC19-6AAC-6C46-B111-6DAB8AA05959}" type="presParOf" srcId="{05E74E22-8FB3-4B2A-AC25-ACC49BB807F0}" destId="{604DFD35-8DB9-4792-8508-DCA897DA3414}" srcOrd="2" destOrd="0" presId="urn:microsoft.com/office/officeart/2018/2/layout/IconVerticalSolidList"/>
    <dgm:cxn modelId="{598F5E69-BE7C-8B4B-A1C3-139B7C7A7944}" type="presParOf" srcId="{05E74E22-8FB3-4B2A-AC25-ACC49BB807F0}" destId="{8972AA10-4F61-4542-947A-10CE1C82F6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A1618-9F1D-4F02-928E-EF493EE42176}">
      <dsp:nvSpPr>
        <dsp:cNvPr id="0" name=""/>
        <dsp:cNvSpPr/>
      </dsp:nvSpPr>
      <dsp:spPr>
        <a:xfrm>
          <a:off x="0" y="525"/>
          <a:ext cx="6714066" cy="12286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2B0693-069C-4608-A8A2-90EE84D2FE30}">
      <dsp:nvSpPr>
        <dsp:cNvPr id="0" name=""/>
        <dsp:cNvSpPr/>
      </dsp:nvSpPr>
      <dsp:spPr>
        <a:xfrm>
          <a:off x="371676" y="276978"/>
          <a:ext cx="675775" cy="6757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F6C1B5-E7C8-4380-AF0F-2C1F08AB7A2E}">
      <dsp:nvSpPr>
        <dsp:cNvPr id="0" name=""/>
        <dsp:cNvSpPr/>
      </dsp:nvSpPr>
      <dsp:spPr>
        <a:xfrm>
          <a:off x="1419127" y="525"/>
          <a:ext cx="5294938" cy="122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36" tIns="130036" rIns="130036" bIns="130036" numCol="1" spcCol="1270" anchor="ctr" anchorCtr="0">
          <a:noAutofit/>
        </a:bodyPr>
        <a:lstStyle/>
        <a:p>
          <a:pPr marL="0" lvl="0" indent="0" algn="l" defTabSz="1111250">
            <a:lnSpc>
              <a:spcPct val="100000"/>
            </a:lnSpc>
            <a:spcBef>
              <a:spcPct val="0"/>
            </a:spcBef>
            <a:spcAft>
              <a:spcPct val="35000"/>
            </a:spcAft>
            <a:buNone/>
          </a:pPr>
          <a:r>
            <a:rPr lang="en-US" sz="2500" kern="1200"/>
            <a:t>Applying to zero-pi circuits</a:t>
          </a:r>
          <a:endParaRPr lang="en-US" sz="2500" kern="1200" dirty="0"/>
        </a:p>
      </dsp:txBody>
      <dsp:txXfrm>
        <a:off x="1419127" y="525"/>
        <a:ext cx="5294938" cy="1228681"/>
      </dsp:txXfrm>
    </dsp:sp>
    <dsp:sp modelId="{B0DCAD73-C66A-4039-B784-C1A13E93661B}">
      <dsp:nvSpPr>
        <dsp:cNvPr id="0" name=""/>
        <dsp:cNvSpPr/>
      </dsp:nvSpPr>
      <dsp:spPr>
        <a:xfrm>
          <a:off x="0" y="1536377"/>
          <a:ext cx="6714066" cy="12286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625BA3-202B-4759-8F6A-C35E3F98F715}">
      <dsp:nvSpPr>
        <dsp:cNvPr id="0" name=""/>
        <dsp:cNvSpPr/>
      </dsp:nvSpPr>
      <dsp:spPr>
        <a:xfrm>
          <a:off x="371676" y="1812830"/>
          <a:ext cx="675775" cy="6757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329B80-EE25-4911-86B5-C5428ED28763}">
      <dsp:nvSpPr>
        <dsp:cNvPr id="0" name=""/>
        <dsp:cNvSpPr/>
      </dsp:nvSpPr>
      <dsp:spPr>
        <a:xfrm>
          <a:off x="1419127" y="1536377"/>
          <a:ext cx="5294938" cy="122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36" tIns="130036" rIns="130036" bIns="130036" numCol="1" spcCol="1270" anchor="ctr" anchorCtr="0">
          <a:noAutofit/>
        </a:bodyPr>
        <a:lstStyle/>
        <a:p>
          <a:pPr marL="0" lvl="0" indent="0" algn="l" defTabSz="1111250">
            <a:lnSpc>
              <a:spcPct val="100000"/>
            </a:lnSpc>
            <a:spcBef>
              <a:spcPct val="0"/>
            </a:spcBef>
            <a:spcAft>
              <a:spcPct val="35000"/>
            </a:spcAft>
            <a:buNone/>
          </a:pPr>
          <a:r>
            <a:rPr lang="en-US" sz="2500" kern="1200"/>
            <a:t>Apply to arbitrary circuits </a:t>
          </a:r>
          <a:endParaRPr lang="en-US" sz="2500" kern="1200" dirty="0"/>
        </a:p>
      </dsp:txBody>
      <dsp:txXfrm>
        <a:off x="1419127" y="1536377"/>
        <a:ext cx="5294938" cy="1228681"/>
      </dsp:txXfrm>
    </dsp:sp>
    <dsp:sp modelId="{A51811ED-E715-4C2A-B6B3-09A3B4F04DE9}">
      <dsp:nvSpPr>
        <dsp:cNvPr id="0" name=""/>
        <dsp:cNvSpPr/>
      </dsp:nvSpPr>
      <dsp:spPr>
        <a:xfrm>
          <a:off x="0" y="3072229"/>
          <a:ext cx="6714066" cy="12286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24F23-EEA1-4E0D-B57E-D0A5FF1463A5}">
      <dsp:nvSpPr>
        <dsp:cNvPr id="0" name=""/>
        <dsp:cNvSpPr/>
      </dsp:nvSpPr>
      <dsp:spPr>
        <a:xfrm>
          <a:off x="371676" y="3348683"/>
          <a:ext cx="675775" cy="6757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72AA10-4F61-4542-947A-10CE1C82F60B}">
      <dsp:nvSpPr>
        <dsp:cNvPr id="0" name=""/>
        <dsp:cNvSpPr/>
      </dsp:nvSpPr>
      <dsp:spPr>
        <a:xfrm>
          <a:off x="1419127" y="3072229"/>
          <a:ext cx="5294938" cy="122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36" tIns="130036" rIns="130036" bIns="130036" numCol="1" spcCol="1270" anchor="ctr" anchorCtr="0">
          <a:noAutofit/>
        </a:bodyPr>
        <a:lstStyle/>
        <a:p>
          <a:pPr marL="0" lvl="0" indent="0" algn="l" defTabSz="1111250">
            <a:lnSpc>
              <a:spcPct val="100000"/>
            </a:lnSpc>
            <a:spcBef>
              <a:spcPct val="0"/>
            </a:spcBef>
            <a:spcAft>
              <a:spcPct val="35000"/>
            </a:spcAft>
            <a:buNone/>
          </a:pPr>
          <a:r>
            <a:rPr lang="en-US" sz="2500" kern="1200"/>
            <a:t>Changing circuit design</a:t>
          </a:r>
          <a:endParaRPr lang="en-US" sz="2500" kern="1200" dirty="0"/>
        </a:p>
      </dsp:txBody>
      <dsp:txXfrm>
        <a:off x="1419127" y="3072229"/>
        <a:ext cx="5294938" cy="12286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68160-A2AD-BB48-A358-81CE062C17EA}"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02B56-6CD2-CE4A-969C-2BCE4058A016}" type="slidenum">
              <a:rPr lang="en-US" smtClean="0"/>
              <a:t>‹#›</a:t>
            </a:fld>
            <a:endParaRPr lang="en-US"/>
          </a:p>
        </p:txBody>
      </p:sp>
    </p:spTree>
    <p:extLst>
      <p:ext uri="{BB962C8B-B14F-4D97-AF65-F5344CB8AC3E}">
        <p14:creationId xmlns:p14="http://schemas.microsoft.com/office/powerpoint/2010/main" val="3365633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and quantum computing are two of the most exciting technological advances of our time, but can this leading software be applied to quantum hardware design to bring about the next generation of technological advancement for humanity? </a:t>
            </a:r>
          </a:p>
        </p:txBody>
      </p:sp>
      <p:sp>
        <p:nvSpPr>
          <p:cNvPr id="4" name="Slide Number Placeholder 3"/>
          <p:cNvSpPr>
            <a:spLocks noGrp="1"/>
          </p:cNvSpPr>
          <p:nvPr>
            <p:ph type="sldNum" sz="quarter" idx="5"/>
          </p:nvPr>
        </p:nvSpPr>
        <p:spPr/>
        <p:txBody>
          <a:bodyPr/>
          <a:lstStyle/>
          <a:p>
            <a:fld id="{6B102B56-6CD2-CE4A-969C-2BCE4058A016}" type="slidenum">
              <a:rPr lang="en-US" smtClean="0"/>
              <a:t>1</a:t>
            </a:fld>
            <a:endParaRPr lang="en-US"/>
          </a:p>
        </p:txBody>
      </p:sp>
    </p:spTree>
    <p:extLst>
      <p:ext uri="{BB962C8B-B14F-4D97-AF65-F5344CB8AC3E}">
        <p14:creationId xmlns:p14="http://schemas.microsoft.com/office/powerpoint/2010/main" val="1365755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102B56-6CD2-CE4A-969C-2BCE4058A016}" type="slidenum">
              <a:rPr lang="en-US" smtClean="0"/>
              <a:t>10</a:t>
            </a:fld>
            <a:endParaRPr lang="en-US"/>
          </a:p>
        </p:txBody>
      </p:sp>
    </p:spTree>
    <p:extLst>
      <p:ext uri="{BB962C8B-B14F-4D97-AF65-F5344CB8AC3E}">
        <p14:creationId xmlns:p14="http://schemas.microsoft.com/office/powerpoint/2010/main" val="139003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A standard method for solving this minimisation problem is called gradient descent</a:t>
            </a:r>
          </a:p>
          <a:p>
            <a:pPr marL="171450" indent="-171450">
              <a:buFontTx/>
              <a:buChar char="-"/>
            </a:pPr>
            <a:r>
              <a:rPr lang="en-AU" dirty="0"/>
              <a:t>The idea, as illustrated here with an arbitrary function of some parameters x and y</a:t>
            </a:r>
          </a:p>
          <a:p>
            <a:pPr marL="171450" indent="-171450">
              <a:buFontTx/>
              <a:buChar char="-"/>
            </a:pPr>
            <a:endParaRPr lang="en-AU" dirty="0"/>
          </a:p>
        </p:txBody>
      </p:sp>
      <p:sp>
        <p:nvSpPr>
          <p:cNvPr id="4" name="Slide Number Placeholder 3"/>
          <p:cNvSpPr>
            <a:spLocks noGrp="1"/>
          </p:cNvSpPr>
          <p:nvPr>
            <p:ph type="sldNum" sz="quarter" idx="5"/>
          </p:nvPr>
        </p:nvSpPr>
        <p:spPr/>
        <p:txBody>
          <a:bodyPr/>
          <a:lstStyle/>
          <a:p>
            <a:fld id="{04ECD6EC-10BC-46A1-AFC6-839080E71951}" type="slidenum">
              <a:rPr lang="en-AU" smtClean="0"/>
              <a:t>11</a:t>
            </a:fld>
            <a:endParaRPr lang="en-AU"/>
          </a:p>
        </p:txBody>
      </p:sp>
    </p:spTree>
    <p:extLst>
      <p:ext uri="{BB962C8B-B14F-4D97-AF65-F5344CB8AC3E}">
        <p14:creationId xmlns:p14="http://schemas.microsoft.com/office/powerpoint/2010/main" val="2045670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Is that we want to get some best choice of x and y from some random choice of x and y</a:t>
            </a:r>
          </a:p>
        </p:txBody>
      </p:sp>
      <p:sp>
        <p:nvSpPr>
          <p:cNvPr id="4" name="Slide Number Placeholder 3"/>
          <p:cNvSpPr>
            <a:spLocks noGrp="1"/>
          </p:cNvSpPr>
          <p:nvPr>
            <p:ph type="sldNum" sz="quarter" idx="5"/>
          </p:nvPr>
        </p:nvSpPr>
        <p:spPr/>
        <p:txBody>
          <a:bodyPr/>
          <a:lstStyle/>
          <a:p>
            <a:fld id="{04ECD6EC-10BC-46A1-AFC6-839080E71951}" type="slidenum">
              <a:rPr lang="en-AU" smtClean="0"/>
              <a:t>12</a:t>
            </a:fld>
            <a:endParaRPr lang="en-AU"/>
          </a:p>
        </p:txBody>
      </p:sp>
    </p:spTree>
    <p:extLst>
      <p:ext uri="{BB962C8B-B14F-4D97-AF65-F5344CB8AC3E}">
        <p14:creationId xmlns:p14="http://schemas.microsoft.com/office/powerpoint/2010/main" val="119298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From this nonoptimal choice, we then ask which direction should we move the parameters to decrease the function the most</a:t>
            </a:r>
          </a:p>
        </p:txBody>
      </p:sp>
      <p:sp>
        <p:nvSpPr>
          <p:cNvPr id="4" name="Slide Number Placeholder 3"/>
          <p:cNvSpPr>
            <a:spLocks noGrp="1"/>
          </p:cNvSpPr>
          <p:nvPr>
            <p:ph type="sldNum" sz="quarter" idx="5"/>
          </p:nvPr>
        </p:nvSpPr>
        <p:spPr/>
        <p:txBody>
          <a:bodyPr/>
          <a:lstStyle/>
          <a:p>
            <a:fld id="{04ECD6EC-10BC-46A1-AFC6-839080E71951}" type="slidenum">
              <a:rPr lang="en-AU" smtClean="0"/>
              <a:t>13</a:t>
            </a:fld>
            <a:endParaRPr lang="en-AU"/>
          </a:p>
        </p:txBody>
      </p:sp>
    </p:spTree>
    <p:extLst>
      <p:ext uri="{BB962C8B-B14F-4D97-AF65-F5344CB8AC3E}">
        <p14:creationId xmlns:p14="http://schemas.microsoft.com/office/powerpoint/2010/main" val="3259164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we then go in that direction for a bit</a:t>
            </a:r>
          </a:p>
        </p:txBody>
      </p:sp>
      <p:sp>
        <p:nvSpPr>
          <p:cNvPr id="4" name="Slide Number Placeholder 3"/>
          <p:cNvSpPr>
            <a:spLocks noGrp="1"/>
          </p:cNvSpPr>
          <p:nvPr>
            <p:ph type="sldNum" sz="quarter" idx="5"/>
          </p:nvPr>
        </p:nvSpPr>
        <p:spPr/>
        <p:txBody>
          <a:bodyPr/>
          <a:lstStyle/>
          <a:p>
            <a:fld id="{04ECD6EC-10BC-46A1-AFC6-839080E71951}" type="slidenum">
              <a:rPr lang="en-AU" smtClean="0"/>
              <a:t>14</a:t>
            </a:fld>
            <a:endParaRPr lang="en-AU"/>
          </a:p>
        </p:txBody>
      </p:sp>
    </p:spTree>
    <p:extLst>
      <p:ext uri="{BB962C8B-B14F-4D97-AF65-F5344CB8AC3E}">
        <p14:creationId xmlns:p14="http://schemas.microsoft.com/office/powerpoint/2010/main" val="3963304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we keep doing this and so we eventually get to some low value of the function</a:t>
            </a:r>
          </a:p>
        </p:txBody>
      </p:sp>
      <p:sp>
        <p:nvSpPr>
          <p:cNvPr id="4" name="Slide Number Placeholder 3"/>
          <p:cNvSpPr>
            <a:spLocks noGrp="1"/>
          </p:cNvSpPr>
          <p:nvPr>
            <p:ph type="sldNum" sz="quarter" idx="5"/>
          </p:nvPr>
        </p:nvSpPr>
        <p:spPr/>
        <p:txBody>
          <a:bodyPr/>
          <a:lstStyle/>
          <a:p>
            <a:fld id="{04ECD6EC-10BC-46A1-AFC6-839080E71951}" type="slidenum">
              <a:rPr lang="en-AU" smtClean="0"/>
              <a:t>15</a:t>
            </a:fld>
            <a:endParaRPr lang="en-AU"/>
          </a:p>
        </p:txBody>
      </p:sp>
    </p:spTree>
    <p:extLst>
      <p:ext uri="{BB962C8B-B14F-4D97-AF65-F5344CB8AC3E}">
        <p14:creationId xmlns:p14="http://schemas.microsoft.com/office/powerpoint/2010/main" val="2887093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for this graph, you can see just by eyeballing the graph where to go and where the lowest point is, but with more than 2 dimensions of parameters</a:t>
            </a:r>
          </a:p>
          <a:p>
            <a:r>
              <a:rPr lang="en-AU" dirty="0"/>
              <a:t>This can be hard</a:t>
            </a:r>
          </a:p>
        </p:txBody>
      </p:sp>
      <p:sp>
        <p:nvSpPr>
          <p:cNvPr id="4" name="Slide Number Placeholder 3"/>
          <p:cNvSpPr>
            <a:spLocks noGrp="1"/>
          </p:cNvSpPr>
          <p:nvPr>
            <p:ph type="sldNum" sz="quarter" idx="5"/>
          </p:nvPr>
        </p:nvSpPr>
        <p:spPr/>
        <p:txBody>
          <a:bodyPr/>
          <a:lstStyle/>
          <a:p>
            <a:fld id="{04ECD6EC-10BC-46A1-AFC6-839080E71951}" type="slidenum">
              <a:rPr lang="en-AU" smtClean="0"/>
              <a:t>16</a:t>
            </a:fld>
            <a:endParaRPr lang="en-AU"/>
          </a:p>
        </p:txBody>
      </p:sp>
    </p:spTree>
    <p:extLst>
      <p:ext uri="{BB962C8B-B14F-4D97-AF65-F5344CB8AC3E}">
        <p14:creationId xmlns:p14="http://schemas.microsoft.com/office/powerpoint/2010/main" val="971738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key thing that makes this hard is that we need to calculate the steepest direction down,</a:t>
            </a:r>
          </a:p>
          <a:p>
            <a:r>
              <a:rPr lang="en-AU" dirty="0"/>
              <a:t>Which needs us to in turn calculate how f changes with each parameter</a:t>
            </a:r>
          </a:p>
          <a:p>
            <a:r>
              <a:rPr lang="en-AU" dirty="0"/>
              <a:t>A crude way to do this is the finite difference approximation, where we take the slope between two points on the curve to approximate the slope of the curve in some direction</a:t>
            </a:r>
          </a:p>
        </p:txBody>
      </p:sp>
      <p:sp>
        <p:nvSpPr>
          <p:cNvPr id="4" name="Slide Number Placeholder 3"/>
          <p:cNvSpPr>
            <a:spLocks noGrp="1"/>
          </p:cNvSpPr>
          <p:nvPr>
            <p:ph type="sldNum" sz="quarter" idx="5"/>
          </p:nvPr>
        </p:nvSpPr>
        <p:spPr/>
        <p:txBody>
          <a:bodyPr/>
          <a:lstStyle/>
          <a:p>
            <a:fld id="{04ECD6EC-10BC-46A1-AFC6-839080E71951}" type="slidenum">
              <a:rPr lang="en-AU" smtClean="0"/>
              <a:t>17</a:t>
            </a:fld>
            <a:endParaRPr lang="en-AU"/>
          </a:p>
        </p:txBody>
      </p:sp>
    </p:spTree>
    <p:extLst>
      <p:ext uri="{BB962C8B-B14F-4D97-AF65-F5344CB8AC3E}">
        <p14:creationId xmlns:p14="http://schemas.microsoft.com/office/powerpoint/2010/main" val="52050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has two issues. First, its an approximation and suffers from what is called truncation error</a:t>
            </a:r>
          </a:p>
          <a:p>
            <a:r>
              <a:rPr lang="en-AU" dirty="0"/>
              <a:t>Second, we need to calculate the slope in the direction of each parameter, and there could be many </a:t>
            </a:r>
            <a:r>
              <a:rPr lang="en-AU" dirty="0" err="1"/>
              <a:t>many</a:t>
            </a:r>
            <a:r>
              <a:rPr lang="en-AU" dirty="0"/>
              <a:t> parameters potentially</a:t>
            </a:r>
          </a:p>
          <a:p>
            <a:r>
              <a:rPr lang="en-AU" dirty="0"/>
              <a:t>Which would mean wed need to calculate the function a lot</a:t>
            </a:r>
          </a:p>
          <a:p>
            <a:r>
              <a:rPr lang="en-AU" dirty="0"/>
              <a:t>Speed and accuracy are important for more and more complicated problems</a:t>
            </a:r>
          </a:p>
        </p:txBody>
      </p:sp>
      <p:sp>
        <p:nvSpPr>
          <p:cNvPr id="4" name="Slide Number Placeholder 3"/>
          <p:cNvSpPr>
            <a:spLocks noGrp="1"/>
          </p:cNvSpPr>
          <p:nvPr>
            <p:ph type="sldNum" sz="quarter" idx="5"/>
          </p:nvPr>
        </p:nvSpPr>
        <p:spPr/>
        <p:txBody>
          <a:bodyPr/>
          <a:lstStyle/>
          <a:p>
            <a:fld id="{04ECD6EC-10BC-46A1-AFC6-839080E71951}" type="slidenum">
              <a:rPr lang="en-AU" smtClean="0"/>
              <a:t>18</a:t>
            </a:fld>
            <a:endParaRPr lang="en-AU"/>
          </a:p>
        </p:txBody>
      </p:sp>
    </p:spTree>
    <p:extLst>
      <p:ext uri="{BB962C8B-B14F-4D97-AF65-F5344CB8AC3E}">
        <p14:creationId xmlns:p14="http://schemas.microsoft.com/office/powerpoint/2010/main" val="4161802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Here’s two results for fluxonium. The 3D coordinates represent the parameter choice, and the colour deeper the lower our decoherence rate is.</a:t>
            </a:r>
          </a:p>
          <a:p>
            <a:r>
              <a:rPr lang="en-AU" dirty="0"/>
              <a:t>We can see that the gradient descent is working, and ends up in the same place for both runs. So this works as a proof of concept, and these results match theoretical predictions.</a:t>
            </a:r>
          </a:p>
          <a:p>
            <a:endParaRPr lang="en-AU" dirty="0"/>
          </a:p>
        </p:txBody>
      </p:sp>
      <p:sp>
        <p:nvSpPr>
          <p:cNvPr id="4" name="Slide Number Placeholder 3"/>
          <p:cNvSpPr>
            <a:spLocks noGrp="1"/>
          </p:cNvSpPr>
          <p:nvPr>
            <p:ph type="sldNum" sz="quarter" idx="5"/>
          </p:nvPr>
        </p:nvSpPr>
        <p:spPr/>
        <p:txBody>
          <a:bodyPr/>
          <a:lstStyle/>
          <a:p>
            <a:fld id="{04ECD6EC-10BC-46A1-AFC6-839080E71951}" type="slidenum">
              <a:rPr lang="en-AU" smtClean="0"/>
              <a:t>19</a:t>
            </a:fld>
            <a:endParaRPr lang="en-AU"/>
          </a:p>
        </p:txBody>
      </p:sp>
    </p:spTree>
    <p:extLst>
      <p:ext uri="{BB962C8B-B14F-4D97-AF65-F5344CB8AC3E}">
        <p14:creationId xmlns:p14="http://schemas.microsoft.com/office/powerpoint/2010/main" val="242139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DengXian" panose="02010600030101010101" pitchFamily="2" charset="-122"/>
                <a:cs typeface="Arial" panose="020B0604020202020204" pitchFamily="34" charset="0"/>
              </a:rPr>
              <a:t>Superconducting circuits are electrical circuits powered by superconductors and have become a leading hardware choice for engineering qubits, the building blocks of a quantum computer.  </a:t>
            </a:r>
            <a:endParaRPr lang="en-AU" sz="1800" dirty="0">
              <a:effectLst/>
              <a:latin typeface="Calibri" panose="020F0502020204030204" pitchFamily="34" charset="0"/>
              <a:ea typeface="DengXian" panose="02010600030101010101" pitchFamily="2" charset="-122"/>
              <a:cs typeface="Arial" panose="020B0604020202020204" pitchFamily="34" charset="0"/>
            </a:endParaRPr>
          </a:p>
          <a:p>
            <a:endParaRPr lang="en-US" dirty="0"/>
          </a:p>
          <a:p>
            <a:r>
              <a:rPr lang="en-US" dirty="0"/>
              <a:t>The quantum properties of superconducting materials, paired with a special circuit element known as a Josephson junction enable these circuits to behave in manner suitable for performing quantum computations. </a:t>
            </a:r>
          </a:p>
          <a:p>
            <a:endParaRPr lang="en-US" dirty="0"/>
          </a:p>
          <a:p>
            <a:r>
              <a:rPr lang="en-US" dirty="0"/>
              <a:t>Until recently, the field has focused primarily on simple circuits with only 2 elements known as the </a:t>
            </a:r>
            <a:r>
              <a:rPr lang="en-US" dirty="0" err="1"/>
              <a:t>transmon</a:t>
            </a:r>
            <a:r>
              <a:rPr lang="en-US" dirty="0"/>
              <a:t> and fluxonium.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circuits perform well, but noise has limited the realization of wide spread real life applications. </a:t>
            </a:r>
          </a:p>
        </p:txBody>
      </p:sp>
      <p:sp>
        <p:nvSpPr>
          <p:cNvPr id="4" name="Slide Number Placeholder 3"/>
          <p:cNvSpPr>
            <a:spLocks noGrp="1"/>
          </p:cNvSpPr>
          <p:nvPr>
            <p:ph type="sldNum" sz="quarter" idx="5"/>
          </p:nvPr>
        </p:nvSpPr>
        <p:spPr/>
        <p:txBody>
          <a:bodyPr/>
          <a:lstStyle/>
          <a:p>
            <a:fld id="{6B102B56-6CD2-CE4A-969C-2BCE4058A016}" type="slidenum">
              <a:rPr lang="en-US" smtClean="0"/>
              <a:t>2</a:t>
            </a:fld>
            <a:endParaRPr lang="en-US"/>
          </a:p>
        </p:txBody>
      </p:sp>
    </p:spTree>
    <p:extLst>
      <p:ext uri="{BB962C8B-B14F-4D97-AF65-F5344CB8AC3E}">
        <p14:creationId xmlns:p14="http://schemas.microsoft.com/office/powerpoint/2010/main" val="1574595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2 sources of error known as depolarization and dephasing contribute to this noise and for fundamental reasons there exists a tradeoff meaning that optimizing one causes the other to worsen as shown in the plot. </a:t>
            </a:r>
          </a:p>
        </p:txBody>
      </p:sp>
      <p:sp>
        <p:nvSpPr>
          <p:cNvPr id="4" name="Slide Number Placeholder 3"/>
          <p:cNvSpPr>
            <a:spLocks noGrp="1"/>
          </p:cNvSpPr>
          <p:nvPr>
            <p:ph type="sldNum" sz="quarter" idx="5"/>
          </p:nvPr>
        </p:nvSpPr>
        <p:spPr/>
        <p:txBody>
          <a:bodyPr/>
          <a:lstStyle/>
          <a:p>
            <a:fld id="{6B102B56-6CD2-CE4A-969C-2BCE4058A016}" type="slidenum">
              <a:rPr lang="en-US" smtClean="0"/>
              <a:t>3</a:t>
            </a:fld>
            <a:endParaRPr lang="en-US"/>
          </a:p>
        </p:txBody>
      </p:sp>
    </p:spTree>
    <p:extLst>
      <p:ext uri="{BB962C8B-B14F-4D97-AF65-F5344CB8AC3E}">
        <p14:creationId xmlns:p14="http://schemas.microsoft.com/office/powerpoint/2010/main" val="1284728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combat this noise the field of protected qubits has emerged to explore more complicated circuits that could possibly exhibit better coherence times. </a:t>
            </a:r>
          </a:p>
          <a:p>
            <a:endParaRPr lang="en-US" sz="1800" dirty="0">
              <a:effectLst/>
              <a:latin typeface="Calibri" panose="020F0502020204030204" pitchFamily="34" charset="0"/>
              <a:ea typeface="DengXian" panose="02010600030101010101" pitchFamily="2" charset="-122"/>
              <a:cs typeface="Arial" panose="020B0604020202020204" pitchFamily="34" charset="0"/>
            </a:endParaRPr>
          </a:p>
          <a:p>
            <a:r>
              <a:rPr lang="en-US" sz="1800" dirty="0">
                <a:effectLst/>
                <a:latin typeface="Calibri" panose="020F0502020204030204" pitchFamily="34" charset="0"/>
                <a:ea typeface="DengXian" panose="02010600030101010101" pitchFamily="2" charset="-122"/>
                <a:cs typeface="Arial" panose="020B0604020202020204" pitchFamily="34" charset="0"/>
              </a:rPr>
              <a:t>However, finding the best performing qubits from the infinite number of possible choices, poses a significant challenge. </a:t>
            </a:r>
            <a:endParaRPr lang="en-AU" sz="1800" dirty="0">
              <a:effectLst/>
              <a:latin typeface="Calibri" panose="020F0502020204030204" pitchFamily="34" charset="0"/>
              <a:ea typeface="DengXian" panose="02010600030101010101" pitchFamily="2" charset="-122"/>
              <a:cs typeface="Arial" panose="020B0604020202020204" pitchFamily="34" charset="0"/>
            </a:endParaRPr>
          </a:p>
          <a:p>
            <a:endParaRPr lang="en-US" dirty="0"/>
          </a:p>
          <a:p>
            <a:r>
              <a:rPr lang="en-US" dirty="0"/>
              <a:t>This optimization problem is exactly what the field of machine learning has learnt to solve.</a:t>
            </a:r>
          </a:p>
          <a:p>
            <a:endParaRPr lang="en-US" dirty="0"/>
          </a:p>
          <a:p>
            <a:r>
              <a:rPr lang="en-US" sz="1800" dirty="0">
                <a:effectLst/>
                <a:latin typeface="Calibri" panose="020F0502020204030204" pitchFamily="34" charset="0"/>
                <a:ea typeface="DengXian" panose="02010600030101010101" pitchFamily="2" charset="-122"/>
                <a:cs typeface="Arial" panose="020B0604020202020204" pitchFamily="34" charset="0"/>
              </a:rPr>
              <a:t>As such, in our work we investigate optimization algorithms from machine learning to optimize coherence times in arbitrary superconducting circuits. </a:t>
            </a:r>
            <a:endParaRPr lang="en-AU" sz="1800" dirty="0">
              <a:effectLst/>
              <a:latin typeface="Calibri" panose="020F0502020204030204" pitchFamily="34" charset="0"/>
              <a:ea typeface="DengXian" panose="02010600030101010101" pitchFamily="2" charset="-122"/>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B102B56-6CD2-CE4A-969C-2BCE4058A016}" type="slidenum">
              <a:rPr lang="en-US" smtClean="0"/>
              <a:t>4</a:t>
            </a:fld>
            <a:endParaRPr lang="en-US"/>
          </a:p>
        </p:txBody>
      </p:sp>
    </p:spTree>
    <p:extLst>
      <p:ext uri="{BB962C8B-B14F-4D97-AF65-F5344CB8AC3E}">
        <p14:creationId xmlns:p14="http://schemas.microsoft.com/office/powerpoint/2010/main" val="417288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We want to make qubits last longer</a:t>
            </a:r>
          </a:p>
          <a:p>
            <a:pPr marL="171450" indent="-171450">
              <a:buFontTx/>
              <a:buChar char="-"/>
            </a:pPr>
            <a:r>
              <a:rPr lang="en-AU" dirty="0"/>
              <a:t>So let’s fix a circuit design but keep its parameters adjustable</a:t>
            </a:r>
          </a:p>
          <a:p>
            <a:pPr marL="171450" indent="-171450">
              <a:buFontTx/>
              <a:buChar char="-"/>
            </a:pPr>
            <a:r>
              <a:rPr lang="en-AU" dirty="0"/>
              <a:t>In other words, we want to lower the decoherence rate</a:t>
            </a:r>
          </a:p>
          <a:p>
            <a:pPr marL="171450" indent="-171450">
              <a:buFontTx/>
              <a:buChar char="-"/>
            </a:pPr>
            <a:r>
              <a:rPr lang="en-AU" dirty="0"/>
              <a:t>We can consider the decoherence rate as a function of circuit parameters</a:t>
            </a:r>
          </a:p>
          <a:p>
            <a:pPr marL="171450" indent="-171450">
              <a:buFontTx/>
              <a:buChar char="-"/>
            </a:pPr>
            <a:r>
              <a:rPr lang="en-AU" dirty="0"/>
              <a:t>Our goal then becomes to pick the best circuit parameters so to minimise the rate function</a:t>
            </a:r>
          </a:p>
        </p:txBody>
      </p:sp>
      <p:sp>
        <p:nvSpPr>
          <p:cNvPr id="4" name="Slide Number Placeholder 3"/>
          <p:cNvSpPr>
            <a:spLocks noGrp="1"/>
          </p:cNvSpPr>
          <p:nvPr>
            <p:ph type="sldNum" sz="quarter" idx="5"/>
          </p:nvPr>
        </p:nvSpPr>
        <p:spPr/>
        <p:txBody>
          <a:bodyPr/>
          <a:lstStyle/>
          <a:p>
            <a:fld id="{04ECD6EC-10BC-46A1-AFC6-839080E71951}" type="slidenum">
              <a:rPr lang="en-AU" smtClean="0"/>
              <a:t>5</a:t>
            </a:fld>
            <a:endParaRPr lang="en-AU"/>
          </a:p>
        </p:txBody>
      </p:sp>
    </p:spTree>
    <p:extLst>
      <p:ext uri="{BB962C8B-B14F-4D97-AF65-F5344CB8AC3E}">
        <p14:creationId xmlns:p14="http://schemas.microsoft.com/office/powerpoint/2010/main" val="1470613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solve this function optimisation problem we use gradient descent. Gradient descent minimises a function by following the path of steepest decrease. To find the direction of decrease, we need to find the rate at which the function changes with its parameters, and so we use automatic differentiation, a novel method in the field of superconducting qubits. Here, we break down our decoherence rate function into a sequence of elementary functions for which we calculate the exact gradients. We combine these in reverse order following a chain rule to get the gradient of the entire function. </a:t>
            </a:r>
          </a:p>
        </p:txBody>
      </p:sp>
      <p:sp>
        <p:nvSpPr>
          <p:cNvPr id="4" name="Slide Number Placeholder 3"/>
          <p:cNvSpPr>
            <a:spLocks noGrp="1"/>
          </p:cNvSpPr>
          <p:nvPr>
            <p:ph type="sldNum" sz="quarter" idx="5"/>
          </p:nvPr>
        </p:nvSpPr>
        <p:spPr/>
        <p:txBody>
          <a:bodyPr/>
          <a:lstStyle/>
          <a:p>
            <a:fld id="{04ECD6EC-10BC-46A1-AFC6-839080E71951}" type="slidenum">
              <a:rPr lang="en-AU" smtClean="0"/>
              <a:t>6</a:t>
            </a:fld>
            <a:endParaRPr lang="en-AU"/>
          </a:p>
        </p:txBody>
      </p:sp>
    </p:spTree>
    <p:extLst>
      <p:ext uri="{BB962C8B-B14F-4D97-AF65-F5344CB8AC3E}">
        <p14:creationId xmlns:p14="http://schemas.microsoft.com/office/powerpoint/2010/main" val="3494018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implement GD, we used as a template the source code of a python package called </a:t>
            </a:r>
            <a:r>
              <a:rPr lang="en-AU" dirty="0" err="1"/>
              <a:t>scqubits</a:t>
            </a:r>
            <a:r>
              <a:rPr lang="en-AU" dirty="0"/>
              <a:t> for simulating superconducting qubits. Here is a high level picture of how </a:t>
            </a:r>
            <a:r>
              <a:rPr lang="en-AU" dirty="0" err="1"/>
              <a:t>scqubits</a:t>
            </a:r>
            <a:r>
              <a:rPr lang="en-AU" dirty="0"/>
              <a:t> calculates decoherence rates. We modified its source code and integrated it with a machine learning library called </a:t>
            </a:r>
            <a:r>
              <a:rPr lang="en-AU" dirty="0" err="1"/>
              <a:t>pytorch</a:t>
            </a:r>
            <a:r>
              <a:rPr lang="en-AU" dirty="0"/>
              <a:t> that supported </a:t>
            </a:r>
            <a:r>
              <a:rPr lang="en-AU" dirty="0" err="1"/>
              <a:t>autograd</a:t>
            </a:r>
            <a:r>
              <a:rPr lang="en-AU" dirty="0"/>
              <a:t>. </a:t>
            </a:r>
          </a:p>
        </p:txBody>
      </p:sp>
      <p:sp>
        <p:nvSpPr>
          <p:cNvPr id="4" name="Slide Number Placeholder 3"/>
          <p:cNvSpPr>
            <a:spLocks noGrp="1"/>
          </p:cNvSpPr>
          <p:nvPr>
            <p:ph type="sldNum" sz="quarter" idx="5"/>
          </p:nvPr>
        </p:nvSpPr>
        <p:spPr/>
        <p:txBody>
          <a:bodyPr/>
          <a:lstStyle/>
          <a:p>
            <a:fld id="{04ECD6EC-10BC-46A1-AFC6-839080E71951}" type="slidenum">
              <a:rPr lang="en-AU" smtClean="0"/>
              <a:t>7</a:t>
            </a:fld>
            <a:endParaRPr lang="en-AU"/>
          </a:p>
        </p:txBody>
      </p:sp>
    </p:spTree>
    <p:extLst>
      <p:ext uri="{BB962C8B-B14F-4D97-AF65-F5344CB8AC3E}">
        <p14:creationId xmlns:p14="http://schemas.microsoft.com/office/powerpoint/2010/main" val="3645174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circuit which we used was fluxonium, which is ideal as a proof of concept as its parameter space is small enough that we can check our results against a plot of decoherence times over all parameter choices. As this graph shows, our results over multiple runs sit comfortably in a region of high decoherence time, thus validating our method.</a:t>
            </a:r>
          </a:p>
        </p:txBody>
      </p:sp>
      <p:sp>
        <p:nvSpPr>
          <p:cNvPr id="4" name="Slide Number Placeholder 3"/>
          <p:cNvSpPr>
            <a:spLocks noGrp="1"/>
          </p:cNvSpPr>
          <p:nvPr>
            <p:ph type="sldNum" sz="quarter" idx="5"/>
          </p:nvPr>
        </p:nvSpPr>
        <p:spPr/>
        <p:txBody>
          <a:bodyPr/>
          <a:lstStyle/>
          <a:p>
            <a:fld id="{04ECD6EC-10BC-46A1-AFC6-839080E71951}" type="slidenum">
              <a:rPr lang="en-AU" smtClean="0"/>
              <a:t>8</a:t>
            </a:fld>
            <a:endParaRPr lang="en-AU"/>
          </a:p>
        </p:txBody>
      </p:sp>
    </p:spTree>
    <p:extLst>
      <p:ext uri="{BB962C8B-B14F-4D97-AF65-F5344CB8AC3E}">
        <p14:creationId xmlns:p14="http://schemas.microsoft.com/office/powerpoint/2010/main" val="1514014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our application on the fluxonium, this work has </a:t>
            </a:r>
            <a:r>
              <a:rPr lang="en-US" dirty="0">
                <a:latin typeface="+mj-lt"/>
                <a:ea typeface="+mj-ea"/>
                <a:cs typeface="+mj-cs"/>
              </a:rPr>
              <a:t>shown that automatic differentiation can be used to find optimum values of T2 in superconducting quantum circuits</a:t>
            </a:r>
            <a:endParaRPr lang="en-US" dirty="0"/>
          </a:p>
          <a:p>
            <a:endParaRPr lang="en-US" dirty="0"/>
          </a:p>
          <a:p>
            <a:r>
              <a:rPr lang="en-US" dirty="0"/>
              <a:t>To prove this novel approach further we should first apply the algorithm on other commonly studied circuits such as the zero-pi circuit and then build a generalized approach for arbitrary circuits. </a:t>
            </a:r>
          </a:p>
          <a:p>
            <a:endParaRPr lang="en-US" dirty="0"/>
          </a:p>
          <a:p>
            <a:r>
              <a:rPr lang="en-US" dirty="0"/>
              <a:t>Finally it would be useful to consider finding an algorithm that can optimize circuit topologies, not just parameter values, although this is a far more complex task. </a:t>
            </a:r>
          </a:p>
          <a:p>
            <a:endParaRPr lang="en-US" dirty="0"/>
          </a:p>
        </p:txBody>
      </p:sp>
      <p:sp>
        <p:nvSpPr>
          <p:cNvPr id="4" name="Slide Number Placeholder 3"/>
          <p:cNvSpPr>
            <a:spLocks noGrp="1"/>
          </p:cNvSpPr>
          <p:nvPr>
            <p:ph type="sldNum" sz="quarter" idx="5"/>
          </p:nvPr>
        </p:nvSpPr>
        <p:spPr/>
        <p:txBody>
          <a:bodyPr/>
          <a:lstStyle/>
          <a:p>
            <a:fld id="{6B102B56-6CD2-CE4A-969C-2BCE4058A016}" type="slidenum">
              <a:rPr lang="en-US" smtClean="0"/>
              <a:t>9</a:t>
            </a:fld>
            <a:endParaRPr lang="en-US"/>
          </a:p>
        </p:txBody>
      </p:sp>
    </p:spTree>
    <p:extLst>
      <p:ext uri="{BB962C8B-B14F-4D97-AF65-F5344CB8AC3E}">
        <p14:creationId xmlns:p14="http://schemas.microsoft.com/office/powerpoint/2010/main" val="216716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128D-7D2F-A9F7-FFDD-59809DA4AA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15BDA0-5E5A-B068-D88D-41ED35045D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234D46-C687-ED7E-527E-37678F5F93A9}"/>
              </a:ext>
            </a:extLst>
          </p:cNvPr>
          <p:cNvSpPr>
            <a:spLocks noGrp="1"/>
          </p:cNvSpPr>
          <p:nvPr>
            <p:ph type="dt" sz="half" idx="10"/>
          </p:nvPr>
        </p:nvSpPr>
        <p:spPr/>
        <p:txBody>
          <a:bodyPr/>
          <a:lstStyle/>
          <a:p>
            <a:fld id="{92B5396A-9EA5-BE41-8F26-8718FE359E27}" type="datetimeFigureOut">
              <a:rPr lang="en-US" smtClean="0"/>
              <a:t>5/24/2023</a:t>
            </a:fld>
            <a:endParaRPr lang="en-US"/>
          </a:p>
        </p:txBody>
      </p:sp>
      <p:sp>
        <p:nvSpPr>
          <p:cNvPr id="5" name="Footer Placeholder 4">
            <a:extLst>
              <a:ext uri="{FF2B5EF4-FFF2-40B4-BE49-F238E27FC236}">
                <a16:creationId xmlns:a16="http://schemas.microsoft.com/office/drawing/2014/main" id="{77179EE4-2B11-3D01-39B3-7C249E4C2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D9194-293D-45DD-426A-5E62FDF6CFD3}"/>
              </a:ext>
            </a:extLst>
          </p:cNvPr>
          <p:cNvSpPr>
            <a:spLocks noGrp="1"/>
          </p:cNvSpPr>
          <p:nvPr>
            <p:ph type="sldNum" sz="quarter" idx="12"/>
          </p:nvPr>
        </p:nvSpPr>
        <p:spPr/>
        <p:txBody>
          <a:bodyPr/>
          <a:lstStyle/>
          <a:p>
            <a:fld id="{FDE76197-D47B-E845-8ECD-785C308DDFCB}" type="slidenum">
              <a:rPr lang="en-US" smtClean="0"/>
              <a:t>‹#›</a:t>
            </a:fld>
            <a:endParaRPr lang="en-US"/>
          </a:p>
        </p:txBody>
      </p:sp>
    </p:spTree>
    <p:extLst>
      <p:ext uri="{BB962C8B-B14F-4D97-AF65-F5344CB8AC3E}">
        <p14:creationId xmlns:p14="http://schemas.microsoft.com/office/powerpoint/2010/main" val="205683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BDFD-157F-9950-F556-8DC3A80F6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495EEE-A669-AC2C-166D-41C5801993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13541-B0F4-3BA6-E027-1C58D1B986FF}"/>
              </a:ext>
            </a:extLst>
          </p:cNvPr>
          <p:cNvSpPr>
            <a:spLocks noGrp="1"/>
          </p:cNvSpPr>
          <p:nvPr>
            <p:ph type="dt" sz="half" idx="10"/>
          </p:nvPr>
        </p:nvSpPr>
        <p:spPr/>
        <p:txBody>
          <a:bodyPr/>
          <a:lstStyle/>
          <a:p>
            <a:fld id="{92B5396A-9EA5-BE41-8F26-8718FE359E27}" type="datetimeFigureOut">
              <a:rPr lang="en-US" smtClean="0"/>
              <a:t>5/24/2023</a:t>
            </a:fld>
            <a:endParaRPr lang="en-US"/>
          </a:p>
        </p:txBody>
      </p:sp>
      <p:sp>
        <p:nvSpPr>
          <p:cNvPr id="5" name="Footer Placeholder 4">
            <a:extLst>
              <a:ext uri="{FF2B5EF4-FFF2-40B4-BE49-F238E27FC236}">
                <a16:creationId xmlns:a16="http://schemas.microsoft.com/office/drawing/2014/main" id="{C4DF72E0-25A2-F8D7-07D8-CF7BE7E12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6D2F9-FD9B-FC48-5C83-30AEC3BB5CF2}"/>
              </a:ext>
            </a:extLst>
          </p:cNvPr>
          <p:cNvSpPr>
            <a:spLocks noGrp="1"/>
          </p:cNvSpPr>
          <p:nvPr>
            <p:ph type="sldNum" sz="quarter" idx="12"/>
          </p:nvPr>
        </p:nvSpPr>
        <p:spPr/>
        <p:txBody>
          <a:bodyPr/>
          <a:lstStyle/>
          <a:p>
            <a:fld id="{FDE76197-D47B-E845-8ECD-785C308DDFCB}" type="slidenum">
              <a:rPr lang="en-US" smtClean="0"/>
              <a:t>‹#›</a:t>
            </a:fld>
            <a:endParaRPr lang="en-US"/>
          </a:p>
        </p:txBody>
      </p:sp>
    </p:spTree>
    <p:extLst>
      <p:ext uri="{BB962C8B-B14F-4D97-AF65-F5344CB8AC3E}">
        <p14:creationId xmlns:p14="http://schemas.microsoft.com/office/powerpoint/2010/main" val="258033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1E244A-B543-3878-06B9-0561797575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88B33-A043-9C52-5510-C91AB18F18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DCB36-17A8-E7D8-1902-C6C5846D823D}"/>
              </a:ext>
            </a:extLst>
          </p:cNvPr>
          <p:cNvSpPr>
            <a:spLocks noGrp="1"/>
          </p:cNvSpPr>
          <p:nvPr>
            <p:ph type="dt" sz="half" idx="10"/>
          </p:nvPr>
        </p:nvSpPr>
        <p:spPr/>
        <p:txBody>
          <a:bodyPr/>
          <a:lstStyle/>
          <a:p>
            <a:fld id="{92B5396A-9EA5-BE41-8F26-8718FE359E27}" type="datetimeFigureOut">
              <a:rPr lang="en-US" smtClean="0"/>
              <a:t>5/24/2023</a:t>
            </a:fld>
            <a:endParaRPr lang="en-US"/>
          </a:p>
        </p:txBody>
      </p:sp>
      <p:sp>
        <p:nvSpPr>
          <p:cNvPr id="5" name="Footer Placeholder 4">
            <a:extLst>
              <a:ext uri="{FF2B5EF4-FFF2-40B4-BE49-F238E27FC236}">
                <a16:creationId xmlns:a16="http://schemas.microsoft.com/office/drawing/2014/main" id="{A69C9059-9406-867B-144F-23F478C93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62D64-23A8-5E5C-C143-FB1ECA6975DE}"/>
              </a:ext>
            </a:extLst>
          </p:cNvPr>
          <p:cNvSpPr>
            <a:spLocks noGrp="1"/>
          </p:cNvSpPr>
          <p:nvPr>
            <p:ph type="sldNum" sz="quarter" idx="12"/>
          </p:nvPr>
        </p:nvSpPr>
        <p:spPr/>
        <p:txBody>
          <a:bodyPr/>
          <a:lstStyle/>
          <a:p>
            <a:fld id="{FDE76197-D47B-E845-8ECD-785C308DDFCB}" type="slidenum">
              <a:rPr lang="en-US" smtClean="0"/>
              <a:t>‹#›</a:t>
            </a:fld>
            <a:endParaRPr lang="en-US"/>
          </a:p>
        </p:txBody>
      </p:sp>
    </p:spTree>
    <p:extLst>
      <p:ext uri="{BB962C8B-B14F-4D97-AF65-F5344CB8AC3E}">
        <p14:creationId xmlns:p14="http://schemas.microsoft.com/office/powerpoint/2010/main" val="129617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24A7-6E18-5AFC-B84E-A719C3DA86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5E3D5-2653-4CBA-F7E9-FBFF39A4E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59C53-8D75-4A33-4DD9-1129763D68DA}"/>
              </a:ext>
            </a:extLst>
          </p:cNvPr>
          <p:cNvSpPr>
            <a:spLocks noGrp="1"/>
          </p:cNvSpPr>
          <p:nvPr>
            <p:ph type="dt" sz="half" idx="10"/>
          </p:nvPr>
        </p:nvSpPr>
        <p:spPr/>
        <p:txBody>
          <a:bodyPr/>
          <a:lstStyle/>
          <a:p>
            <a:fld id="{92B5396A-9EA5-BE41-8F26-8718FE359E27}" type="datetimeFigureOut">
              <a:rPr lang="en-US" smtClean="0"/>
              <a:t>5/24/2023</a:t>
            </a:fld>
            <a:endParaRPr lang="en-US"/>
          </a:p>
        </p:txBody>
      </p:sp>
      <p:sp>
        <p:nvSpPr>
          <p:cNvPr id="5" name="Footer Placeholder 4">
            <a:extLst>
              <a:ext uri="{FF2B5EF4-FFF2-40B4-BE49-F238E27FC236}">
                <a16:creationId xmlns:a16="http://schemas.microsoft.com/office/drawing/2014/main" id="{ECA2BD52-0DF0-EDC9-0BEF-6EC4CF5AC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942CC-DC27-1894-873E-B25FF177BCFF}"/>
              </a:ext>
            </a:extLst>
          </p:cNvPr>
          <p:cNvSpPr>
            <a:spLocks noGrp="1"/>
          </p:cNvSpPr>
          <p:nvPr>
            <p:ph type="sldNum" sz="quarter" idx="12"/>
          </p:nvPr>
        </p:nvSpPr>
        <p:spPr/>
        <p:txBody>
          <a:bodyPr/>
          <a:lstStyle/>
          <a:p>
            <a:fld id="{FDE76197-D47B-E845-8ECD-785C308DDFCB}" type="slidenum">
              <a:rPr lang="en-US" smtClean="0"/>
              <a:t>‹#›</a:t>
            </a:fld>
            <a:endParaRPr lang="en-US"/>
          </a:p>
        </p:txBody>
      </p:sp>
    </p:spTree>
    <p:extLst>
      <p:ext uri="{BB962C8B-B14F-4D97-AF65-F5344CB8AC3E}">
        <p14:creationId xmlns:p14="http://schemas.microsoft.com/office/powerpoint/2010/main" val="379374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EADA1-2EC9-259A-FCCA-69D729FF7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94BB1C-D0F7-59DC-50EE-07CC9238C6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BCC3D3-6A14-7886-96A9-A1A951404675}"/>
              </a:ext>
            </a:extLst>
          </p:cNvPr>
          <p:cNvSpPr>
            <a:spLocks noGrp="1"/>
          </p:cNvSpPr>
          <p:nvPr>
            <p:ph type="dt" sz="half" idx="10"/>
          </p:nvPr>
        </p:nvSpPr>
        <p:spPr/>
        <p:txBody>
          <a:bodyPr/>
          <a:lstStyle/>
          <a:p>
            <a:fld id="{92B5396A-9EA5-BE41-8F26-8718FE359E27}" type="datetimeFigureOut">
              <a:rPr lang="en-US" smtClean="0"/>
              <a:t>5/24/2023</a:t>
            </a:fld>
            <a:endParaRPr lang="en-US"/>
          </a:p>
        </p:txBody>
      </p:sp>
      <p:sp>
        <p:nvSpPr>
          <p:cNvPr id="5" name="Footer Placeholder 4">
            <a:extLst>
              <a:ext uri="{FF2B5EF4-FFF2-40B4-BE49-F238E27FC236}">
                <a16:creationId xmlns:a16="http://schemas.microsoft.com/office/drawing/2014/main" id="{E52DC716-D434-EE6F-F606-1A6EB8FB9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A3485-8795-61BC-9ED5-1850D1666056}"/>
              </a:ext>
            </a:extLst>
          </p:cNvPr>
          <p:cNvSpPr>
            <a:spLocks noGrp="1"/>
          </p:cNvSpPr>
          <p:nvPr>
            <p:ph type="sldNum" sz="quarter" idx="12"/>
          </p:nvPr>
        </p:nvSpPr>
        <p:spPr/>
        <p:txBody>
          <a:bodyPr/>
          <a:lstStyle/>
          <a:p>
            <a:fld id="{FDE76197-D47B-E845-8ECD-785C308DDFCB}" type="slidenum">
              <a:rPr lang="en-US" smtClean="0"/>
              <a:t>‹#›</a:t>
            </a:fld>
            <a:endParaRPr lang="en-US"/>
          </a:p>
        </p:txBody>
      </p:sp>
    </p:spTree>
    <p:extLst>
      <p:ext uri="{BB962C8B-B14F-4D97-AF65-F5344CB8AC3E}">
        <p14:creationId xmlns:p14="http://schemas.microsoft.com/office/powerpoint/2010/main" val="133013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CD56-5519-F68A-70A6-52E95688D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3C211A-524C-0A1D-69B9-52D45EB366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D705B9-F6D0-3198-133F-67EDCBE04C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DBE711-FCF5-D6B8-7BAB-B5404D7A311B}"/>
              </a:ext>
            </a:extLst>
          </p:cNvPr>
          <p:cNvSpPr>
            <a:spLocks noGrp="1"/>
          </p:cNvSpPr>
          <p:nvPr>
            <p:ph type="dt" sz="half" idx="10"/>
          </p:nvPr>
        </p:nvSpPr>
        <p:spPr/>
        <p:txBody>
          <a:bodyPr/>
          <a:lstStyle/>
          <a:p>
            <a:fld id="{92B5396A-9EA5-BE41-8F26-8718FE359E27}" type="datetimeFigureOut">
              <a:rPr lang="en-US" smtClean="0"/>
              <a:t>5/24/2023</a:t>
            </a:fld>
            <a:endParaRPr lang="en-US"/>
          </a:p>
        </p:txBody>
      </p:sp>
      <p:sp>
        <p:nvSpPr>
          <p:cNvPr id="6" name="Footer Placeholder 5">
            <a:extLst>
              <a:ext uri="{FF2B5EF4-FFF2-40B4-BE49-F238E27FC236}">
                <a16:creationId xmlns:a16="http://schemas.microsoft.com/office/drawing/2014/main" id="{F2235BCA-87E8-35BD-090A-9F6B620F3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81864D-B2B6-CF31-AF10-ADD4AE02E296}"/>
              </a:ext>
            </a:extLst>
          </p:cNvPr>
          <p:cNvSpPr>
            <a:spLocks noGrp="1"/>
          </p:cNvSpPr>
          <p:nvPr>
            <p:ph type="sldNum" sz="quarter" idx="12"/>
          </p:nvPr>
        </p:nvSpPr>
        <p:spPr/>
        <p:txBody>
          <a:bodyPr/>
          <a:lstStyle/>
          <a:p>
            <a:fld id="{FDE76197-D47B-E845-8ECD-785C308DDFCB}" type="slidenum">
              <a:rPr lang="en-US" smtClean="0"/>
              <a:t>‹#›</a:t>
            </a:fld>
            <a:endParaRPr lang="en-US"/>
          </a:p>
        </p:txBody>
      </p:sp>
    </p:spTree>
    <p:extLst>
      <p:ext uri="{BB962C8B-B14F-4D97-AF65-F5344CB8AC3E}">
        <p14:creationId xmlns:p14="http://schemas.microsoft.com/office/powerpoint/2010/main" val="171429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62B7-6EAE-3D27-7036-264193060F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7A00DE-B12E-57B5-5A30-CA2D785A3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DB3DFA-481B-4017-5068-7FCC8612E0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932205-1D00-8977-E996-9539C74525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9EAF5D-D227-9290-E23B-1F764130B5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968590-7FBD-1173-BF41-BC428FF6721F}"/>
              </a:ext>
            </a:extLst>
          </p:cNvPr>
          <p:cNvSpPr>
            <a:spLocks noGrp="1"/>
          </p:cNvSpPr>
          <p:nvPr>
            <p:ph type="dt" sz="half" idx="10"/>
          </p:nvPr>
        </p:nvSpPr>
        <p:spPr/>
        <p:txBody>
          <a:bodyPr/>
          <a:lstStyle/>
          <a:p>
            <a:fld id="{92B5396A-9EA5-BE41-8F26-8718FE359E27}" type="datetimeFigureOut">
              <a:rPr lang="en-US" smtClean="0"/>
              <a:t>5/24/2023</a:t>
            </a:fld>
            <a:endParaRPr lang="en-US"/>
          </a:p>
        </p:txBody>
      </p:sp>
      <p:sp>
        <p:nvSpPr>
          <p:cNvPr id="8" name="Footer Placeholder 7">
            <a:extLst>
              <a:ext uri="{FF2B5EF4-FFF2-40B4-BE49-F238E27FC236}">
                <a16:creationId xmlns:a16="http://schemas.microsoft.com/office/drawing/2014/main" id="{CA608D42-6340-E7F4-B7C5-B04A331D07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873993-991C-D832-AEDC-099573126157}"/>
              </a:ext>
            </a:extLst>
          </p:cNvPr>
          <p:cNvSpPr>
            <a:spLocks noGrp="1"/>
          </p:cNvSpPr>
          <p:nvPr>
            <p:ph type="sldNum" sz="quarter" idx="12"/>
          </p:nvPr>
        </p:nvSpPr>
        <p:spPr/>
        <p:txBody>
          <a:bodyPr/>
          <a:lstStyle/>
          <a:p>
            <a:fld id="{FDE76197-D47B-E845-8ECD-785C308DDFCB}" type="slidenum">
              <a:rPr lang="en-US" smtClean="0"/>
              <a:t>‹#›</a:t>
            </a:fld>
            <a:endParaRPr lang="en-US"/>
          </a:p>
        </p:txBody>
      </p:sp>
    </p:spTree>
    <p:extLst>
      <p:ext uri="{BB962C8B-B14F-4D97-AF65-F5344CB8AC3E}">
        <p14:creationId xmlns:p14="http://schemas.microsoft.com/office/powerpoint/2010/main" val="191261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4BE8-9BCB-D8CA-BC0F-B2FB6D85C6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104C70-9EDA-5E5F-065B-370D241BDE27}"/>
              </a:ext>
            </a:extLst>
          </p:cNvPr>
          <p:cNvSpPr>
            <a:spLocks noGrp="1"/>
          </p:cNvSpPr>
          <p:nvPr>
            <p:ph type="dt" sz="half" idx="10"/>
          </p:nvPr>
        </p:nvSpPr>
        <p:spPr/>
        <p:txBody>
          <a:bodyPr/>
          <a:lstStyle/>
          <a:p>
            <a:fld id="{92B5396A-9EA5-BE41-8F26-8718FE359E27}" type="datetimeFigureOut">
              <a:rPr lang="en-US" smtClean="0"/>
              <a:t>5/24/2023</a:t>
            </a:fld>
            <a:endParaRPr lang="en-US"/>
          </a:p>
        </p:txBody>
      </p:sp>
      <p:sp>
        <p:nvSpPr>
          <p:cNvPr id="4" name="Footer Placeholder 3">
            <a:extLst>
              <a:ext uri="{FF2B5EF4-FFF2-40B4-BE49-F238E27FC236}">
                <a16:creationId xmlns:a16="http://schemas.microsoft.com/office/drawing/2014/main" id="{29187312-45B2-E9C0-0CA9-025D7F13CC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96EEF8-9C20-9052-E478-942D48B2AC19}"/>
              </a:ext>
            </a:extLst>
          </p:cNvPr>
          <p:cNvSpPr>
            <a:spLocks noGrp="1"/>
          </p:cNvSpPr>
          <p:nvPr>
            <p:ph type="sldNum" sz="quarter" idx="12"/>
          </p:nvPr>
        </p:nvSpPr>
        <p:spPr/>
        <p:txBody>
          <a:bodyPr/>
          <a:lstStyle/>
          <a:p>
            <a:fld id="{FDE76197-D47B-E845-8ECD-785C308DDFCB}" type="slidenum">
              <a:rPr lang="en-US" smtClean="0"/>
              <a:t>‹#›</a:t>
            </a:fld>
            <a:endParaRPr lang="en-US"/>
          </a:p>
        </p:txBody>
      </p:sp>
    </p:spTree>
    <p:extLst>
      <p:ext uri="{BB962C8B-B14F-4D97-AF65-F5344CB8AC3E}">
        <p14:creationId xmlns:p14="http://schemas.microsoft.com/office/powerpoint/2010/main" val="141528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3A8755-A045-210D-CBAC-283E080FE51B}"/>
              </a:ext>
            </a:extLst>
          </p:cNvPr>
          <p:cNvSpPr>
            <a:spLocks noGrp="1"/>
          </p:cNvSpPr>
          <p:nvPr>
            <p:ph type="dt" sz="half" idx="10"/>
          </p:nvPr>
        </p:nvSpPr>
        <p:spPr/>
        <p:txBody>
          <a:bodyPr/>
          <a:lstStyle/>
          <a:p>
            <a:fld id="{92B5396A-9EA5-BE41-8F26-8718FE359E27}" type="datetimeFigureOut">
              <a:rPr lang="en-US" smtClean="0"/>
              <a:t>5/24/2023</a:t>
            </a:fld>
            <a:endParaRPr lang="en-US"/>
          </a:p>
        </p:txBody>
      </p:sp>
      <p:sp>
        <p:nvSpPr>
          <p:cNvPr id="3" name="Footer Placeholder 2">
            <a:extLst>
              <a:ext uri="{FF2B5EF4-FFF2-40B4-BE49-F238E27FC236}">
                <a16:creationId xmlns:a16="http://schemas.microsoft.com/office/drawing/2014/main" id="{6D93EBFB-BE84-868E-4C54-3FA4E1C07D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24C860-2DE7-1F0C-2926-D47433BC29E7}"/>
              </a:ext>
            </a:extLst>
          </p:cNvPr>
          <p:cNvSpPr>
            <a:spLocks noGrp="1"/>
          </p:cNvSpPr>
          <p:nvPr>
            <p:ph type="sldNum" sz="quarter" idx="12"/>
          </p:nvPr>
        </p:nvSpPr>
        <p:spPr/>
        <p:txBody>
          <a:bodyPr/>
          <a:lstStyle/>
          <a:p>
            <a:fld id="{FDE76197-D47B-E845-8ECD-785C308DDFCB}" type="slidenum">
              <a:rPr lang="en-US" smtClean="0"/>
              <a:t>‹#›</a:t>
            </a:fld>
            <a:endParaRPr lang="en-US"/>
          </a:p>
        </p:txBody>
      </p:sp>
    </p:spTree>
    <p:extLst>
      <p:ext uri="{BB962C8B-B14F-4D97-AF65-F5344CB8AC3E}">
        <p14:creationId xmlns:p14="http://schemas.microsoft.com/office/powerpoint/2010/main" val="341525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4FC3-DF3E-A363-42ED-6D280C078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CFF30-38B2-5653-D970-02BF4C1674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3DDCAA-03E5-59D5-B00D-171B696A6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54CF99-941C-2743-1C80-1F49179FEB7E}"/>
              </a:ext>
            </a:extLst>
          </p:cNvPr>
          <p:cNvSpPr>
            <a:spLocks noGrp="1"/>
          </p:cNvSpPr>
          <p:nvPr>
            <p:ph type="dt" sz="half" idx="10"/>
          </p:nvPr>
        </p:nvSpPr>
        <p:spPr/>
        <p:txBody>
          <a:bodyPr/>
          <a:lstStyle/>
          <a:p>
            <a:fld id="{92B5396A-9EA5-BE41-8F26-8718FE359E27}" type="datetimeFigureOut">
              <a:rPr lang="en-US" smtClean="0"/>
              <a:t>5/24/2023</a:t>
            </a:fld>
            <a:endParaRPr lang="en-US"/>
          </a:p>
        </p:txBody>
      </p:sp>
      <p:sp>
        <p:nvSpPr>
          <p:cNvPr id="6" name="Footer Placeholder 5">
            <a:extLst>
              <a:ext uri="{FF2B5EF4-FFF2-40B4-BE49-F238E27FC236}">
                <a16:creationId xmlns:a16="http://schemas.microsoft.com/office/drawing/2014/main" id="{B007671C-EE57-B93C-77A5-9D1927566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FC0B4-E32F-CB0D-2042-E7FA6063A327}"/>
              </a:ext>
            </a:extLst>
          </p:cNvPr>
          <p:cNvSpPr>
            <a:spLocks noGrp="1"/>
          </p:cNvSpPr>
          <p:nvPr>
            <p:ph type="sldNum" sz="quarter" idx="12"/>
          </p:nvPr>
        </p:nvSpPr>
        <p:spPr/>
        <p:txBody>
          <a:bodyPr/>
          <a:lstStyle/>
          <a:p>
            <a:fld id="{FDE76197-D47B-E845-8ECD-785C308DDFCB}" type="slidenum">
              <a:rPr lang="en-US" smtClean="0"/>
              <a:t>‹#›</a:t>
            </a:fld>
            <a:endParaRPr lang="en-US"/>
          </a:p>
        </p:txBody>
      </p:sp>
    </p:spTree>
    <p:extLst>
      <p:ext uri="{BB962C8B-B14F-4D97-AF65-F5344CB8AC3E}">
        <p14:creationId xmlns:p14="http://schemas.microsoft.com/office/powerpoint/2010/main" val="47126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A4E6-F8E9-A2C7-A355-30C8540EC5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D2C1C7-4492-9547-CE14-D41BA6F41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2EC599-1916-99A8-0451-C03B099D2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51367-0179-06D5-8F4E-D6A0D4259C4A}"/>
              </a:ext>
            </a:extLst>
          </p:cNvPr>
          <p:cNvSpPr>
            <a:spLocks noGrp="1"/>
          </p:cNvSpPr>
          <p:nvPr>
            <p:ph type="dt" sz="half" idx="10"/>
          </p:nvPr>
        </p:nvSpPr>
        <p:spPr/>
        <p:txBody>
          <a:bodyPr/>
          <a:lstStyle/>
          <a:p>
            <a:fld id="{92B5396A-9EA5-BE41-8F26-8718FE359E27}" type="datetimeFigureOut">
              <a:rPr lang="en-US" smtClean="0"/>
              <a:t>5/24/2023</a:t>
            </a:fld>
            <a:endParaRPr lang="en-US"/>
          </a:p>
        </p:txBody>
      </p:sp>
      <p:sp>
        <p:nvSpPr>
          <p:cNvPr id="6" name="Footer Placeholder 5">
            <a:extLst>
              <a:ext uri="{FF2B5EF4-FFF2-40B4-BE49-F238E27FC236}">
                <a16:creationId xmlns:a16="http://schemas.microsoft.com/office/drawing/2014/main" id="{E19DA066-A4F7-731D-4552-F76EAC8BA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D53714-E14C-B9FD-91E8-F733FE2AF570}"/>
              </a:ext>
            </a:extLst>
          </p:cNvPr>
          <p:cNvSpPr>
            <a:spLocks noGrp="1"/>
          </p:cNvSpPr>
          <p:nvPr>
            <p:ph type="sldNum" sz="quarter" idx="12"/>
          </p:nvPr>
        </p:nvSpPr>
        <p:spPr/>
        <p:txBody>
          <a:bodyPr/>
          <a:lstStyle/>
          <a:p>
            <a:fld id="{FDE76197-D47B-E845-8ECD-785C308DDFCB}" type="slidenum">
              <a:rPr lang="en-US" smtClean="0"/>
              <a:t>‹#›</a:t>
            </a:fld>
            <a:endParaRPr lang="en-US"/>
          </a:p>
        </p:txBody>
      </p:sp>
    </p:spTree>
    <p:extLst>
      <p:ext uri="{BB962C8B-B14F-4D97-AF65-F5344CB8AC3E}">
        <p14:creationId xmlns:p14="http://schemas.microsoft.com/office/powerpoint/2010/main" val="273909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AC95E8-01A9-BB87-62ED-E59CD03CCD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A6AAB7-7F1D-65CF-BB3C-46196A7503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CEBE4-5602-218C-D509-8E00C43A3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5396A-9EA5-BE41-8F26-8718FE359E27}" type="datetimeFigureOut">
              <a:rPr lang="en-US" smtClean="0"/>
              <a:t>5/24/2023</a:t>
            </a:fld>
            <a:endParaRPr lang="en-US"/>
          </a:p>
        </p:txBody>
      </p:sp>
      <p:sp>
        <p:nvSpPr>
          <p:cNvPr id="5" name="Footer Placeholder 4">
            <a:extLst>
              <a:ext uri="{FF2B5EF4-FFF2-40B4-BE49-F238E27FC236}">
                <a16:creationId xmlns:a16="http://schemas.microsoft.com/office/drawing/2014/main" id="{30A0A3A4-9738-C1A1-3B76-5E70C3881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71FE71-6AC2-EBA6-1B09-6BC11EE9D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E76197-D47B-E845-8ECD-785C308DDFCB}" type="slidenum">
              <a:rPr lang="en-US" smtClean="0"/>
              <a:t>‹#›</a:t>
            </a:fld>
            <a:endParaRPr lang="en-US"/>
          </a:p>
        </p:txBody>
      </p:sp>
    </p:spTree>
    <p:extLst>
      <p:ext uri="{BB962C8B-B14F-4D97-AF65-F5344CB8AC3E}">
        <p14:creationId xmlns:p14="http://schemas.microsoft.com/office/powerpoint/2010/main" val="1499719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22.png"/><Relationship Id="rId3" Type="http://schemas.openxmlformats.org/officeDocument/2006/relationships/image" Target="../media/image110.png"/><Relationship Id="rId7" Type="http://schemas.openxmlformats.org/officeDocument/2006/relationships/image" Target="../media/image150.png"/><Relationship Id="rId12" Type="http://schemas.openxmlformats.org/officeDocument/2006/relationships/image" Target="../media/image21.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40.png"/><Relationship Id="rId11" Type="http://schemas.openxmlformats.org/officeDocument/2006/relationships/image" Target="../media/image190.png"/><Relationship Id="rId5" Type="http://schemas.openxmlformats.org/officeDocument/2006/relationships/image" Target="../media/image130.png"/><Relationship Id="rId10" Type="http://schemas.openxmlformats.org/officeDocument/2006/relationships/image" Target="../media/image180.png"/><Relationship Id="rId4" Type="http://schemas.openxmlformats.org/officeDocument/2006/relationships/image" Target="../media/image120.png"/><Relationship Id="rId9" Type="http://schemas.openxmlformats.org/officeDocument/2006/relationships/image" Target="../media/image170.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150.png"/><Relationship Id="rId12" Type="http://schemas.openxmlformats.org/officeDocument/2006/relationships/image" Target="../media/image26.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40.png"/><Relationship Id="rId11" Type="http://schemas.openxmlformats.org/officeDocument/2006/relationships/image" Target="../media/image190.png"/><Relationship Id="rId5" Type="http://schemas.openxmlformats.org/officeDocument/2006/relationships/image" Target="../media/image130.png"/><Relationship Id="rId10" Type="http://schemas.openxmlformats.org/officeDocument/2006/relationships/image" Target="../media/image180.png"/><Relationship Id="rId4" Type="http://schemas.openxmlformats.org/officeDocument/2006/relationships/image" Target="../media/image24.png"/><Relationship Id="rId9" Type="http://schemas.openxmlformats.org/officeDocument/2006/relationships/image" Target="../media/image170.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150.png"/><Relationship Id="rId12" Type="http://schemas.openxmlformats.org/officeDocument/2006/relationships/image" Target="../media/image26.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40.png"/><Relationship Id="rId11" Type="http://schemas.openxmlformats.org/officeDocument/2006/relationships/image" Target="../media/image190.png"/><Relationship Id="rId5" Type="http://schemas.openxmlformats.org/officeDocument/2006/relationships/image" Target="../media/image130.png"/><Relationship Id="rId10" Type="http://schemas.openxmlformats.org/officeDocument/2006/relationships/image" Target="../media/image180.png"/><Relationship Id="rId4" Type="http://schemas.openxmlformats.org/officeDocument/2006/relationships/image" Target="../media/image24.png"/><Relationship Id="rId9" Type="http://schemas.openxmlformats.org/officeDocument/2006/relationships/image" Target="../media/image170.png"/><Relationship Id="rId14"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150.png"/><Relationship Id="rId12" Type="http://schemas.openxmlformats.org/officeDocument/2006/relationships/image" Target="../media/image26.png"/><Relationship Id="rId2" Type="http://schemas.openxmlformats.org/officeDocument/2006/relationships/image" Target="../media/image100.png"/><Relationship Id="rId16"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140.png"/><Relationship Id="rId11" Type="http://schemas.openxmlformats.org/officeDocument/2006/relationships/image" Target="../media/image190.png"/><Relationship Id="rId5" Type="http://schemas.openxmlformats.org/officeDocument/2006/relationships/image" Target="../media/image130.png"/><Relationship Id="rId15" Type="http://schemas.openxmlformats.org/officeDocument/2006/relationships/image" Target="../media/image29.png"/><Relationship Id="rId10" Type="http://schemas.openxmlformats.org/officeDocument/2006/relationships/image" Target="../media/image180.png"/><Relationship Id="rId4" Type="http://schemas.openxmlformats.org/officeDocument/2006/relationships/image" Target="../media/image24.png"/><Relationship Id="rId9" Type="http://schemas.openxmlformats.org/officeDocument/2006/relationships/image" Target="../media/image170.png"/><Relationship Id="rId1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150.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00.png"/><Relationship Id="rId16"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140.png"/><Relationship Id="rId11" Type="http://schemas.openxmlformats.org/officeDocument/2006/relationships/image" Target="../media/image190.png"/><Relationship Id="rId5" Type="http://schemas.openxmlformats.org/officeDocument/2006/relationships/image" Target="../media/image130.png"/><Relationship Id="rId15" Type="http://schemas.openxmlformats.org/officeDocument/2006/relationships/image" Target="../media/image29.png"/><Relationship Id="rId10" Type="http://schemas.openxmlformats.org/officeDocument/2006/relationships/image" Target="../media/image180.png"/><Relationship Id="rId4" Type="http://schemas.openxmlformats.org/officeDocument/2006/relationships/image" Target="../media/image24.png"/><Relationship Id="rId9" Type="http://schemas.openxmlformats.org/officeDocument/2006/relationships/image" Target="../media/image170.png"/><Relationship Id="rId14" Type="http://schemas.openxmlformats.org/officeDocument/2006/relationships/image" Target="../media/image28.png"/></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3.png"/><Relationship Id="rId18" Type="http://schemas.openxmlformats.org/officeDocument/2006/relationships/image" Target="../media/image48.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image" Target="../media/image19.png"/><Relationship Id="rId16"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1.png"/><Relationship Id="rId5" Type="http://schemas.openxmlformats.org/officeDocument/2006/relationships/image" Target="../media/image34.png"/><Relationship Id="rId15" Type="http://schemas.openxmlformats.org/officeDocument/2006/relationships/image" Target="../media/image45.png"/><Relationship Id="rId10" Type="http://schemas.openxmlformats.org/officeDocument/2006/relationships/image" Target="../media/image39.png"/><Relationship Id="rId19" Type="http://schemas.openxmlformats.org/officeDocument/2006/relationships/image" Target="../media/image4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40.png"/><Relationship Id="rId3" Type="http://schemas.openxmlformats.org/officeDocument/2006/relationships/image" Target="../media/image23.png"/><Relationship Id="rId7" Type="http://schemas.openxmlformats.org/officeDocument/2006/relationships/image" Target="../media/image150.png"/><Relationship Id="rId12" Type="http://schemas.openxmlformats.org/officeDocument/2006/relationships/image" Target="../media/image26.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40.png"/><Relationship Id="rId11" Type="http://schemas.openxmlformats.org/officeDocument/2006/relationships/image" Target="../media/image190.png"/><Relationship Id="rId5" Type="http://schemas.openxmlformats.org/officeDocument/2006/relationships/image" Target="../media/image130.png"/><Relationship Id="rId15" Type="http://schemas.openxmlformats.org/officeDocument/2006/relationships/image" Target="../media/image330.png"/><Relationship Id="rId10" Type="http://schemas.openxmlformats.org/officeDocument/2006/relationships/image" Target="../media/image180.png"/><Relationship Id="rId4" Type="http://schemas.openxmlformats.org/officeDocument/2006/relationships/image" Target="../media/image24.png"/><Relationship Id="rId9" Type="http://schemas.openxmlformats.org/officeDocument/2006/relationships/image" Target="../media/image170.png"/><Relationship Id="rId14" Type="http://schemas.openxmlformats.org/officeDocument/2006/relationships/image" Target="../media/image320.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51.png"/><Relationship Id="rId18" Type="http://schemas.openxmlformats.org/officeDocument/2006/relationships/image" Target="../media/image320.png"/><Relationship Id="rId3" Type="http://schemas.openxmlformats.org/officeDocument/2006/relationships/image" Target="../media/image23.png"/><Relationship Id="rId7" Type="http://schemas.openxmlformats.org/officeDocument/2006/relationships/image" Target="../media/image150.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00.png"/><Relationship Id="rId16"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140.png"/><Relationship Id="rId11" Type="http://schemas.openxmlformats.org/officeDocument/2006/relationships/image" Target="../media/image190.png"/><Relationship Id="rId5" Type="http://schemas.openxmlformats.org/officeDocument/2006/relationships/image" Target="../media/image130.png"/><Relationship Id="rId15" Type="http://schemas.openxmlformats.org/officeDocument/2006/relationships/image" Target="../media/image29.png"/><Relationship Id="rId10" Type="http://schemas.openxmlformats.org/officeDocument/2006/relationships/image" Target="../media/image180.png"/><Relationship Id="rId19" Type="http://schemas.openxmlformats.org/officeDocument/2006/relationships/image" Target="../media/image330.png"/><Relationship Id="rId4" Type="http://schemas.openxmlformats.org/officeDocument/2006/relationships/image" Target="../media/image24.png"/><Relationship Id="rId9" Type="http://schemas.openxmlformats.org/officeDocument/2006/relationships/image" Target="../media/image170.png"/><Relationship Id="rId1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0.png"/><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33D0AF-4A0C-E942-CCCD-67B7770C767C}"/>
              </a:ext>
            </a:extLst>
          </p:cNvPr>
          <p:cNvSpPr>
            <a:spLocks noGrp="1"/>
          </p:cNvSpPr>
          <p:nvPr>
            <p:ph idx="1"/>
          </p:nvPr>
        </p:nvSpPr>
        <p:spPr>
          <a:xfrm>
            <a:off x="1045028" y="3017522"/>
            <a:ext cx="9941319" cy="3124658"/>
          </a:xfrm>
        </p:spPr>
        <p:txBody>
          <a:bodyPr anchor="ctr">
            <a:normAutofit fontScale="92500"/>
          </a:bodyPr>
          <a:lstStyle/>
          <a:p>
            <a:pPr marL="0" indent="0">
              <a:buNone/>
            </a:pPr>
            <a:r>
              <a:rPr lang="en-US" sz="6600" b="1" dirty="0"/>
              <a:t>Can machine learning solve one of the biggest challenges in quantum computing?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337E51E5-25B0-70CC-DB91-A32D8FF08FBD}"/>
              </a:ext>
            </a:extLst>
          </p:cNvPr>
          <p:cNvSpPr txBox="1">
            <a:spLocks/>
          </p:cNvSpPr>
          <p:nvPr/>
        </p:nvSpPr>
        <p:spPr>
          <a:xfrm>
            <a:off x="1123162" y="0"/>
            <a:ext cx="9941319" cy="31246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t>ISP Semester 1 2023 - Judd Katz and Andrew Li </a:t>
            </a:r>
          </a:p>
          <a:p>
            <a:pPr marL="0" indent="0">
              <a:buFont typeface="Arial" panose="020B0604020202020204" pitchFamily="34" charset="0"/>
              <a:buNone/>
            </a:pPr>
            <a:r>
              <a:rPr lang="en-US" sz="2400"/>
              <a:t>Supervisors Xanthe Croot and Alex Song</a:t>
            </a:r>
            <a:endParaRPr lang="en-US" sz="2400" dirty="0"/>
          </a:p>
        </p:txBody>
      </p:sp>
      <p:sp>
        <p:nvSpPr>
          <p:cNvPr id="4" name="TextBox 3">
            <a:extLst>
              <a:ext uri="{FF2B5EF4-FFF2-40B4-BE49-F238E27FC236}">
                <a16:creationId xmlns:a16="http://schemas.microsoft.com/office/drawing/2014/main" id="{87B3495D-1027-6367-B392-D5887011F6E7}"/>
              </a:ext>
            </a:extLst>
          </p:cNvPr>
          <p:cNvSpPr txBox="1"/>
          <p:nvPr/>
        </p:nvSpPr>
        <p:spPr>
          <a:xfrm>
            <a:off x="195859" y="179294"/>
            <a:ext cx="339811"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86675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C71-F0D3-6A0B-AABD-4FC925C5BDF9}"/>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br>
              <a:rPr lang="en-US" sz="7200" kern="1200">
                <a:solidFill>
                  <a:schemeClr val="tx1"/>
                </a:solidFill>
                <a:latin typeface="+mj-lt"/>
                <a:ea typeface="+mj-ea"/>
                <a:cs typeface="+mj-cs"/>
              </a:rPr>
            </a:br>
            <a:r>
              <a:rPr lang="en-US" sz="7200" kern="1200">
                <a:solidFill>
                  <a:schemeClr val="tx1"/>
                </a:solidFill>
                <a:latin typeface="+mj-lt"/>
                <a:ea typeface="+mj-ea"/>
                <a:cs typeface="+mj-cs"/>
              </a:rPr>
              <a:t>Thank you Xanthe and Alex</a:t>
            </a:r>
            <a:endParaRPr lang="en-US" sz="72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072DDD7D-FFC9-9240-FAA9-7C5B08F1DE77}"/>
              </a:ext>
            </a:extLst>
          </p:cNvPr>
          <p:cNvSpPr txBox="1"/>
          <p:nvPr/>
        </p:nvSpPr>
        <p:spPr>
          <a:xfrm>
            <a:off x="195859" y="179294"/>
            <a:ext cx="521317" cy="369332"/>
          </a:xfrm>
          <a:prstGeom prst="rect">
            <a:avLst/>
          </a:prstGeom>
          <a:noFill/>
        </p:spPr>
        <p:txBody>
          <a:bodyPr wrap="square" rtlCol="0">
            <a:spAutoFit/>
          </a:bodyPr>
          <a:lstStyle/>
          <a:p>
            <a:r>
              <a:rPr lang="en-US"/>
              <a:t>10</a:t>
            </a:r>
            <a:endParaRPr lang="en-US" dirty="0"/>
          </a:p>
        </p:txBody>
      </p:sp>
    </p:spTree>
    <p:extLst>
      <p:ext uri="{BB962C8B-B14F-4D97-AF65-F5344CB8AC3E}">
        <p14:creationId xmlns:p14="http://schemas.microsoft.com/office/powerpoint/2010/main" val="237650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5B1BAD9-4654-3D1A-F2AA-285DFB19FD4C}"/>
              </a:ext>
            </a:extLst>
          </p:cNvPr>
          <p:cNvGrpSpPr/>
          <p:nvPr/>
        </p:nvGrpSpPr>
        <p:grpSpPr>
          <a:xfrm>
            <a:off x="399402" y="1817121"/>
            <a:ext cx="4052895" cy="1810940"/>
            <a:chOff x="2002628" y="754946"/>
            <a:chExt cx="6736948" cy="1810940"/>
          </a:xfrm>
        </p:grpSpPr>
        <p:sp>
          <p:nvSpPr>
            <p:cNvPr id="6" name="TextBox 5">
              <a:extLst>
                <a:ext uri="{FF2B5EF4-FFF2-40B4-BE49-F238E27FC236}">
                  <a16:creationId xmlns:a16="http://schemas.microsoft.com/office/drawing/2014/main" id="{0A996959-5809-B35D-6688-5F67165BE7E2}"/>
                </a:ext>
              </a:extLst>
            </p:cNvPr>
            <p:cNvSpPr txBox="1"/>
            <p:nvPr/>
          </p:nvSpPr>
          <p:spPr>
            <a:xfrm>
              <a:off x="2002628" y="1550223"/>
              <a:ext cx="6736948" cy="1015663"/>
            </a:xfrm>
            <a:prstGeom prst="rect">
              <a:avLst/>
            </a:prstGeom>
            <a:noFill/>
          </p:spPr>
          <p:txBody>
            <a:bodyPr wrap="square" rtlCol="0">
              <a:spAutoFit/>
            </a:bodyPr>
            <a:lstStyle/>
            <a:p>
              <a:r>
                <a:rPr lang="en-AU" sz="3000" dirty="0">
                  <a:latin typeface="+mj-lt"/>
                </a:rPr>
                <a:t>Pick circuit parameters to minimise rate function</a:t>
              </a:r>
            </a:p>
          </p:txBody>
        </p:sp>
        <p:sp>
          <p:nvSpPr>
            <p:cNvPr id="7" name="TextBox 6">
              <a:extLst>
                <a:ext uri="{FF2B5EF4-FFF2-40B4-BE49-F238E27FC236}">
                  <a16:creationId xmlns:a16="http://schemas.microsoft.com/office/drawing/2014/main" id="{6497D44A-4754-E886-7601-F781DFD683D2}"/>
                </a:ext>
              </a:extLst>
            </p:cNvPr>
            <p:cNvSpPr txBox="1"/>
            <p:nvPr/>
          </p:nvSpPr>
          <p:spPr>
            <a:xfrm>
              <a:off x="2002628" y="754946"/>
              <a:ext cx="3093249" cy="630942"/>
            </a:xfrm>
            <a:prstGeom prst="rect">
              <a:avLst/>
            </a:prstGeom>
            <a:noFill/>
          </p:spPr>
          <p:txBody>
            <a:bodyPr wrap="square" rtlCol="0">
              <a:spAutoFit/>
            </a:bodyPr>
            <a:lstStyle/>
            <a:p>
              <a:pPr algn="ctr"/>
              <a:r>
                <a:rPr lang="en-AU" sz="3500" b="1" dirty="0">
                  <a:latin typeface="+mj-lt"/>
                </a:rPr>
                <a:t>Objective</a:t>
              </a:r>
            </a:p>
          </p:txBody>
        </p:sp>
        <p:sp>
          <p:nvSpPr>
            <p:cNvPr id="8" name="Rectangle 7">
              <a:extLst>
                <a:ext uri="{FF2B5EF4-FFF2-40B4-BE49-F238E27FC236}">
                  <a16:creationId xmlns:a16="http://schemas.microsoft.com/office/drawing/2014/main" id="{8DF49818-F4E2-8C34-619C-B48BD7BD041F}"/>
                </a:ext>
              </a:extLst>
            </p:cNvPr>
            <p:cNvSpPr/>
            <p:nvPr/>
          </p:nvSpPr>
          <p:spPr>
            <a:xfrm>
              <a:off x="2167810" y="1445196"/>
              <a:ext cx="2005016" cy="45719"/>
            </a:xfrm>
            <a:prstGeom prst="rect">
              <a:avLst/>
            </a:prstGeom>
            <a:solidFill>
              <a:srgbClr val="01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9" name="TextBox 8">
            <a:extLst>
              <a:ext uri="{FF2B5EF4-FFF2-40B4-BE49-F238E27FC236}">
                <a16:creationId xmlns:a16="http://schemas.microsoft.com/office/drawing/2014/main" id="{97456930-8886-EA3C-90BD-6FDC39C69842}"/>
              </a:ext>
            </a:extLst>
          </p:cNvPr>
          <p:cNvSpPr txBox="1"/>
          <p:nvPr/>
        </p:nvSpPr>
        <p:spPr>
          <a:xfrm>
            <a:off x="352425" y="412375"/>
            <a:ext cx="11715750" cy="861774"/>
          </a:xfrm>
          <a:prstGeom prst="rect">
            <a:avLst/>
          </a:prstGeom>
          <a:noFill/>
        </p:spPr>
        <p:txBody>
          <a:bodyPr wrap="square" rtlCol="0">
            <a:spAutoFit/>
          </a:bodyPr>
          <a:lstStyle/>
          <a:p>
            <a:r>
              <a:rPr lang="en-AU" sz="5000" dirty="0">
                <a:latin typeface="+mj-lt"/>
              </a:rPr>
              <a:t>Gradient Descent</a:t>
            </a:r>
          </a:p>
        </p:txBody>
      </p:sp>
      <p:grpSp>
        <p:nvGrpSpPr>
          <p:cNvPr id="13" name="Group 12">
            <a:extLst>
              <a:ext uri="{FF2B5EF4-FFF2-40B4-BE49-F238E27FC236}">
                <a16:creationId xmlns:a16="http://schemas.microsoft.com/office/drawing/2014/main" id="{B880587B-1257-DCE9-84DF-354895B948CE}"/>
              </a:ext>
            </a:extLst>
          </p:cNvPr>
          <p:cNvGrpSpPr/>
          <p:nvPr/>
        </p:nvGrpSpPr>
        <p:grpSpPr>
          <a:xfrm>
            <a:off x="973865" y="4096988"/>
            <a:ext cx="4148565" cy="1750398"/>
            <a:chOff x="1930370" y="720238"/>
            <a:chExt cx="6895975" cy="1750398"/>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08ED802-0F92-3231-D3DC-4698E0ECB541}"/>
                    </a:ext>
                  </a:extLst>
                </p:cNvPr>
                <p:cNvSpPr txBox="1"/>
                <p:nvPr/>
              </p:nvSpPr>
              <p:spPr>
                <a:xfrm>
                  <a:off x="1930370" y="1454973"/>
                  <a:ext cx="6736948" cy="1015663"/>
                </a:xfrm>
                <a:prstGeom prst="rect">
                  <a:avLst/>
                </a:prstGeom>
                <a:noFill/>
              </p:spPr>
              <p:txBody>
                <a:bodyPr wrap="square" rtlCol="0">
                  <a:spAutoFit/>
                </a:bodyPr>
                <a:lstStyle/>
                <a:p>
                  <a:pPr algn="r"/>
                  <a:r>
                    <a:rPr lang="en-AU" sz="3000" dirty="0">
                      <a:latin typeface="+mj-lt"/>
                    </a:rPr>
                    <a:t>Choose </a:t>
                  </a:r>
                  <a14:m>
                    <m:oMath xmlns:m="http://schemas.openxmlformats.org/officeDocument/2006/math">
                      <m:r>
                        <a:rPr lang="en-AU" sz="3000" b="0" i="1" smtClean="0">
                          <a:latin typeface="Cambria Math" panose="02040503050406030204" pitchFamily="18" charset="0"/>
                        </a:rPr>
                        <m:t>𝑥</m:t>
                      </m:r>
                    </m:oMath>
                  </a14:m>
                  <a:r>
                    <a:rPr lang="en-AU" sz="3000" dirty="0">
                      <a:latin typeface="+mj-lt"/>
                    </a:rPr>
                    <a:t> and </a:t>
                  </a:r>
                  <a14:m>
                    <m:oMath xmlns:m="http://schemas.openxmlformats.org/officeDocument/2006/math">
                      <m:r>
                        <a:rPr lang="en-AU" sz="3000" b="0" i="1" smtClean="0">
                          <a:latin typeface="Cambria Math" panose="02040503050406030204" pitchFamily="18" charset="0"/>
                        </a:rPr>
                        <m:t>𝑦</m:t>
                      </m:r>
                    </m:oMath>
                  </a14:m>
                  <a:r>
                    <a:rPr lang="en-AU" sz="3000" dirty="0">
                      <a:latin typeface="+mj-lt"/>
                    </a:rPr>
                    <a:t> to minimise </a:t>
                  </a:r>
                  <a14:m>
                    <m:oMath xmlns:m="http://schemas.openxmlformats.org/officeDocument/2006/math">
                      <m:r>
                        <a:rPr lang="en-AU" sz="3000" b="0" i="1" smtClean="0">
                          <a:latin typeface="Cambria Math" panose="02040503050406030204" pitchFamily="18" charset="0"/>
                        </a:rPr>
                        <m:t>𝑓</m:t>
                      </m:r>
                      <m:r>
                        <a:rPr lang="en-AU" sz="3000" b="0" i="1" smtClean="0">
                          <a:latin typeface="Cambria Math" panose="02040503050406030204" pitchFamily="18" charset="0"/>
                        </a:rPr>
                        <m:t>(</m:t>
                      </m:r>
                      <m:r>
                        <a:rPr lang="en-AU" sz="3000" b="0" i="1" smtClean="0">
                          <a:latin typeface="Cambria Math" panose="02040503050406030204" pitchFamily="18" charset="0"/>
                        </a:rPr>
                        <m:t>𝑥</m:t>
                      </m:r>
                      <m:r>
                        <a:rPr lang="en-AU" sz="3000" b="0" i="1" smtClean="0">
                          <a:latin typeface="Cambria Math" panose="02040503050406030204" pitchFamily="18" charset="0"/>
                        </a:rPr>
                        <m:t>,</m:t>
                      </m:r>
                      <m:r>
                        <a:rPr lang="en-AU" sz="3000" b="0" i="1" smtClean="0">
                          <a:latin typeface="Cambria Math" panose="02040503050406030204" pitchFamily="18" charset="0"/>
                        </a:rPr>
                        <m:t>𝑦</m:t>
                      </m:r>
                      <m:r>
                        <a:rPr lang="en-AU" sz="3000" b="0" i="1" smtClean="0">
                          <a:latin typeface="Cambria Math" panose="02040503050406030204" pitchFamily="18" charset="0"/>
                        </a:rPr>
                        <m:t>)</m:t>
                      </m:r>
                    </m:oMath>
                  </a14:m>
                  <a:endParaRPr lang="en-AU" sz="3000" dirty="0">
                    <a:latin typeface="+mj-lt"/>
                  </a:endParaRPr>
                </a:p>
              </p:txBody>
            </p:sp>
          </mc:Choice>
          <mc:Fallback xmlns="">
            <p:sp>
              <p:nvSpPr>
                <p:cNvPr id="14" name="TextBox 13">
                  <a:extLst>
                    <a:ext uri="{FF2B5EF4-FFF2-40B4-BE49-F238E27FC236}">
                      <a16:creationId xmlns:a16="http://schemas.microsoft.com/office/drawing/2014/main" id="{108ED802-0F92-3231-D3DC-4698E0ECB541}"/>
                    </a:ext>
                  </a:extLst>
                </p:cNvPr>
                <p:cNvSpPr txBox="1">
                  <a:spLocks noRot="1" noChangeAspect="1" noMove="1" noResize="1" noEditPoints="1" noAdjustHandles="1" noChangeArrowheads="1" noChangeShapeType="1" noTextEdit="1"/>
                </p:cNvSpPr>
                <p:nvPr/>
              </p:nvSpPr>
              <p:spPr>
                <a:xfrm>
                  <a:off x="1930370" y="1454973"/>
                  <a:ext cx="6736948" cy="1015663"/>
                </a:xfrm>
                <a:prstGeom prst="rect">
                  <a:avLst/>
                </a:prstGeom>
                <a:blipFill>
                  <a:blip r:embed="rId3"/>
                  <a:stretch>
                    <a:fillRect t="-7229" r="-5564" b="-18675"/>
                  </a:stretch>
                </a:blipFill>
              </p:spPr>
              <p:txBody>
                <a:bodyPr/>
                <a:lstStyle/>
                <a:p>
                  <a:r>
                    <a:rPr lang="en-AU">
                      <a:noFill/>
                    </a:rPr>
                    <a:t> </a:t>
                  </a:r>
                </a:p>
              </p:txBody>
            </p:sp>
          </mc:Fallback>
        </mc:AlternateContent>
        <p:sp>
          <p:nvSpPr>
            <p:cNvPr id="15" name="TextBox 14">
              <a:extLst>
                <a:ext uri="{FF2B5EF4-FFF2-40B4-BE49-F238E27FC236}">
                  <a16:creationId xmlns:a16="http://schemas.microsoft.com/office/drawing/2014/main" id="{636A46A8-C876-BEAC-5E6A-C3BF4CDF524F}"/>
                </a:ext>
              </a:extLst>
            </p:cNvPr>
            <p:cNvSpPr txBox="1"/>
            <p:nvPr/>
          </p:nvSpPr>
          <p:spPr>
            <a:xfrm>
              <a:off x="5733097" y="720238"/>
              <a:ext cx="3093248" cy="630942"/>
            </a:xfrm>
            <a:prstGeom prst="rect">
              <a:avLst/>
            </a:prstGeom>
            <a:noFill/>
          </p:spPr>
          <p:txBody>
            <a:bodyPr wrap="square" rtlCol="0">
              <a:spAutoFit/>
            </a:bodyPr>
            <a:lstStyle/>
            <a:p>
              <a:pPr algn="ctr"/>
              <a:r>
                <a:rPr lang="en-AU" sz="3500" b="1" dirty="0">
                  <a:latin typeface="+mj-lt"/>
                </a:rPr>
                <a:t>Example</a:t>
              </a:r>
            </a:p>
          </p:txBody>
        </p:sp>
        <p:sp>
          <p:nvSpPr>
            <p:cNvPr id="16" name="Rectangle 15">
              <a:extLst>
                <a:ext uri="{FF2B5EF4-FFF2-40B4-BE49-F238E27FC236}">
                  <a16:creationId xmlns:a16="http://schemas.microsoft.com/office/drawing/2014/main" id="{89C5A5F7-65E9-CFF6-99E1-34A46283B256}"/>
                </a:ext>
              </a:extLst>
            </p:cNvPr>
            <p:cNvSpPr/>
            <p:nvPr/>
          </p:nvSpPr>
          <p:spPr>
            <a:xfrm>
              <a:off x="6450018" y="1399444"/>
              <a:ext cx="2005016"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1" name="Picture 10" descr="A picture containing diagram, line, plot, design&#10;&#10;Description automatically generated">
            <a:extLst>
              <a:ext uri="{FF2B5EF4-FFF2-40B4-BE49-F238E27FC236}">
                <a16:creationId xmlns:a16="http://schemas.microsoft.com/office/drawing/2014/main" id="{4E16AE7B-0528-1AA4-8C90-65C87D2418B6}"/>
              </a:ext>
            </a:extLst>
          </p:cNvPr>
          <p:cNvPicPr>
            <a:picLocks noChangeAspect="1"/>
          </p:cNvPicPr>
          <p:nvPr/>
        </p:nvPicPr>
        <p:blipFill>
          <a:blip r:embed="rId4"/>
          <a:stretch>
            <a:fillRect/>
          </a:stretch>
        </p:blipFill>
        <p:spPr>
          <a:xfrm>
            <a:off x="5345807" y="301675"/>
            <a:ext cx="6446791" cy="6556325"/>
          </a:xfrm>
          <a:prstGeom prst="rect">
            <a:avLst/>
          </a:prstGeom>
        </p:spPr>
      </p:pic>
    </p:spTree>
    <p:extLst>
      <p:ext uri="{BB962C8B-B14F-4D97-AF65-F5344CB8AC3E}">
        <p14:creationId xmlns:p14="http://schemas.microsoft.com/office/powerpoint/2010/main" val="381734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456930-8886-EA3C-90BD-6FDC39C69842}"/>
              </a:ext>
            </a:extLst>
          </p:cNvPr>
          <p:cNvSpPr txBox="1"/>
          <p:nvPr/>
        </p:nvSpPr>
        <p:spPr>
          <a:xfrm>
            <a:off x="352425" y="412375"/>
            <a:ext cx="11715750" cy="861774"/>
          </a:xfrm>
          <a:prstGeom prst="rect">
            <a:avLst/>
          </a:prstGeom>
          <a:noFill/>
        </p:spPr>
        <p:txBody>
          <a:bodyPr wrap="square" rtlCol="0">
            <a:spAutoFit/>
          </a:bodyPr>
          <a:lstStyle/>
          <a:p>
            <a:r>
              <a:rPr lang="en-AU" sz="5000" dirty="0">
                <a:latin typeface="+mj-lt"/>
              </a:rPr>
              <a:t>Gradient Descent</a:t>
            </a:r>
          </a:p>
        </p:txBody>
      </p:sp>
      <p:grpSp>
        <p:nvGrpSpPr>
          <p:cNvPr id="13" name="Group 12">
            <a:extLst>
              <a:ext uri="{FF2B5EF4-FFF2-40B4-BE49-F238E27FC236}">
                <a16:creationId xmlns:a16="http://schemas.microsoft.com/office/drawing/2014/main" id="{B880587B-1257-DCE9-84DF-354895B948CE}"/>
              </a:ext>
            </a:extLst>
          </p:cNvPr>
          <p:cNvGrpSpPr/>
          <p:nvPr/>
        </p:nvGrpSpPr>
        <p:grpSpPr>
          <a:xfrm>
            <a:off x="1743075" y="1409209"/>
            <a:ext cx="3231485" cy="1781666"/>
            <a:chOff x="3295763" y="688970"/>
            <a:chExt cx="5371554" cy="1781666"/>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08ED802-0F92-3231-D3DC-4698E0ECB541}"/>
                    </a:ext>
                  </a:extLst>
                </p:cNvPr>
                <p:cNvSpPr txBox="1"/>
                <p:nvPr/>
              </p:nvSpPr>
              <p:spPr>
                <a:xfrm>
                  <a:off x="3295763" y="1454973"/>
                  <a:ext cx="5371554" cy="1015663"/>
                </a:xfrm>
                <a:prstGeom prst="rect">
                  <a:avLst/>
                </a:prstGeom>
                <a:noFill/>
              </p:spPr>
              <p:txBody>
                <a:bodyPr wrap="square" rtlCol="0">
                  <a:spAutoFit/>
                </a:bodyPr>
                <a:lstStyle/>
                <a:p>
                  <a:pPr algn="r"/>
                  <a:r>
                    <a:rPr lang="en-AU" sz="3000" dirty="0">
                      <a:latin typeface="+mj-lt"/>
                    </a:rPr>
                    <a:t>Pick random values of </a:t>
                  </a:r>
                  <a14:m>
                    <m:oMath xmlns:m="http://schemas.openxmlformats.org/officeDocument/2006/math">
                      <m:r>
                        <a:rPr lang="en-AU" sz="3000" b="0" i="1" smtClean="0">
                          <a:latin typeface="Cambria Math" panose="02040503050406030204" pitchFamily="18" charset="0"/>
                        </a:rPr>
                        <m:t>𝑥</m:t>
                      </m:r>
                    </m:oMath>
                  </a14:m>
                  <a:r>
                    <a:rPr lang="en-AU" sz="3000" dirty="0">
                      <a:latin typeface="+mj-lt"/>
                    </a:rPr>
                    <a:t> and </a:t>
                  </a:r>
                  <a14:m>
                    <m:oMath xmlns:m="http://schemas.openxmlformats.org/officeDocument/2006/math">
                      <m:r>
                        <a:rPr lang="en-AU" sz="3000" b="0" i="1" smtClean="0">
                          <a:latin typeface="Cambria Math" panose="02040503050406030204" pitchFamily="18" charset="0"/>
                        </a:rPr>
                        <m:t>𝑦</m:t>
                      </m:r>
                    </m:oMath>
                  </a14:m>
                  <a:endParaRPr lang="en-AU" sz="3000" dirty="0">
                    <a:latin typeface="+mj-lt"/>
                  </a:endParaRPr>
                </a:p>
              </p:txBody>
            </p:sp>
          </mc:Choice>
          <mc:Fallback xmlns="">
            <p:sp>
              <p:nvSpPr>
                <p:cNvPr id="14" name="TextBox 13">
                  <a:extLst>
                    <a:ext uri="{FF2B5EF4-FFF2-40B4-BE49-F238E27FC236}">
                      <a16:creationId xmlns:a16="http://schemas.microsoft.com/office/drawing/2014/main" id="{108ED802-0F92-3231-D3DC-4698E0ECB541}"/>
                    </a:ext>
                  </a:extLst>
                </p:cNvPr>
                <p:cNvSpPr txBox="1">
                  <a:spLocks noRot="1" noChangeAspect="1" noMove="1" noResize="1" noEditPoints="1" noAdjustHandles="1" noChangeArrowheads="1" noChangeShapeType="1" noTextEdit="1"/>
                </p:cNvSpPr>
                <p:nvPr/>
              </p:nvSpPr>
              <p:spPr>
                <a:xfrm>
                  <a:off x="3295763" y="1454973"/>
                  <a:ext cx="5371554" cy="1015663"/>
                </a:xfrm>
                <a:prstGeom prst="rect">
                  <a:avLst/>
                </a:prstGeom>
                <a:blipFill>
                  <a:blip r:embed="rId3"/>
                  <a:stretch>
                    <a:fillRect l="-1509" t="-7229" r="-6792" b="-18675"/>
                  </a:stretch>
                </a:blipFill>
              </p:spPr>
              <p:txBody>
                <a:bodyPr/>
                <a:lstStyle/>
                <a:p>
                  <a:r>
                    <a:rPr lang="en-AU">
                      <a:noFill/>
                    </a:rPr>
                    <a:t> </a:t>
                  </a:r>
                </a:p>
              </p:txBody>
            </p:sp>
          </mc:Fallback>
        </mc:AlternateContent>
        <p:sp>
          <p:nvSpPr>
            <p:cNvPr id="15" name="TextBox 14">
              <a:extLst>
                <a:ext uri="{FF2B5EF4-FFF2-40B4-BE49-F238E27FC236}">
                  <a16:creationId xmlns:a16="http://schemas.microsoft.com/office/drawing/2014/main" id="{636A46A8-C876-BEAC-5E6A-C3BF4CDF524F}"/>
                </a:ext>
              </a:extLst>
            </p:cNvPr>
            <p:cNvSpPr txBox="1"/>
            <p:nvPr/>
          </p:nvSpPr>
          <p:spPr>
            <a:xfrm>
              <a:off x="5574069" y="688970"/>
              <a:ext cx="3093248" cy="630942"/>
            </a:xfrm>
            <a:prstGeom prst="rect">
              <a:avLst/>
            </a:prstGeom>
            <a:noFill/>
          </p:spPr>
          <p:txBody>
            <a:bodyPr wrap="square" rtlCol="0">
              <a:spAutoFit/>
            </a:bodyPr>
            <a:lstStyle/>
            <a:p>
              <a:pPr algn="r"/>
              <a:r>
                <a:rPr lang="en-AU" sz="3500" b="1" dirty="0">
                  <a:latin typeface="+mj-lt"/>
                </a:rPr>
                <a:t>1</a:t>
              </a:r>
            </a:p>
          </p:txBody>
        </p:sp>
        <p:sp>
          <p:nvSpPr>
            <p:cNvPr id="16" name="Rectangle 15">
              <a:extLst>
                <a:ext uri="{FF2B5EF4-FFF2-40B4-BE49-F238E27FC236}">
                  <a16:creationId xmlns:a16="http://schemas.microsoft.com/office/drawing/2014/main" id="{89C5A5F7-65E9-CFF6-99E1-34A46283B256}"/>
                </a:ext>
              </a:extLst>
            </p:cNvPr>
            <p:cNvSpPr/>
            <p:nvPr/>
          </p:nvSpPr>
          <p:spPr>
            <a:xfrm>
              <a:off x="6450018" y="1399444"/>
              <a:ext cx="2005016"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2" name="Group 31">
            <a:extLst>
              <a:ext uri="{FF2B5EF4-FFF2-40B4-BE49-F238E27FC236}">
                <a16:creationId xmlns:a16="http://schemas.microsoft.com/office/drawing/2014/main" id="{A803566D-7283-BE03-BB36-DBD217CCA018}"/>
              </a:ext>
            </a:extLst>
          </p:cNvPr>
          <p:cNvGrpSpPr/>
          <p:nvPr/>
        </p:nvGrpSpPr>
        <p:grpSpPr>
          <a:xfrm>
            <a:off x="5345807" y="301675"/>
            <a:ext cx="6446790" cy="6556325"/>
            <a:chOff x="5345807" y="301675"/>
            <a:chExt cx="6446790" cy="6556325"/>
          </a:xfrm>
        </p:grpSpPr>
        <p:pic>
          <p:nvPicPr>
            <p:cNvPr id="11" name="Picture 10">
              <a:extLst>
                <a:ext uri="{FF2B5EF4-FFF2-40B4-BE49-F238E27FC236}">
                  <a16:creationId xmlns:a16="http://schemas.microsoft.com/office/drawing/2014/main" id="{4E16AE7B-0528-1AA4-8C90-65C87D2418B6}"/>
                </a:ext>
              </a:extLst>
            </p:cNvPr>
            <p:cNvPicPr>
              <a:picLocks noChangeAspect="1"/>
            </p:cNvPicPr>
            <p:nvPr/>
          </p:nvPicPr>
          <p:blipFill>
            <a:blip r:embed="rId4"/>
            <a:srcRect/>
            <a:stretch/>
          </p:blipFill>
          <p:spPr>
            <a:xfrm>
              <a:off x="5345807" y="301675"/>
              <a:ext cx="6446790" cy="6556325"/>
            </a:xfrm>
            <a:prstGeom prst="rect">
              <a:avLst/>
            </a:prstGeom>
          </p:spPr>
        </p:pic>
        <p:sp>
          <p:nvSpPr>
            <p:cNvPr id="19" name="Oval 18">
              <a:extLst>
                <a:ext uri="{FF2B5EF4-FFF2-40B4-BE49-F238E27FC236}">
                  <a16:creationId xmlns:a16="http://schemas.microsoft.com/office/drawing/2014/main" id="{DEC32990-452C-D952-F85B-E0EC9093B613}"/>
                </a:ext>
              </a:extLst>
            </p:cNvPr>
            <p:cNvSpPr/>
            <p:nvPr/>
          </p:nvSpPr>
          <p:spPr>
            <a:xfrm>
              <a:off x="6600825" y="3120229"/>
              <a:ext cx="259200" cy="25756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1" name="Straight Connector 20">
              <a:extLst>
                <a:ext uri="{FF2B5EF4-FFF2-40B4-BE49-F238E27FC236}">
                  <a16:creationId xmlns:a16="http://schemas.microsoft.com/office/drawing/2014/main" id="{9ABC617E-0FE0-9FA0-C4C7-AB4E712D119D}"/>
                </a:ext>
              </a:extLst>
            </p:cNvPr>
            <p:cNvCxnSpPr>
              <a:cxnSpLocks/>
            </p:cNvCxnSpPr>
            <p:nvPr/>
          </p:nvCxnSpPr>
          <p:spPr>
            <a:xfrm>
              <a:off x="6730425" y="3429000"/>
              <a:ext cx="0" cy="180022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E77C7014-A6D9-94EE-AA91-7FE08E5D5D03}"/>
                </a:ext>
              </a:extLst>
            </p:cNvPr>
            <p:cNvGrpSpPr/>
            <p:nvPr/>
          </p:nvGrpSpPr>
          <p:grpSpPr>
            <a:xfrm>
              <a:off x="6640425" y="5100431"/>
              <a:ext cx="180000" cy="180000"/>
              <a:chOff x="4901828" y="1511648"/>
              <a:chExt cx="180000" cy="180000"/>
            </a:xfrm>
          </p:grpSpPr>
          <p:cxnSp>
            <p:nvCxnSpPr>
              <p:cNvPr id="27" name="Straight Connector 26">
                <a:extLst>
                  <a:ext uri="{FF2B5EF4-FFF2-40B4-BE49-F238E27FC236}">
                    <a16:creationId xmlns:a16="http://schemas.microsoft.com/office/drawing/2014/main" id="{DFDBD33C-11FE-EF0D-B5D7-266E71935A7F}"/>
                  </a:ext>
                </a:extLst>
              </p:cNvPr>
              <p:cNvCxnSpPr>
                <a:cxnSpLocks/>
              </p:cNvCxnSpPr>
              <p:nvPr/>
            </p:nvCxnSpPr>
            <p:spPr>
              <a:xfrm>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7105A10-CD6F-9438-0EAD-D13671FB23C5}"/>
                  </a:ext>
                </a:extLst>
              </p:cNvPr>
              <p:cNvCxnSpPr>
                <a:cxnSpLocks/>
              </p:cNvCxnSpPr>
              <p:nvPr/>
            </p:nvCxnSpPr>
            <p:spPr>
              <a:xfrm rot="16200000">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9961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456930-8886-EA3C-90BD-6FDC39C69842}"/>
              </a:ext>
            </a:extLst>
          </p:cNvPr>
          <p:cNvSpPr txBox="1"/>
          <p:nvPr/>
        </p:nvSpPr>
        <p:spPr>
          <a:xfrm>
            <a:off x="352425" y="412375"/>
            <a:ext cx="11715750" cy="861774"/>
          </a:xfrm>
          <a:prstGeom prst="rect">
            <a:avLst/>
          </a:prstGeom>
          <a:noFill/>
        </p:spPr>
        <p:txBody>
          <a:bodyPr wrap="square" rtlCol="0">
            <a:spAutoFit/>
          </a:bodyPr>
          <a:lstStyle/>
          <a:p>
            <a:r>
              <a:rPr lang="en-AU" sz="5000" dirty="0">
                <a:latin typeface="+mj-lt"/>
              </a:rPr>
              <a:t>Gradient Descent</a:t>
            </a:r>
          </a:p>
        </p:txBody>
      </p:sp>
      <p:grpSp>
        <p:nvGrpSpPr>
          <p:cNvPr id="13" name="Group 12">
            <a:extLst>
              <a:ext uri="{FF2B5EF4-FFF2-40B4-BE49-F238E27FC236}">
                <a16:creationId xmlns:a16="http://schemas.microsoft.com/office/drawing/2014/main" id="{B880587B-1257-DCE9-84DF-354895B948CE}"/>
              </a:ext>
            </a:extLst>
          </p:cNvPr>
          <p:cNvGrpSpPr/>
          <p:nvPr/>
        </p:nvGrpSpPr>
        <p:grpSpPr>
          <a:xfrm>
            <a:off x="1743075" y="1409209"/>
            <a:ext cx="3231485" cy="1781666"/>
            <a:chOff x="3295763" y="688970"/>
            <a:chExt cx="5371554" cy="1781666"/>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08ED802-0F92-3231-D3DC-4698E0ECB541}"/>
                    </a:ext>
                  </a:extLst>
                </p:cNvPr>
                <p:cNvSpPr txBox="1"/>
                <p:nvPr/>
              </p:nvSpPr>
              <p:spPr>
                <a:xfrm>
                  <a:off x="3295763" y="1454973"/>
                  <a:ext cx="5371554" cy="1015663"/>
                </a:xfrm>
                <a:prstGeom prst="rect">
                  <a:avLst/>
                </a:prstGeom>
                <a:noFill/>
              </p:spPr>
              <p:txBody>
                <a:bodyPr wrap="square" rtlCol="0">
                  <a:spAutoFit/>
                </a:bodyPr>
                <a:lstStyle/>
                <a:p>
                  <a:pPr algn="r"/>
                  <a:r>
                    <a:rPr lang="en-AU" sz="3000" dirty="0">
                      <a:latin typeface="+mj-lt"/>
                    </a:rPr>
                    <a:t>Pick random values of </a:t>
                  </a:r>
                  <a14:m>
                    <m:oMath xmlns:m="http://schemas.openxmlformats.org/officeDocument/2006/math">
                      <m:r>
                        <a:rPr lang="en-AU" sz="3000" b="0" i="1" smtClean="0">
                          <a:latin typeface="Cambria Math" panose="02040503050406030204" pitchFamily="18" charset="0"/>
                        </a:rPr>
                        <m:t>𝑥</m:t>
                      </m:r>
                    </m:oMath>
                  </a14:m>
                  <a:r>
                    <a:rPr lang="en-AU" sz="3000" dirty="0">
                      <a:latin typeface="+mj-lt"/>
                    </a:rPr>
                    <a:t> and </a:t>
                  </a:r>
                  <a14:m>
                    <m:oMath xmlns:m="http://schemas.openxmlformats.org/officeDocument/2006/math">
                      <m:r>
                        <a:rPr lang="en-AU" sz="3000" b="0" i="1" smtClean="0">
                          <a:latin typeface="Cambria Math" panose="02040503050406030204" pitchFamily="18" charset="0"/>
                        </a:rPr>
                        <m:t>𝑦</m:t>
                      </m:r>
                    </m:oMath>
                  </a14:m>
                  <a:endParaRPr lang="en-AU" sz="3000" dirty="0">
                    <a:latin typeface="+mj-lt"/>
                  </a:endParaRPr>
                </a:p>
              </p:txBody>
            </p:sp>
          </mc:Choice>
          <mc:Fallback xmlns="">
            <p:sp>
              <p:nvSpPr>
                <p:cNvPr id="14" name="TextBox 13">
                  <a:extLst>
                    <a:ext uri="{FF2B5EF4-FFF2-40B4-BE49-F238E27FC236}">
                      <a16:creationId xmlns:a16="http://schemas.microsoft.com/office/drawing/2014/main" id="{108ED802-0F92-3231-D3DC-4698E0ECB541}"/>
                    </a:ext>
                  </a:extLst>
                </p:cNvPr>
                <p:cNvSpPr txBox="1">
                  <a:spLocks noRot="1" noChangeAspect="1" noMove="1" noResize="1" noEditPoints="1" noAdjustHandles="1" noChangeArrowheads="1" noChangeShapeType="1" noTextEdit="1"/>
                </p:cNvSpPr>
                <p:nvPr/>
              </p:nvSpPr>
              <p:spPr>
                <a:xfrm>
                  <a:off x="3295763" y="1454973"/>
                  <a:ext cx="5371554" cy="1015663"/>
                </a:xfrm>
                <a:prstGeom prst="rect">
                  <a:avLst/>
                </a:prstGeom>
                <a:blipFill>
                  <a:blip r:embed="rId3"/>
                  <a:stretch>
                    <a:fillRect l="-1509" t="-7229" r="-6792" b="-18675"/>
                  </a:stretch>
                </a:blipFill>
              </p:spPr>
              <p:txBody>
                <a:bodyPr/>
                <a:lstStyle/>
                <a:p>
                  <a:r>
                    <a:rPr lang="en-AU">
                      <a:noFill/>
                    </a:rPr>
                    <a:t> </a:t>
                  </a:r>
                </a:p>
              </p:txBody>
            </p:sp>
          </mc:Fallback>
        </mc:AlternateContent>
        <p:sp>
          <p:nvSpPr>
            <p:cNvPr id="15" name="TextBox 14">
              <a:extLst>
                <a:ext uri="{FF2B5EF4-FFF2-40B4-BE49-F238E27FC236}">
                  <a16:creationId xmlns:a16="http://schemas.microsoft.com/office/drawing/2014/main" id="{636A46A8-C876-BEAC-5E6A-C3BF4CDF524F}"/>
                </a:ext>
              </a:extLst>
            </p:cNvPr>
            <p:cNvSpPr txBox="1"/>
            <p:nvPr/>
          </p:nvSpPr>
          <p:spPr>
            <a:xfrm>
              <a:off x="5574069" y="688970"/>
              <a:ext cx="3093248" cy="630942"/>
            </a:xfrm>
            <a:prstGeom prst="rect">
              <a:avLst/>
            </a:prstGeom>
            <a:noFill/>
          </p:spPr>
          <p:txBody>
            <a:bodyPr wrap="square" rtlCol="0">
              <a:spAutoFit/>
            </a:bodyPr>
            <a:lstStyle/>
            <a:p>
              <a:pPr algn="r"/>
              <a:r>
                <a:rPr lang="en-AU" sz="3500" b="1" dirty="0">
                  <a:latin typeface="+mj-lt"/>
                </a:rPr>
                <a:t>1</a:t>
              </a:r>
            </a:p>
          </p:txBody>
        </p:sp>
        <p:sp>
          <p:nvSpPr>
            <p:cNvPr id="16" name="Rectangle 15">
              <a:extLst>
                <a:ext uri="{FF2B5EF4-FFF2-40B4-BE49-F238E27FC236}">
                  <a16:creationId xmlns:a16="http://schemas.microsoft.com/office/drawing/2014/main" id="{89C5A5F7-65E9-CFF6-99E1-34A46283B256}"/>
                </a:ext>
              </a:extLst>
            </p:cNvPr>
            <p:cNvSpPr/>
            <p:nvPr/>
          </p:nvSpPr>
          <p:spPr>
            <a:xfrm>
              <a:off x="6450018" y="1399444"/>
              <a:ext cx="2005016"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32" name="Group 31">
            <a:extLst>
              <a:ext uri="{FF2B5EF4-FFF2-40B4-BE49-F238E27FC236}">
                <a16:creationId xmlns:a16="http://schemas.microsoft.com/office/drawing/2014/main" id="{A803566D-7283-BE03-BB36-DBD217CCA018}"/>
              </a:ext>
            </a:extLst>
          </p:cNvPr>
          <p:cNvGrpSpPr/>
          <p:nvPr/>
        </p:nvGrpSpPr>
        <p:grpSpPr>
          <a:xfrm>
            <a:off x="5345807" y="301675"/>
            <a:ext cx="6446790" cy="6556325"/>
            <a:chOff x="5345807" y="301675"/>
            <a:chExt cx="6446790" cy="6556325"/>
          </a:xfrm>
        </p:grpSpPr>
        <p:pic>
          <p:nvPicPr>
            <p:cNvPr id="11" name="Picture 10">
              <a:extLst>
                <a:ext uri="{FF2B5EF4-FFF2-40B4-BE49-F238E27FC236}">
                  <a16:creationId xmlns:a16="http://schemas.microsoft.com/office/drawing/2014/main" id="{4E16AE7B-0528-1AA4-8C90-65C87D2418B6}"/>
                </a:ext>
              </a:extLst>
            </p:cNvPr>
            <p:cNvPicPr>
              <a:picLocks noChangeAspect="1"/>
            </p:cNvPicPr>
            <p:nvPr/>
          </p:nvPicPr>
          <p:blipFill>
            <a:blip r:embed="rId4"/>
            <a:srcRect/>
            <a:stretch/>
          </p:blipFill>
          <p:spPr>
            <a:xfrm>
              <a:off x="5345807" y="301675"/>
              <a:ext cx="6446790" cy="6556325"/>
            </a:xfrm>
            <a:prstGeom prst="rect">
              <a:avLst/>
            </a:prstGeom>
          </p:spPr>
        </p:pic>
        <p:sp>
          <p:nvSpPr>
            <p:cNvPr id="19" name="Oval 18">
              <a:extLst>
                <a:ext uri="{FF2B5EF4-FFF2-40B4-BE49-F238E27FC236}">
                  <a16:creationId xmlns:a16="http://schemas.microsoft.com/office/drawing/2014/main" id="{DEC32990-452C-D952-F85B-E0EC9093B613}"/>
                </a:ext>
              </a:extLst>
            </p:cNvPr>
            <p:cNvSpPr/>
            <p:nvPr/>
          </p:nvSpPr>
          <p:spPr>
            <a:xfrm>
              <a:off x="6600825" y="3120229"/>
              <a:ext cx="259200" cy="25756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1" name="Straight Connector 20">
              <a:extLst>
                <a:ext uri="{FF2B5EF4-FFF2-40B4-BE49-F238E27FC236}">
                  <a16:creationId xmlns:a16="http://schemas.microsoft.com/office/drawing/2014/main" id="{9ABC617E-0FE0-9FA0-C4C7-AB4E712D119D}"/>
                </a:ext>
              </a:extLst>
            </p:cNvPr>
            <p:cNvCxnSpPr>
              <a:cxnSpLocks/>
            </p:cNvCxnSpPr>
            <p:nvPr/>
          </p:nvCxnSpPr>
          <p:spPr>
            <a:xfrm>
              <a:off x="6730425" y="3429000"/>
              <a:ext cx="0" cy="180022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E77C7014-A6D9-94EE-AA91-7FE08E5D5D03}"/>
                </a:ext>
              </a:extLst>
            </p:cNvPr>
            <p:cNvGrpSpPr/>
            <p:nvPr/>
          </p:nvGrpSpPr>
          <p:grpSpPr>
            <a:xfrm>
              <a:off x="6640425" y="5100431"/>
              <a:ext cx="180000" cy="180000"/>
              <a:chOff x="4901828" y="1511648"/>
              <a:chExt cx="180000" cy="180000"/>
            </a:xfrm>
          </p:grpSpPr>
          <p:cxnSp>
            <p:nvCxnSpPr>
              <p:cNvPr id="27" name="Straight Connector 26">
                <a:extLst>
                  <a:ext uri="{FF2B5EF4-FFF2-40B4-BE49-F238E27FC236}">
                    <a16:creationId xmlns:a16="http://schemas.microsoft.com/office/drawing/2014/main" id="{DFDBD33C-11FE-EF0D-B5D7-266E71935A7F}"/>
                  </a:ext>
                </a:extLst>
              </p:cNvPr>
              <p:cNvCxnSpPr>
                <a:cxnSpLocks/>
              </p:cNvCxnSpPr>
              <p:nvPr/>
            </p:nvCxnSpPr>
            <p:spPr>
              <a:xfrm>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7105A10-CD6F-9438-0EAD-D13671FB23C5}"/>
                  </a:ext>
                </a:extLst>
              </p:cNvPr>
              <p:cNvCxnSpPr>
                <a:cxnSpLocks/>
              </p:cNvCxnSpPr>
              <p:nvPr/>
            </p:nvCxnSpPr>
            <p:spPr>
              <a:xfrm rot="16200000">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 name="Group 1">
            <a:extLst>
              <a:ext uri="{FF2B5EF4-FFF2-40B4-BE49-F238E27FC236}">
                <a16:creationId xmlns:a16="http://schemas.microsoft.com/office/drawing/2014/main" id="{DF7CE69A-CFBA-C17D-F12E-46C890C75A60}"/>
              </a:ext>
            </a:extLst>
          </p:cNvPr>
          <p:cNvGrpSpPr/>
          <p:nvPr/>
        </p:nvGrpSpPr>
        <p:grpSpPr>
          <a:xfrm>
            <a:off x="1743075" y="3790459"/>
            <a:ext cx="3231485" cy="1781666"/>
            <a:chOff x="3295763" y="688970"/>
            <a:chExt cx="5371554" cy="1781666"/>
          </a:xfrm>
        </p:grpSpPr>
        <p:sp>
          <p:nvSpPr>
            <p:cNvPr id="3" name="TextBox 2">
              <a:extLst>
                <a:ext uri="{FF2B5EF4-FFF2-40B4-BE49-F238E27FC236}">
                  <a16:creationId xmlns:a16="http://schemas.microsoft.com/office/drawing/2014/main" id="{407CE7CD-C655-FB4D-3CC4-E50726B27B4B}"/>
                </a:ext>
              </a:extLst>
            </p:cNvPr>
            <p:cNvSpPr txBox="1"/>
            <p:nvPr/>
          </p:nvSpPr>
          <p:spPr>
            <a:xfrm>
              <a:off x="3295763" y="1454973"/>
              <a:ext cx="5371554" cy="1015663"/>
            </a:xfrm>
            <a:prstGeom prst="rect">
              <a:avLst/>
            </a:prstGeom>
            <a:noFill/>
          </p:spPr>
          <p:txBody>
            <a:bodyPr wrap="square" rtlCol="0">
              <a:spAutoFit/>
            </a:bodyPr>
            <a:lstStyle/>
            <a:p>
              <a:pPr algn="r"/>
              <a:r>
                <a:rPr lang="en-AU" sz="3000" dirty="0">
                  <a:latin typeface="+mj-lt"/>
                </a:rPr>
                <a:t>Find the direction of steepest descent</a:t>
              </a:r>
            </a:p>
          </p:txBody>
        </p:sp>
        <p:sp>
          <p:nvSpPr>
            <p:cNvPr id="4" name="TextBox 3">
              <a:extLst>
                <a:ext uri="{FF2B5EF4-FFF2-40B4-BE49-F238E27FC236}">
                  <a16:creationId xmlns:a16="http://schemas.microsoft.com/office/drawing/2014/main" id="{F8869CEB-208E-8895-2E19-AAC54EA431CB}"/>
                </a:ext>
              </a:extLst>
            </p:cNvPr>
            <p:cNvSpPr txBox="1"/>
            <p:nvPr/>
          </p:nvSpPr>
          <p:spPr>
            <a:xfrm>
              <a:off x="5574069" y="688970"/>
              <a:ext cx="3093248" cy="630942"/>
            </a:xfrm>
            <a:prstGeom prst="rect">
              <a:avLst/>
            </a:prstGeom>
            <a:noFill/>
          </p:spPr>
          <p:txBody>
            <a:bodyPr wrap="square" rtlCol="0">
              <a:spAutoFit/>
            </a:bodyPr>
            <a:lstStyle/>
            <a:p>
              <a:pPr algn="r"/>
              <a:r>
                <a:rPr lang="en-AU" sz="3500" b="1" dirty="0">
                  <a:latin typeface="+mj-lt"/>
                </a:rPr>
                <a:t>2</a:t>
              </a:r>
            </a:p>
          </p:txBody>
        </p:sp>
        <p:sp>
          <p:nvSpPr>
            <p:cNvPr id="10" name="Rectangle 9">
              <a:extLst>
                <a:ext uri="{FF2B5EF4-FFF2-40B4-BE49-F238E27FC236}">
                  <a16:creationId xmlns:a16="http://schemas.microsoft.com/office/drawing/2014/main" id="{2A4AEE77-8749-70AB-060E-4D3FFED32DE8}"/>
                </a:ext>
              </a:extLst>
            </p:cNvPr>
            <p:cNvSpPr/>
            <p:nvPr/>
          </p:nvSpPr>
          <p:spPr>
            <a:xfrm>
              <a:off x="6450018" y="1399444"/>
              <a:ext cx="2005016"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6" name="Straight Arrow Connector 5">
            <a:extLst>
              <a:ext uri="{FF2B5EF4-FFF2-40B4-BE49-F238E27FC236}">
                <a16:creationId xmlns:a16="http://schemas.microsoft.com/office/drawing/2014/main" id="{483A0AC2-44B7-78D3-ECA2-97564926691B}"/>
              </a:ext>
            </a:extLst>
          </p:cNvPr>
          <p:cNvCxnSpPr>
            <a:cxnSpLocks/>
          </p:cNvCxnSpPr>
          <p:nvPr/>
        </p:nvCxnSpPr>
        <p:spPr>
          <a:xfrm>
            <a:off x="6800676" y="3335159"/>
            <a:ext cx="300997" cy="455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595D7D7-401A-6A16-66AF-148D3A70B7F3}"/>
              </a:ext>
            </a:extLst>
          </p:cNvPr>
          <p:cNvCxnSpPr>
            <a:cxnSpLocks/>
          </p:cNvCxnSpPr>
          <p:nvPr/>
        </p:nvCxnSpPr>
        <p:spPr>
          <a:xfrm>
            <a:off x="7101673" y="3790459"/>
            <a:ext cx="0" cy="130997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AF7A62-47C7-E9FD-9D4E-B2443EECB606}"/>
              </a:ext>
            </a:extLst>
          </p:cNvPr>
          <p:cNvCxnSpPr>
            <a:cxnSpLocks/>
          </p:cNvCxnSpPr>
          <p:nvPr/>
        </p:nvCxnSpPr>
        <p:spPr>
          <a:xfrm flipV="1">
            <a:off x="6730425" y="5100430"/>
            <a:ext cx="371248" cy="9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27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diagram, line, plot, design&#10;&#10;Description automatically generated">
            <a:extLst>
              <a:ext uri="{FF2B5EF4-FFF2-40B4-BE49-F238E27FC236}">
                <a16:creationId xmlns:a16="http://schemas.microsoft.com/office/drawing/2014/main" id="{4E16AE7B-0528-1AA4-8C90-65C87D2418B6}"/>
              </a:ext>
            </a:extLst>
          </p:cNvPr>
          <p:cNvPicPr>
            <a:picLocks noChangeAspect="1"/>
          </p:cNvPicPr>
          <p:nvPr/>
        </p:nvPicPr>
        <p:blipFill>
          <a:blip r:embed="rId3"/>
          <a:stretch>
            <a:fillRect/>
          </a:stretch>
        </p:blipFill>
        <p:spPr>
          <a:xfrm>
            <a:off x="5345807" y="301675"/>
            <a:ext cx="6446791" cy="6556325"/>
          </a:xfrm>
          <a:prstGeom prst="rect">
            <a:avLst/>
          </a:prstGeom>
        </p:spPr>
      </p:pic>
      <p:cxnSp>
        <p:nvCxnSpPr>
          <p:cNvPr id="21" name="Straight Connector 20">
            <a:extLst>
              <a:ext uri="{FF2B5EF4-FFF2-40B4-BE49-F238E27FC236}">
                <a16:creationId xmlns:a16="http://schemas.microsoft.com/office/drawing/2014/main" id="{9ABC617E-0FE0-9FA0-C4C7-AB4E712D119D}"/>
              </a:ext>
            </a:extLst>
          </p:cNvPr>
          <p:cNvCxnSpPr>
            <a:cxnSpLocks/>
          </p:cNvCxnSpPr>
          <p:nvPr/>
        </p:nvCxnSpPr>
        <p:spPr>
          <a:xfrm>
            <a:off x="6730425" y="3429000"/>
            <a:ext cx="0" cy="180022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E77C7014-A6D9-94EE-AA91-7FE08E5D5D03}"/>
              </a:ext>
            </a:extLst>
          </p:cNvPr>
          <p:cNvGrpSpPr/>
          <p:nvPr/>
        </p:nvGrpSpPr>
        <p:grpSpPr>
          <a:xfrm>
            <a:off x="6640425" y="5100431"/>
            <a:ext cx="180000" cy="180000"/>
            <a:chOff x="4901828" y="1511648"/>
            <a:chExt cx="180000" cy="180000"/>
          </a:xfrm>
        </p:grpSpPr>
        <p:cxnSp>
          <p:nvCxnSpPr>
            <p:cNvPr id="27" name="Straight Connector 26">
              <a:extLst>
                <a:ext uri="{FF2B5EF4-FFF2-40B4-BE49-F238E27FC236}">
                  <a16:creationId xmlns:a16="http://schemas.microsoft.com/office/drawing/2014/main" id="{DFDBD33C-11FE-EF0D-B5D7-266E71935A7F}"/>
                </a:ext>
              </a:extLst>
            </p:cNvPr>
            <p:cNvCxnSpPr>
              <a:cxnSpLocks/>
            </p:cNvCxnSpPr>
            <p:nvPr/>
          </p:nvCxnSpPr>
          <p:spPr>
            <a:xfrm>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7105A10-CD6F-9438-0EAD-D13671FB23C5}"/>
                </a:ext>
              </a:extLst>
            </p:cNvPr>
            <p:cNvCxnSpPr>
              <a:cxnSpLocks/>
            </p:cNvCxnSpPr>
            <p:nvPr/>
          </p:nvCxnSpPr>
          <p:spPr>
            <a:xfrm rot="16200000">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97456930-8886-EA3C-90BD-6FDC39C69842}"/>
              </a:ext>
            </a:extLst>
          </p:cNvPr>
          <p:cNvSpPr txBox="1"/>
          <p:nvPr/>
        </p:nvSpPr>
        <p:spPr>
          <a:xfrm>
            <a:off x="352425" y="412375"/>
            <a:ext cx="11715750" cy="861774"/>
          </a:xfrm>
          <a:prstGeom prst="rect">
            <a:avLst/>
          </a:prstGeom>
          <a:noFill/>
        </p:spPr>
        <p:txBody>
          <a:bodyPr wrap="square" rtlCol="0">
            <a:spAutoFit/>
          </a:bodyPr>
          <a:lstStyle/>
          <a:p>
            <a:r>
              <a:rPr lang="en-AU" sz="5000" dirty="0">
                <a:latin typeface="+mj-lt"/>
              </a:rPr>
              <a:t>Gradient Descent</a:t>
            </a:r>
          </a:p>
        </p:txBody>
      </p:sp>
      <p:grpSp>
        <p:nvGrpSpPr>
          <p:cNvPr id="13" name="Group 12">
            <a:extLst>
              <a:ext uri="{FF2B5EF4-FFF2-40B4-BE49-F238E27FC236}">
                <a16:creationId xmlns:a16="http://schemas.microsoft.com/office/drawing/2014/main" id="{B880587B-1257-DCE9-84DF-354895B948CE}"/>
              </a:ext>
            </a:extLst>
          </p:cNvPr>
          <p:cNvGrpSpPr/>
          <p:nvPr/>
        </p:nvGrpSpPr>
        <p:grpSpPr>
          <a:xfrm>
            <a:off x="1743075" y="1409209"/>
            <a:ext cx="3231485" cy="2243331"/>
            <a:chOff x="3295763" y="688970"/>
            <a:chExt cx="5371554" cy="2243331"/>
          </a:xfrm>
        </p:grpSpPr>
        <p:sp>
          <p:nvSpPr>
            <p:cNvPr id="14" name="TextBox 13">
              <a:extLst>
                <a:ext uri="{FF2B5EF4-FFF2-40B4-BE49-F238E27FC236}">
                  <a16:creationId xmlns:a16="http://schemas.microsoft.com/office/drawing/2014/main" id="{108ED802-0F92-3231-D3DC-4698E0ECB541}"/>
                </a:ext>
              </a:extLst>
            </p:cNvPr>
            <p:cNvSpPr txBox="1"/>
            <p:nvPr/>
          </p:nvSpPr>
          <p:spPr>
            <a:xfrm>
              <a:off x="3295763" y="1454973"/>
              <a:ext cx="5371554" cy="1477328"/>
            </a:xfrm>
            <a:prstGeom prst="rect">
              <a:avLst/>
            </a:prstGeom>
            <a:noFill/>
          </p:spPr>
          <p:txBody>
            <a:bodyPr wrap="square" rtlCol="0">
              <a:spAutoFit/>
            </a:bodyPr>
            <a:lstStyle/>
            <a:p>
              <a:pPr algn="r"/>
              <a:r>
                <a:rPr lang="en-AU" sz="3000" dirty="0">
                  <a:latin typeface="+mj-lt"/>
                </a:rPr>
                <a:t>Follow this direction for some distance</a:t>
              </a:r>
            </a:p>
          </p:txBody>
        </p:sp>
        <p:sp>
          <p:nvSpPr>
            <p:cNvPr id="15" name="TextBox 14">
              <a:extLst>
                <a:ext uri="{FF2B5EF4-FFF2-40B4-BE49-F238E27FC236}">
                  <a16:creationId xmlns:a16="http://schemas.microsoft.com/office/drawing/2014/main" id="{636A46A8-C876-BEAC-5E6A-C3BF4CDF524F}"/>
                </a:ext>
              </a:extLst>
            </p:cNvPr>
            <p:cNvSpPr txBox="1"/>
            <p:nvPr/>
          </p:nvSpPr>
          <p:spPr>
            <a:xfrm>
              <a:off x="5574069" y="688970"/>
              <a:ext cx="3093248" cy="630942"/>
            </a:xfrm>
            <a:prstGeom prst="rect">
              <a:avLst/>
            </a:prstGeom>
            <a:noFill/>
          </p:spPr>
          <p:txBody>
            <a:bodyPr wrap="square" rtlCol="0">
              <a:spAutoFit/>
            </a:bodyPr>
            <a:lstStyle/>
            <a:p>
              <a:pPr algn="r"/>
              <a:r>
                <a:rPr lang="en-AU" sz="3500" b="1" dirty="0">
                  <a:latin typeface="+mj-lt"/>
                </a:rPr>
                <a:t>3</a:t>
              </a:r>
            </a:p>
          </p:txBody>
        </p:sp>
        <p:sp>
          <p:nvSpPr>
            <p:cNvPr id="16" name="Rectangle 15">
              <a:extLst>
                <a:ext uri="{FF2B5EF4-FFF2-40B4-BE49-F238E27FC236}">
                  <a16:creationId xmlns:a16="http://schemas.microsoft.com/office/drawing/2014/main" id="{89C5A5F7-65E9-CFF6-99E1-34A46283B256}"/>
                </a:ext>
              </a:extLst>
            </p:cNvPr>
            <p:cNvSpPr/>
            <p:nvPr/>
          </p:nvSpPr>
          <p:spPr>
            <a:xfrm>
              <a:off x="6450018" y="1399444"/>
              <a:ext cx="2005016"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9" name="Oval 18">
            <a:extLst>
              <a:ext uri="{FF2B5EF4-FFF2-40B4-BE49-F238E27FC236}">
                <a16:creationId xmlns:a16="http://schemas.microsoft.com/office/drawing/2014/main" id="{DEC32990-452C-D952-F85B-E0EC9093B613}"/>
              </a:ext>
            </a:extLst>
          </p:cNvPr>
          <p:cNvSpPr/>
          <p:nvPr/>
        </p:nvSpPr>
        <p:spPr>
          <a:xfrm>
            <a:off x="6600825" y="3120229"/>
            <a:ext cx="259200" cy="25756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6" name="Straight Arrow Connector 5">
            <a:extLst>
              <a:ext uri="{FF2B5EF4-FFF2-40B4-BE49-F238E27FC236}">
                <a16:creationId xmlns:a16="http://schemas.microsoft.com/office/drawing/2014/main" id="{483A0AC2-44B7-78D3-ECA2-97564926691B}"/>
              </a:ext>
            </a:extLst>
          </p:cNvPr>
          <p:cNvCxnSpPr>
            <a:cxnSpLocks/>
          </p:cNvCxnSpPr>
          <p:nvPr/>
        </p:nvCxnSpPr>
        <p:spPr>
          <a:xfrm>
            <a:off x="6800676" y="3335159"/>
            <a:ext cx="300997" cy="455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595D7D7-401A-6A16-66AF-148D3A70B7F3}"/>
              </a:ext>
            </a:extLst>
          </p:cNvPr>
          <p:cNvCxnSpPr>
            <a:cxnSpLocks/>
          </p:cNvCxnSpPr>
          <p:nvPr/>
        </p:nvCxnSpPr>
        <p:spPr>
          <a:xfrm>
            <a:off x="7101673" y="3790459"/>
            <a:ext cx="0" cy="130997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AF7A62-47C7-E9FD-9D4E-B2443EECB606}"/>
              </a:ext>
            </a:extLst>
          </p:cNvPr>
          <p:cNvCxnSpPr>
            <a:cxnSpLocks/>
          </p:cNvCxnSpPr>
          <p:nvPr/>
        </p:nvCxnSpPr>
        <p:spPr>
          <a:xfrm flipV="1">
            <a:off x="6730425" y="5100430"/>
            <a:ext cx="371248" cy="9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9E5B2E7-609B-9732-0B94-02706E6B0AB9}"/>
              </a:ext>
            </a:extLst>
          </p:cNvPr>
          <p:cNvGrpSpPr/>
          <p:nvPr/>
        </p:nvGrpSpPr>
        <p:grpSpPr>
          <a:xfrm>
            <a:off x="7011672" y="5020460"/>
            <a:ext cx="180000" cy="180000"/>
            <a:chOff x="4901828" y="1511648"/>
            <a:chExt cx="180000" cy="180000"/>
          </a:xfrm>
        </p:grpSpPr>
        <p:cxnSp>
          <p:nvCxnSpPr>
            <p:cNvPr id="17" name="Straight Connector 16">
              <a:extLst>
                <a:ext uri="{FF2B5EF4-FFF2-40B4-BE49-F238E27FC236}">
                  <a16:creationId xmlns:a16="http://schemas.microsoft.com/office/drawing/2014/main" id="{40792D90-9F5D-4BA0-699D-BC4FDB52BC29}"/>
                </a:ext>
              </a:extLst>
            </p:cNvPr>
            <p:cNvCxnSpPr>
              <a:cxnSpLocks/>
            </p:cNvCxnSpPr>
            <p:nvPr/>
          </p:nvCxnSpPr>
          <p:spPr>
            <a:xfrm>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82E3C74-BEF5-C885-9754-7AFABB2ECDF9}"/>
                </a:ext>
              </a:extLst>
            </p:cNvPr>
            <p:cNvCxnSpPr>
              <a:cxnSpLocks/>
            </p:cNvCxnSpPr>
            <p:nvPr/>
          </p:nvCxnSpPr>
          <p:spPr>
            <a:xfrm rot="16200000">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106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3.125E-6 -1.11111E-6 L 0.03633 0.08472 " pathEditMode="relative" rAng="0" ptsTypes="AA">
                                      <p:cBhvr>
                                        <p:cTn id="6" dur="2000" fill="hold"/>
                                        <p:tgtEl>
                                          <p:spTgt spid="19"/>
                                        </p:tgtEl>
                                        <p:attrNameLst>
                                          <p:attrName>ppt_x</p:attrName>
                                          <p:attrName>ppt_y</p:attrName>
                                        </p:attrNameLst>
                                      </p:cBhvr>
                                      <p:rCtr x="1810" y="4236"/>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6"/>
                                        </p:tgtEl>
                                        <p:attrNameLst>
                                          <p:attrName>style.visibility</p:attrName>
                                        </p:attrNameLst>
                                      </p:cBhvr>
                                      <p:to>
                                        <p:strVal val="hidden"/>
                                      </p:to>
                                    </p:set>
                                  </p:childTnLst>
                                </p:cTn>
                              </p:par>
                              <p:par>
                                <p:cTn id="10" presetID="1" presetClass="exit" presetSubtype="0" fill="hold" nodeType="with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20"/>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31"/>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456930-8886-EA3C-90BD-6FDC39C69842}"/>
              </a:ext>
            </a:extLst>
          </p:cNvPr>
          <p:cNvSpPr txBox="1"/>
          <p:nvPr/>
        </p:nvSpPr>
        <p:spPr>
          <a:xfrm>
            <a:off x="352425" y="412375"/>
            <a:ext cx="11715750" cy="861774"/>
          </a:xfrm>
          <a:prstGeom prst="rect">
            <a:avLst/>
          </a:prstGeom>
          <a:noFill/>
        </p:spPr>
        <p:txBody>
          <a:bodyPr wrap="square" rtlCol="0">
            <a:spAutoFit/>
          </a:bodyPr>
          <a:lstStyle/>
          <a:p>
            <a:r>
              <a:rPr lang="en-AU" sz="5000" dirty="0">
                <a:latin typeface="+mj-lt"/>
              </a:rPr>
              <a:t>Gradient Descent</a:t>
            </a:r>
          </a:p>
        </p:txBody>
      </p:sp>
      <p:grpSp>
        <p:nvGrpSpPr>
          <p:cNvPr id="13" name="Group 12">
            <a:extLst>
              <a:ext uri="{FF2B5EF4-FFF2-40B4-BE49-F238E27FC236}">
                <a16:creationId xmlns:a16="http://schemas.microsoft.com/office/drawing/2014/main" id="{B880587B-1257-DCE9-84DF-354895B948CE}"/>
              </a:ext>
            </a:extLst>
          </p:cNvPr>
          <p:cNvGrpSpPr/>
          <p:nvPr/>
        </p:nvGrpSpPr>
        <p:grpSpPr>
          <a:xfrm>
            <a:off x="1743075" y="1409209"/>
            <a:ext cx="3231485" cy="2243331"/>
            <a:chOff x="3295763" y="688970"/>
            <a:chExt cx="5371554" cy="2243331"/>
          </a:xfrm>
        </p:grpSpPr>
        <p:sp>
          <p:nvSpPr>
            <p:cNvPr id="14" name="TextBox 13">
              <a:extLst>
                <a:ext uri="{FF2B5EF4-FFF2-40B4-BE49-F238E27FC236}">
                  <a16:creationId xmlns:a16="http://schemas.microsoft.com/office/drawing/2014/main" id="{108ED802-0F92-3231-D3DC-4698E0ECB541}"/>
                </a:ext>
              </a:extLst>
            </p:cNvPr>
            <p:cNvSpPr txBox="1"/>
            <p:nvPr/>
          </p:nvSpPr>
          <p:spPr>
            <a:xfrm>
              <a:off x="3295763" y="1454973"/>
              <a:ext cx="5371554" cy="1477328"/>
            </a:xfrm>
            <a:prstGeom prst="rect">
              <a:avLst/>
            </a:prstGeom>
            <a:noFill/>
          </p:spPr>
          <p:txBody>
            <a:bodyPr wrap="square" rtlCol="0">
              <a:spAutoFit/>
            </a:bodyPr>
            <a:lstStyle/>
            <a:p>
              <a:pPr algn="r"/>
              <a:r>
                <a:rPr lang="en-AU" sz="3000" dirty="0">
                  <a:latin typeface="+mj-lt"/>
                </a:rPr>
                <a:t>Follow this direction for some distance</a:t>
              </a:r>
            </a:p>
          </p:txBody>
        </p:sp>
        <p:sp>
          <p:nvSpPr>
            <p:cNvPr id="15" name="TextBox 14">
              <a:extLst>
                <a:ext uri="{FF2B5EF4-FFF2-40B4-BE49-F238E27FC236}">
                  <a16:creationId xmlns:a16="http://schemas.microsoft.com/office/drawing/2014/main" id="{636A46A8-C876-BEAC-5E6A-C3BF4CDF524F}"/>
                </a:ext>
              </a:extLst>
            </p:cNvPr>
            <p:cNvSpPr txBox="1"/>
            <p:nvPr/>
          </p:nvSpPr>
          <p:spPr>
            <a:xfrm>
              <a:off x="5574069" y="688970"/>
              <a:ext cx="3093248" cy="630942"/>
            </a:xfrm>
            <a:prstGeom prst="rect">
              <a:avLst/>
            </a:prstGeom>
            <a:noFill/>
          </p:spPr>
          <p:txBody>
            <a:bodyPr wrap="square" rtlCol="0">
              <a:spAutoFit/>
            </a:bodyPr>
            <a:lstStyle/>
            <a:p>
              <a:pPr algn="r"/>
              <a:r>
                <a:rPr lang="en-AU" sz="3500" b="1" dirty="0">
                  <a:latin typeface="+mj-lt"/>
                </a:rPr>
                <a:t>3</a:t>
              </a:r>
            </a:p>
          </p:txBody>
        </p:sp>
        <p:sp>
          <p:nvSpPr>
            <p:cNvPr id="16" name="Rectangle 15">
              <a:extLst>
                <a:ext uri="{FF2B5EF4-FFF2-40B4-BE49-F238E27FC236}">
                  <a16:creationId xmlns:a16="http://schemas.microsoft.com/office/drawing/2014/main" id="{89C5A5F7-65E9-CFF6-99E1-34A46283B256}"/>
                </a:ext>
              </a:extLst>
            </p:cNvPr>
            <p:cNvSpPr/>
            <p:nvPr/>
          </p:nvSpPr>
          <p:spPr>
            <a:xfrm>
              <a:off x="6450018" y="1399444"/>
              <a:ext cx="2005016"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1" name="Picture 10" descr="A picture containing diagram, line, plot, design&#10;&#10;Description automatically generated">
            <a:extLst>
              <a:ext uri="{FF2B5EF4-FFF2-40B4-BE49-F238E27FC236}">
                <a16:creationId xmlns:a16="http://schemas.microsoft.com/office/drawing/2014/main" id="{4E16AE7B-0528-1AA4-8C90-65C87D2418B6}"/>
              </a:ext>
            </a:extLst>
          </p:cNvPr>
          <p:cNvPicPr>
            <a:picLocks noChangeAspect="1"/>
          </p:cNvPicPr>
          <p:nvPr/>
        </p:nvPicPr>
        <p:blipFill>
          <a:blip r:embed="rId3"/>
          <a:stretch>
            <a:fillRect/>
          </a:stretch>
        </p:blipFill>
        <p:spPr>
          <a:xfrm>
            <a:off x="5345807" y="301675"/>
            <a:ext cx="6446791" cy="6556325"/>
          </a:xfrm>
          <a:prstGeom prst="rect">
            <a:avLst/>
          </a:prstGeom>
        </p:spPr>
      </p:pic>
      <p:grpSp>
        <p:nvGrpSpPr>
          <p:cNvPr id="2" name="Group 1">
            <a:extLst>
              <a:ext uri="{FF2B5EF4-FFF2-40B4-BE49-F238E27FC236}">
                <a16:creationId xmlns:a16="http://schemas.microsoft.com/office/drawing/2014/main" id="{DF7CE69A-CFBA-C17D-F12E-46C890C75A60}"/>
              </a:ext>
            </a:extLst>
          </p:cNvPr>
          <p:cNvGrpSpPr/>
          <p:nvPr/>
        </p:nvGrpSpPr>
        <p:grpSpPr>
          <a:xfrm>
            <a:off x="1743075" y="3790459"/>
            <a:ext cx="3231485" cy="1320001"/>
            <a:chOff x="3295763" y="688970"/>
            <a:chExt cx="5371554" cy="1320001"/>
          </a:xfrm>
        </p:grpSpPr>
        <p:sp>
          <p:nvSpPr>
            <p:cNvPr id="3" name="TextBox 2">
              <a:extLst>
                <a:ext uri="{FF2B5EF4-FFF2-40B4-BE49-F238E27FC236}">
                  <a16:creationId xmlns:a16="http://schemas.microsoft.com/office/drawing/2014/main" id="{407CE7CD-C655-FB4D-3CC4-E50726B27B4B}"/>
                </a:ext>
              </a:extLst>
            </p:cNvPr>
            <p:cNvSpPr txBox="1"/>
            <p:nvPr/>
          </p:nvSpPr>
          <p:spPr>
            <a:xfrm>
              <a:off x="3295763" y="1454973"/>
              <a:ext cx="5371554" cy="553998"/>
            </a:xfrm>
            <a:prstGeom prst="rect">
              <a:avLst/>
            </a:prstGeom>
            <a:noFill/>
          </p:spPr>
          <p:txBody>
            <a:bodyPr wrap="square" rtlCol="0">
              <a:spAutoFit/>
            </a:bodyPr>
            <a:lstStyle/>
            <a:p>
              <a:pPr algn="r"/>
              <a:r>
                <a:rPr lang="en-AU" sz="3000" dirty="0">
                  <a:latin typeface="+mj-lt"/>
                </a:rPr>
                <a:t>Repeat 2 and 3</a:t>
              </a:r>
            </a:p>
          </p:txBody>
        </p:sp>
        <p:sp>
          <p:nvSpPr>
            <p:cNvPr id="4" name="TextBox 3">
              <a:extLst>
                <a:ext uri="{FF2B5EF4-FFF2-40B4-BE49-F238E27FC236}">
                  <a16:creationId xmlns:a16="http://schemas.microsoft.com/office/drawing/2014/main" id="{F8869CEB-208E-8895-2E19-AAC54EA431CB}"/>
                </a:ext>
              </a:extLst>
            </p:cNvPr>
            <p:cNvSpPr txBox="1"/>
            <p:nvPr/>
          </p:nvSpPr>
          <p:spPr>
            <a:xfrm>
              <a:off x="5574069" y="688970"/>
              <a:ext cx="3093248" cy="630942"/>
            </a:xfrm>
            <a:prstGeom prst="rect">
              <a:avLst/>
            </a:prstGeom>
            <a:noFill/>
          </p:spPr>
          <p:txBody>
            <a:bodyPr wrap="square" rtlCol="0">
              <a:spAutoFit/>
            </a:bodyPr>
            <a:lstStyle/>
            <a:p>
              <a:pPr algn="r"/>
              <a:r>
                <a:rPr lang="en-AU" sz="3500" b="1" dirty="0">
                  <a:latin typeface="+mj-lt"/>
                </a:rPr>
                <a:t>2</a:t>
              </a:r>
            </a:p>
          </p:txBody>
        </p:sp>
        <p:sp>
          <p:nvSpPr>
            <p:cNvPr id="10" name="Rectangle 9">
              <a:extLst>
                <a:ext uri="{FF2B5EF4-FFF2-40B4-BE49-F238E27FC236}">
                  <a16:creationId xmlns:a16="http://schemas.microsoft.com/office/drawing/2014/main" id="{2A4AEE77-8749-70AB-060E-4D3FFED32DE8}"/>
                </a:ext>
              </a:extLst>
            </p:cNvPr>
            <p:cNvSpPr/>
            <p:nvPr/>
          </p:nvSpPr>
          <p:spPr>
            <a:xfrm>
              <a:off x="6450018" y="1399444"/>
              <a:ext cx="2005016"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2" name="Straight Connector 11">
            <a:extLst>
              <a:ext uri="{FF2B5EF4-FFF2-40B4-BE49-F238E27FC236}">
                <a16:creationId xmlns:a16="http://schemas.microsoft.com/office/drawing/2014/main" id="{B595D7D7-401A-6A16-66AF-148D3A70B7F3}"/>
              </a:ext>
            </a:extLst>
          </p:cNvPr>
          <p:cNvCxnSpPr>
            <a:cxnSpLocks/>
          </p:cNvCxnSpPr>
          <p:nvPr/>
        </p:nvCxnSpPr>
        <p:spPr>
          <a:xfrm>
            <a:off x="7101673" y="3790459"/>
            <a:ext cx="0" cy="130997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176222D-D2B4-B8E8-5512-DA21CD679788}"/>
              </a:ext>
            </a:extLst>
          </p:cNvPr>
          <p:cNvSpPr/>
          <p:nvPr/>
        </p:nvSpPr>
        <p:spPr>
          <a:xfrm>
            <a:off x="7042323" y="3700458"/>
            <a:ext cx="259200" cy="25756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 name="Group 6">
            <a:extLst>
              <a:ext uri="{FF2B5EF4-FFF2-40B4-BE49-F238E27FC236}">
                <a16:creationId xmlns:a16="http://schemas.microsoft.com/office/drawing/2014/main" id="{93943181-9BD4-B569-B5AF-116D2099F956}"/>
              </a:ext>
            </a:extLst>
          </p:cNvPr>
          <p:cNvGrpSpPr/>
          <p:nvPr/>
        </p:nvGrpSpPr>
        <p:grpSpPr>
          <a:xfrm>
            <a:off x="7011672" y="5020460"/>
            <a:ext cx="180000" cy="180000"/>
            <a:chOff x="4901828" y="1511648"/>
            <a:chExt cx="180000" cy="180000"/>
          </a:xfrm>
        </p:grpSpPr>
        <p:cxnSp>
          <p:nvCxnSpPr>
            <p:cNvPr id="8" name="Straight Connector 7">
              <a:extLst>
                <a:ext uri="{FF2B5EF4-FFF2-40B4-BE49-F238E27FC236}">
                  <a16:creationId xmlns:a16="http://schemas.microsoft.com/office/drawing/2014/main" id="{C0003BDA-26A1-4316-6801-B911777A0B9A}"/>
                </a:ext>
              </a:extLst>
            </p:cNvPr>
            <p:cNvCxnSpPr>
              <a:cxnSpLocks/>
            </p:cNvCxnSpPr>
            <p:nvPr/>
          </p:nvCxnSpPr>
          <p:spPr>
            <a:xfrm>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5D10373-DCE0-48E8-9C55-E81450283859}"/>
                </a:ext>
              </a:extLst>
            </p:cNvPr>
            <p:cNvCxnSpPr>
              <a:cxnSpLocks/>
            </p:cNvCxnSpPr>
            <p:nvPr/>
          </p:nvCxnSpPr>
          <p:spPr>
            <a:xfrm rot="16200000">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CF8FED3B-A5FD-51A3-35AB-A25C05C1AF08}"/>
              </a:ext>
            </a:extLst>
          </p:cNvPr>
          <p:cNvGrpSpPr/>
          <p:nvPr/>
        </p:nvGrpSpPr>
        <p:grpSpPr>
          <a:xfrm>
            <a:off x="8418983" y="4639209"/>
            <a:ext cx="180000" cy="180000"/>
            <a:chOff x="4901828" y="1511648"/>
            <a:chExt cx="180000" cy="180000"/>
          </a:xfrm>
        </p:grpSpPr>
        <p:cxnSp>
          <p:nvCxnSpPr>
            <p:cNvPr id="25" name="Straight Connector 24">
              <a:extLst>
                <a:ext uri="{FF2B5EF4-FFF2-40B4-BE49-F238E27FC236}">
                  <a16:creationId xmlns:a16="http://schemas.microsoft.com/office/drawing/2014/main" id="{B24C638B-1557-83F4-E69B-F7400F603EE0}"/>
                </a:ext>
              </a:extLst>
            </p:cNvPr>
            <p:cNvCxnSpPr>
              <a:cxnSpLocks/>
            </p:cNvCxnSpPr>
            <p:nvPr/>
          </p:nvCxnSpPr>
          <p:spPr>
            <a:xfrm>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2483CC7-A508-6FEF-4949-2EEB0DAC3844}"/>
                </a:ext>
              </a:extLst>
            </p:cNvPr>
            <p:cNvCxnSpPr>
              <a:cxnSpLocks/>
            </p:cNvCxnSpPr>
            <p:nvPr/>
          </p:nvCxnSpPr>
          <p:spPr>
            <a:xfrm rot="16200000">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966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afterEffect">
                                  <p:stCondLst>
                                    <p:cond delay="0"/>
                                  </p:stCondLst>
                                  <p:childTnLst>
                                    <p:animMotion origin="layout" path="M -3.33333E-6 -3.33333E-6 L 0.02292 0.05186 C 0.02709 0.06273 0.0362 0.07523 0.04519 0.0875 C 0.05625 0.10047 0.0655 0.10811 0.07331 0.11158 L 0.10899 0.13056 " pathEditMode="relative" rAng="2040000" ptsTypes="AAAAA">
                                      <p:cBhvr>
                                        <p:cTn id="6" dur="2000" fill="hold"/>
                                        <p:tgtEl>
                                          <p:spTgt spid="5"/>
                                        </p:tgtEl>
                                        <p:attrNameLst>
                                          <p:attrName>ppt_x</p:attrName>
                                          <p:attrName>ppt_y</p:attrName>
                                        </p:attrNameLst>
                                      </p:cBhvr>
                                      <p:rCtr x="5013" y="7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456930-8886-EA3C-90BD-6FDC39C69842}"/>
              </a:ext>
            </a:extLst>
          </p:cNvPr>
          <p:cNvSpPr txBox="1"/>
          <p:nvPr/>
        </p:nvSpPr>
        <p:spPr>
          <a:xfrm>
            <a:off x="352425" y="412375"/>
            <a:ext cx="11715750" cy="861774"/>
          </a:xfrm>
          <a:prstGeom prst="rect">
            <a:avLst/>
          </a:prstGeom>
          <a:noFill/>
        </p:spPr>
        <p:txBody>
          <a:bodyPr wrap="square" rtlCol="0">
            <a:spAutoFit/>
          </a:bodyPr>
          <a:lstStyle/>
          <a:p>
            <a:r>
              <a:rPr lang="en-AU" sz="5000" dirty="0">
                <a:latin typeface="+mj-lt"/>
              </a:rPr>
              <a:t>Gradient Descent</a:t>
            </a:r>
          </a:p>
        </p:txBody>
      </p:sp>
      <p:pic>
        <p:nvPicPr>
          <p:cNvPr id="11" name="Picture 10" descr="A picture containing diagram, line, plot, design&#10;&#10;Description automatically generated">
            <a:extLst>
              <a:ext uri="{FF2B5EF4-FFF2-40B4-BE49-F238E27FC236}">
                <a16:creationId xmlns:a16="http://schemas.microsoft.com/office/drawing/2014/main" id="{4E16AE7B-0528-1AA4-8C90-65C87D2418B6}"/>
              </a:ext>
            </a:extLst>
          </p:cNvPr>
          <p:cNvPicPr>
            <a:picLocks noChangeAspect="1"/>
          </p:cNvPicPr>
          <p:nvPr/>
        </p:nvPicPr>
        <p:blipFill>
          <a:blip r:embed="rId3"/>
          <a:stretch>
            <a:fillRect/>
          </a:stretch>
        </p:blipFill>
        <p:spPr>
          <a:xfrm>
            <a:off x="5345807" y="301675"/>
            <a:ext cx="6446791" cy="6556325"/>
          </a:xfrm>
          <a:prstGeom prst="rect">
            <a:avLst/>
          </a:prstGeom>
        </p:spPr>
      </p:pic>
      <p:sp>
        <p:nvSpPr>
          <p:cNvPr id="5" name="Oval 4">
            <a:extLst>
              <a:ext uri="{FF2B5EF4-FFF2-40B4-BE49-F238E27FC236}">
                <a16:creationId xmlns:a16="http://schemas.microsoft.com/office/drawing/2014/main" id="{4176222D-D2B4-B8E8-5512-DA21CD679788}"/>
              </a:ext>
            </a:extLst>
          </p:cNvPr>
          <p:cNvSpPr/>
          <p:nvPr/>
        </p:nvSpPr>
        <p:spPr>
          <a:xfrm>
            <a:off x="8379383" y="4600426"/>
            <a:ext cx="259200" cy="25756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4" name="Group 23">
            <a:extLst>
              <a:ext uri="{FF2B5EF4-FFF2-40B4-BE49-F238E27FC236}">
                <a16:creationId xmlns:a16="http://schemas.microsoft.com/office/drawing/2014/main" id="{CF8FED3B-A5FD-51A3-35AB-A25C05C1AF08}"/>
              </a:ext>
            </a:extLst>
          </p:cNvPr>
          <p:cNvGrpSpPr/>
          <p:nvPr/>
        </p:nvGrpSpPr>
        <p:grpSpPr>
          <a:xfrm>
            <a:off x="8418983" y="4639209"/>
            <a:ext cx="180000" cy="180000"/>
            <a:chOff x="4901828" y="1511648"/>
            <a:chExt cx="180000" cy="180000"/>
          </a:xfrm>
        </p:grpSpPr>
        <p:cxnSp>
          <p:nvCxnSpPr>
            <p:cNvPr id="25" name="Straight Connector 24">
              <a:extLst>
                <a:ext uri="{FF2B5EF4-FFF2-40B4-BE49-F238E27FC236}">
                  <a16:creationId xmlns:a16="http://schemas.microsoft.com/office/drawing/2014/main" id="{B24C638B-1557-83F4-E69B-F7400F603EE0}"/>
                </a:ext>
              </a:extLst>
            </p:cNvPr>
            <p:cNvCxnSpPr>
              <a:cxnSpLocks/>
            </p:cNvCxnSpPr>
            <p:nvPr/>
          </p:nvCxnSpPr>
          <p:spPr>
            <a:xfrm>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2483CC7-A508-6FEF-4949-2EEB0DAC3844}"/>
                </a:ext>
              </a:extLst>
            </p:cNvPr>
            <p:cNvCxnSpPr>
              <a:cxnSpLocks/>
            </p:cNvCxnSpPr>
            <p:nvPr/>
          </p:nvCxnSpPr>
          <p:spPr>
            <a:xfrm rot="16200000">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9FA5411-1434-B5D9-C953-97E718E65149}"/>
              </a:ext>
            </a:extLst>
          </p:cNvPr>
          <p:cNvGrpSpPr/>
          <p:nvPr/>
        </p:nvGrpSpPr>
        <p:grpSpPr>
          <a:xfrm>
            <a:off x="666751" y="1971184"/>
            <a:ext cx="4307810" cy="1843221"/>
            <a:chOff x="1506637" y="688970"/>
            <a:chExt cx="7160681" cy="1843221"/>
          </a:xfrm>
        </p:grpSpPr>
        <p:sp>
          <p:nvSpPr>
            <p:cNvPr id="31" name="TextBox 30">
              <a:extLst>
                <a:ext uri="{FF2B5EF4-FFF2-40B4-BE49-F238E27FC236}">
                  <a16:creationId xmlns:a16="http://schemas.microsoft.com/office/drawing/2014/main" id="{6CC6CB53-2F38-0C9E-0A11-4F3D2D71DDC8}"/>
                </a:ext>
              </a:extLst>
            </p:cNvPr>
            <p:cNvSpPr txBox="1"/>
            <p:nvPr/>
          </p:nvSpPr>
          <p:spPr>
            <a:xfrm>
              <a:off x="1506637" y="1454973"/>
              <a:ext cx="7160681" cy="1077218"/>
            </a:xfrm>
            <a:prstGeom prst="rect">
              <a:avLst/>
            </a:prstGeom>
            <a:noFill/>
          </p:spPr>
          <p:txBody>
            <a:bodyPr wrap="square" rtlCol="0">
              <a:spAutoFit/>
            </a:bodyPr>
            <a:lstStyle/>
            <a:p>
              <a:pPr algn="r"/>
              <a:r>
                <a:rPr lang="en-AU" sz="3200" dirty="0">
                  <a:latin typeface="+mj-lt"/>
                </a:rPr>
                <a:t>Looks easy, but is harder with &gt;2 parameters</a:t>
              </a:r>
            </a:p>
          </p:txBody>
        </p:sp>
        <p:sp>
          <p:nvSpPr>
            <p:cNvPr id="32" name="TextBox 31">
              <a:extLst>
                <a:ext uri="{FF2B5EF4-FFF2-40B4-BE49-F238E27FC236}">
                  <a16:creationId xmlns:a16="http://schemas.microsoft.com/office/drawing/2014/main" id="{24EE212E-058E-917C-45AA-9B48FCBDB2E1}"/>
                </a:ext>
              </a:extLst>
            </p:cNvPr>
            <p:cNvSpPr txBox="1"/>
            <p:nvPr/>
          </p:nvSpPr>
          <p:spPr>
            <a:xfrm>
              <a:off x="5574069" y="688970"/>
              <a:ext cx="3093248" cy="630942"/>
            </a:xfrm>
            <a:prstGeom prst="rect">
              <a:avLst/>
            </a:prstGeom>
            <a:noFill/>
          </p:spPr>
          <p:txBody>
            <a:bodyPr wrap="square" rtlCol="0">
              <a:spAutoFit/>
            </a:bodyPr>
            <a:lstStyle/>
            <a:p>
              <a:pPr algn="r"/>
              <a:r>
                <a:rPr lang="en-AU" sz="3500" b="1" dirty="0">
                  <a:latin typeface="+mj-lt"/>
                </a:rPr>
                <a:t>Done!</a:t>
              </a:r>
            </a:p>
          </p:txBody>
        </p:sp>
        <p:sp>
          <p:nvSpPr>
            <p:cNvPr id="33" name="Rectangle 32">
              <a:extLst>
                <a:ext uri="{FF2B5EF4-FFF2-40B4-BE49-F238E27FC236}">
                  <a16:creationId xmlns:a16="http://schemas.microsoft.com/office/drawing/2014/main" id="{39CD7CB9-EB18-1165-1D1D-FAC3BA101BFA}"/>
                </a:ext>
              </a:extLst>
            </p:cNvPr>
            <p:cNvSpPr/>
            <p:nvPr/>
          </p:nvSpPr>
          <p:spPr>
            <a:xfrm>
              <a:off x="6450018" y="1399444"/>
              <a:ext cx="2005016"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555566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DA5D45-3432-64FF-DB8C-62F4C84BAF29}"/>
              </a:ext>
            </a:extLst>
          </p:cNvPr>
          <p:cNvSpPr txBox="1"/>
          <p:nvPr/>
        </p:nvSpPr>
        <p:spPr>
          <a:xfrm>
            <a:off x="352425" y="412375"/>
            <a:ext cx="11715750" cy="861774"/>
          </a:xfrm>
          <a:prstGeom prst="rect">
            <a:avLst/>
          </a:prstGeom>
          <a:noFill/>
        </p:spPr>
        <p:txBody>
          <a:bodyPr wrap="square" rtlCol="0">
            <a:spAutoFit/>
          </a:bodyPr>
          <a:lstStyle/>
          <a:p>
            <a:r>
              <a:rPr lang="en-AU" sz="5000" dirty="0">
                <a:latin typeface="+mj-lt"/>
              </a:rPr>
              <a:t>The gradient</a:t>
            </a:r>
          </a:p>
        </p:txBody>
      </p:sp>
      <p:grpSp>
        <p:nvGrpSpPr>
          <p:cNvPr id="19" name="Group 18">
            <a:extLst>
              <a:ext uri="{FF2B5EF4-FFF2-40B4-BE49-F238E27FC236}">
                <a16:creationId xmlns:a16="http://schemas.microsoft.com/office/drawing/2014/main" id="{FD51E823-C1D6-BFE6-FF47-8FB01DE7313B}"/>
              </a:ext>
            </a:extLst>
          </p:cNvPr>
          <p:cNvGrpSpPr/>
          <p:nvPr/>
        </p:nvGrpSpPr>
        <p:grpSpPr>
          <a:xfrm>
            <a:off x="399402" y="1540420"/>
            <a:ext cx="4052895" cy="1120690"/>
            <a:chOff x="2002628" y="1445196"/>
            <a:chExt cx="6736948" cy="112069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EFC73AA-4D84-F11C-50C3-7A3B6C1EAA54}"/>
                    </a:ext>
                  </a:extLst>
                </p:cNvPr>
                <p:cNvSpPr txBox="1"/>
                <p:nvPr/>
              </p:nvSpPr>
              <p:spPr>
                <a:xfrm>
                  <a:off x="2002628" y="1550223"/>
                  <a:ext cx="6736948" cy="1015663"/>
                </a:xfrm>
                <a:prstGeom prst="rect">
                  <a:avLst/>
                </a:prstGeom>
                <a:noFill/>
              </p:spPr>
              <p:txBody>
                <a:bodyPr wrap="square" rtlCol="0">
                  <a:spAutoFit/>
                </a:bodyPr>
                <a:lstStyle/>
                <a:p>
                  <a:r>
                    <a:rPr lang="en-AU" sz="3000" dirty="0">
                      <a:latin typeface="+mj-lt"/>
                    </a:rPr>
                    <a:t>Rate of change of </a:t>
                  </a:r>
                  <a14:m>
                    <m:oMath xmlns:m="http://schemas.openxmlformats.org/officeDocument/2006/math">
                      <m:r>
                        <a:rPr lang="en-AU" sz="3000" b="0" i="1" smtClean="0">
                          <a:latin typeface="Cambria Math" panose="02040503050406030204" pitchFamily="18" charset="0"/>
                        </a:rPr>
                        <m:t>𝑓</m:t>
                      </m:r>
                    </m:oMath>
                  </a14:m>
                  <a:r>
                    <a:rPr lang="en-AU" sz="3000" dirty="0">
                      <a:latin typeface="+mj-lt"/>
                    </a:rPr>
                    <a:t> with each parameter.</a:t>
                  </a:r>
                </a:p>
              </p:txBody>
            </p:sp>
          </mc:Choice>
          <mc:Fallback xmlns="">
            <p:sp>
              <p:nvSpPr>
                <p:cNvPr id="20" name="TextBox 19">
                  <a:extLst>
                    <a:ext uri="{FF2B5EF4-FFF2-40B4-BE49-F238E27FC236}">
                      <a16:creationId xmlns:a16="http://schemas.microsoft.com/office/drawing/2014/main" id="{5EFC73AA-4D84-F11C-50C3-7A3B6C1EAA54}"/>
                    </a:ext>
                  </a:extLst>
                </p:cNvPr>
                <p:cNvSpPr txBox="1">
                  <a:spLocks noRot="1" noChangeAspect="1" noMove="1" noResize="1" noEditPoints="1" noAdjustHandles="1" noChangeArrowheads="1" noChangeShapeType="1" noTextEdit="1"/>
                </p:cNvSpPr>
                <p:nvPr/>
              </p:nvSpPr>
              <p:spPr>
                <a:xfrm>
                  <a:off x="2002628" y="1550223"/>
                  <a:ext cx="6736948" cy="1015663"/>
                </a:xfrm>
                <a:prstGeom prst="rect">
                  <a:avLst/>
                </a:prstGeom>
                <a:blipFill>
                  <a:blip r:embed="rId3"/>
                  <a:stretch>
                    <a:fillRect l="-3614" t="-7186" r="-2560" b="-17964"/>
                  </a:stretch>
                </a:blipFill>
              </p:spPr>
              <p:txBody>
                <a:bodyPr/>
                <a:lstStyle/>
                <a:p>
                  <a:r>
                    <a:rPr lang="en-AU">
                      <a:noFill/>
                    </a:rPr>
                    <a:t> </a:t>
                  </a:r>
                </a:p>
              </p:txBody>
            </p:sp>
          </mc:Fallback>
        </mc:AlternateContent>
        <p:sp>
          <p:nvSpPr>
            <p:cNvPr id="22" name="Rectangle 21">
              <a:extLst>
                <a:ext uri="{FF2B5EF4-FFF2-40B4-BE49-F238E27FC236}">
                  <a16:creationId xmlns:a16="http://schemas.microsoft.com/office/drawing/2014/main" id="{723446BE-EE4E-EB39-82BC-976CBBBF0650}"/>
                </a:ext>
              </a:extLst>
            </p:cNvPr>
            <p:cNvSpPr/>
            <p:nvPr/>
          </p:nvSpPr>
          <p:spPr>
            <a:xfrm>
              <a:off x="2167810" y="1445196"/>
              <a:ext cx="2005016" cy="45719"/>
            </a:xfrm>
            <a:prstGeom prst="rect">
              <a:avLst/>
            </a:prstGeom>
            <a:solidFill>
              <a:srgbClr val="01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3" name="Group 22">
            <a:extLst>
              <a:ext uri="{FF2B5EF4-FFF2-40B4-BE49-F238E27FC236}">
                <a16:creationId xmlns:a16="http://schemas.microsoft.com/office/drawing/2014/main" id="{07DEE135-D5F4-BE19-466A-5FC2304B773C}"/>
              </a:ext>
            </a:extLst>
          </p:cNvPr>
          <p:cNvGrpSpPr/>
          <p:nvPr/>
        </p:nvGrpSpPr>
        <p:grpSpPr>
          <a:xfrm>
            <a:off x="399402" y="2816207"/>
            <a:ext cx="4052895" cy="1120690"/>
            <a:chOff x="2002628" y="1445196"/>
            <a:chExt cx="6736948" cy="1120690"/>
          </a:xfrm>
        </p:grpSpPr>
        <p:sp>
          <p:nvSpPr>
            <p:cNvPr id="24" name="TextBox 23">
              <a:extLst>
                <a:ext uri="{FF2B5EF4-FFF2-40B4-BE49-F238E27FC236}">
                  <a16:creationId xmlns:a16="http://schemas.microsoft.com/office/drawing/2014/main" id="{58BD7E01-82E4-2B3E-E864-563F3945DEDE}"/>
                </a:ext>
              </a:extLst>
            </p:cNvPr>
            <p:cNvSpPr txBox="1"/>
            <p:nvPr/>
          </p:nvSpPr>
          <p:spPr>
            <a:xfrm>
              <a:off x="2002628" y="1550223"/>
              <a:ext cx="6736948" cy="1015663"/>
            </a:xfrm>
            <a:prstGeom prst="rect">
              <a:avLst/>
            </a:prstGeom>
            <a:noFill/>
          </p:spPr>
          <p:txBody>
            <a:bodyPr wrap="square" rtlCol="0">
              <a:spAutoFit/>
            </a:bodyPr>
            <a:lstStyle/>
            <a:p>
              <a:r>
                <a:rPr lang="en-AU" sz="3000" dirty="0">
                  <a:latin typeface="+mj-lt"/>
                </a:rPr>
                <a:t>Used to find steepest direction</a:t>
              </a:r>
            </a:p>
          </p:txBody>
        </p:sp>
        <p:sp>
          <p:nvSpPr>
            <p:cNvPr id="25" name="Rectangle 24">
              <a:extLst>
                <a:ext uri="{FF2B5EF4-FFF2-40B4-BE49-F238E27FC236}">
                  <a16:creationId xmlns:a16="http://schemas.microsoft.com/office/drawing/2014/main" id="{EC39E1B7-DB75-AC58-0E69-A68F50B8136F}"/>
                </a:ext>
              </a:extLst>
            </p:cNvPr>
            <p:cNvSpPr/>
            <p:nvPr/>
          </p:nvSpPr>
          <p:spPr>
            <a:xfrm>
              <a:off x="2167810" y="1445196"/>
              <a:ext cx="2005016" cy="45719"/>
            </a:xfrm>
            <a:prstGeom prst="rect">
              <a:avLst/>
            </a:prstGeom>
            <a:solidFill>
              <a:srgbClr val="01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27" name="Picture 26" descr="A picture containing plot, line, diagram, screenshot&#10;&#10;Description automatically generated">
            <a:extLst>
              <a:ext uri="{FF2B5EF4-FFF2-40B4-BE49-F238E27FC236}">
                <a16:creationId xmlns:a16="http://schemas.microsoft.com/office/drawing/2014/main" id="{B842DD1A-E0D2-3D77-6A51-6F855EB58BFE}"/>
              </a:ext>
            </a:extLst>
          </p:cNvPr>
          <p:cNvPicPr>
            <a:picLocks noChangeAspect="1"/>
          </p:cNvPicPr>
          <p:nvPr/>
        </p:nvPicPr>
        <p:blipFill>
          <a:blip r:embed="rId4"/>
          <a:stretch>
            <a:fillRect/>
          </a:stretch>
        </p:blipFill>
        <p:spPr>
          <a:xfrm>
            <a:off x="4452297" y="591050"/>
            <a:ext cx="7230544" cy="5974782"/>
          </a:xfrm>
          <a:prstGeom prst="rect">
            <a:avLst/>
          </a:prstGeom>
        </p:spPr>
      </p:pic>
      <p:grpSp>
        <p:nvGrpSpPr>
          <p:cNvPr id="28" name="Group 27">
            <a:extLst>
              <a:ext uri="{FF2B5EF4-FFF2-40B4-BE49-F238E27FC236}">
                <a16:creationId xmlns:a16="http://schemas.microsoft.com/office/drawing/2014/main" id="{4239E2DB-083F-FC2B-1ADA-8287BEB9A67F}"/>
              </a:ext>
            </a:extLst>
          </p:cNvPr>
          <p:cNvGrpSpPr/>
          <p:nvPr/>
        </p:nvGrpSpPr>
        <p:grpSpPr>
          <a:xfrm>
            <a:off x="273269" y="3996205"/>
            <a:ext cx="3744835" cy="1532857"/>
            <a:chOff x="2442444" y="1399444"/>
            <a:chExt cx="6224873" cy="1532857"/>
          </a:xfrm>
        </p:grpSpPr>
        <p:sp>
          <p:nvSpPr>
            <p:cNvPr id="29" name="TextBox 28">
              <a:extLst>
                <a:ext uri="{FF2B5EF4-FFF2-40B4-BE49-F238E27FC236}">
                  <a16:creationId xmlns:a16="http://schemas.microsoft.com/office/drawing/2014/main" id="{1F94BF49-5BA1-F450-D386-B810B0D3B07F}"/>
                </a:ext>
              </a:extLst>
            </p:cNvPr>
            <p:cNvSpPr txBox="1"/>
            <p:nvPr/>
          </p:nvSpPr>
          <p:spPr>
            <a:xfrm>
              <a:off x="2442444" y="1454973"/>
              <a:ext cx="6224873" cy="1477328"/>
            </a:xfrm>
            <a:prstGeom prst="rect">
              <a:avLst/>
            </a:prstGeom>
            <a:noFill/>
          </p:spPr>
          <p:txBody>
            <a:bodyPr wrap="square" rtlCol="0">
              <a:spAutoFit/>
            </a:bodyPr>
            <a:lstStyle/>
            <a:p>
              <a:pPr algn="r"/>
              <a:r>
                <a:rPr lang="en-AU" sz="3000" dirty="0">
                  <a:latin typeface="+mj-lt"/>
                </a:rPr>
                <a:t>One way to find it: </a:t>
              </a:r>
              <a:r>
                <a:rPr lang="en-AU" sz="3000" i="1" dirty="0">
                  <a:latin typeface="+mj-lt"/>
                </a:rPr>
                <a:t>finite difference approximation</a:t>
              </a:r>
            </a:p>
          </p:txBody>
        </p:sp>
        <p:sp>
          <p:nvSpPr>
            <p:cNvPr id="31" name="Rectangle 30">
              <a:extLst>
                <a:ext uri="{FF2B5EF4-FFF2-40B4-BE49-F238E27FC236}">
                  <a16:creationId xmlns:a16="http://schemas.microsoft.com/office/drawing/2014/main" id="{DC3855A0-E980-059F-11EF-EE63F6D5BBBE}"/>
                </a:ext>
              </a:extLst>
            </p:cNvPr>
            <p:cNvSpPr/>
            <p:nvPr/>
          </p:nvSpPr>
          <p:spPr>
            <a:xfrm>
              <a:off x="6450018" y="1399444"/>
              <a:ext cx="2005016"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2" name="Group 31">
            <a:extLst>
              <a:ext uri="{FF2B5EF4-FFF2-40B4-BE49-F238E27FC236}">
                <a16:creationId xmlns:a16="http://schemas.microsoft.com/office/drawing/2014/main" id="{0C5BCE26-E33C-1275-69C5-EAFEDC8F3E4D}"/>
              </a:ext>
            </a:extLst>
          </p:cNvPr>
          <p:cNvGrpSpPr/>
          <p:nvPr/>
        </p:nvGrpSpPr>
        <p:grpSpPr>
          <a:xfrm>
            <a:off x="10370182" y="3339000"/>
            <a:ext cx="180000" cy="180000"/>
            <a:chOff x="4901828" y="1511648"/>
            <a:chExt cx="180000" cy="180000"/>
          </a:xfrm>
        </p:grpSpPr>
        <p:cxnSp>
          <p:nvCxnSpPr>
            <p:cNvPr id="33" name="Straight Connector 32">
              <a:extLst>
                <a:ext uri="{FF2B5EF4-FFF2-40B4-BE49-F238E27FC236}">
                  <a16:creationId xmlns:a16="http://schemas.microsoft.com/office/drawing/2014/main" id="{5FDC0DB9-425A-F177-508F-D0D9D1CC8474}"/>
                </a:ext>
              </a:extLst>
            </p:cNvPr>
            <p:cNvCxnSpPr>
              <a:cxnSpLocks/>
            </p:cNvCxnSpPr>
            <p:nvPr/>
          </p:nvCxnSpPr>
          <p:spPr>
            <a:xfrm>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D419267-CF3E-DA27-F727-6B28EB7DA338}"/>
                </a:ext>
              </a:extLst>
            </p:cNvPr>
            <p:cNvCxnSpPr>
              <a:cxnSpLocks/>
            </p:cNvCxnSpPr>
            <p:nvPr/>
          </p:nvCxnSpPr>
          <p:spPr>
            <a:xfrm rot="16200000">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DA5F1C42-2F00-1045-12E1-E60D984F8BE7}"/>
              </a:ext>
            </a:extLst>
          </p:cNvPr>
          <p:cNvCxnSpPr/>
          <p:nvPr/>
        </p:nvCxnSpPr>
        <p:spPr>
          <a:xfrm flipH="1">
            <a:off x="10460182" y="1645447"/>
            <a:ext cx="752861" cy="1783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889DC216-9870-4274-CE0D-1B3FE413FEB4}"/>
              </a:ext>
            </a:extLst>
          </p:cNvPr>
          <p:cNvSpPr/>
          <p:nvPr/>
        </p:nvSpPr>
        <p:spPr>
          <a:xfrm>
            <a:off x="11158955" y="1563279"/>
            <a:ext cx="144088" cy="14547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846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4164E7-C783-372A-BE39-3B0A860E1DC1}"/>
              </a:ext>
            </a:extLst>
          </p:cNvPr>
          <p:cNvSpPr txBox="1"/>
          <p:nvPr/>
        </p:nvSpPr>
        <p:spPr>
          <a:xfrm>
            <a:off x="352425" y="412375"/>
            <a:ext cx="11715750" cy="861774"/>
          </a:xfrm>
          <a:prstGeom prst="rect">
            <a:avLst/>
          </a:prstGeom>
          <a:noFill/>
        </p:spPr>
        <p:txBody>
          <a:bodyPr wrap="square" rtlCol="0">
            <a:spAutoFit/>
          </a:bodyPr>
          <a:lstStyle/>
          <a:p>
            <a:r>
              <a:rPr lang="en-AU" sz="5000" dirty="0">
                <a:latin typeface="+mj-lt"/>
              </a:rPr>
              <a:t>Finite difference has 2 problems…</a:t>
            </a:r>
          </a:p>
        </p:txBody>
      </p:sp>
      <p:grpSp>
        <p:nvGrpSpPr>
          <p:cNvPr id="51" name="Group 50">
            <a:extLst>
              <a:ext uri="{FF2B5EF4-FFF2-40B4-BE49-F238E27FC236}">
                <a16:creationId xmlns:a16="http://schemas.microsoft.com/office/drawing/2014/main" id="{8A3751EF-2D15-13AB-666B-570E4C7F00F9}"/>
              </a:ext>
            </a:extLst>
          </p:cNvPr>
          <p:cNvGrpSpPr/>
          <p:nvPr/>
        </p:nvGrpSpPr>
        <p:grpSpPr>
          <a:xfrm>
            <a:off x="493284" y="1551257"/>
            <a:ext cx="10044486" cy="4000433"/>
            <a:chOff x="470135" y="1384586"/>
            <a:chExt cx="10044486" cy="4000433"/>
          </a:xfrm>
        </p:grpSpPr>
        <p:grpSp>
          <p:nvGrpSpPr>
            <p:cNvPr id="27" name="Group 26">
              <a:extLst>
                <a:ext uri="{FF2B5EF4-FFF2-40B4-BE49-F238E27FC236}">
                  <a16:creationId xmlns:a16="http://schemas.microsoft.com/office/drawing/2014/main" id="{7721B6C7-197D-EAC3-C5E4-C447B63FA948}"/>
                </a:ext>
              </a:extLst>
            </p:cNvPr>
            <p:cNvGrpSpPr/>
            <p:nvPr/>
          </p:nvGrpSpPr>
          <p:grpSpPr>
            <a:xfrm>
              <a:off x="470135" y="1384586"/>
              <a:ext cx="4738214" cy="3971147"/>
              <a:chOff x="7061491" y="1192169"/>
              <a:chExt cx="4472452" cy="3695701"/>
            </a:xfrm>
          </p:grpSpPr>
          <p:pic>
            <p:nvPicPr>
              <p:cNvPr id="10" name="Picture 9" descr="A picture containing plot, line, diagram, screenshot&#10;&#10;Description automatically generated">
                <a:extLst>
                  <a:ext uri="{FF2B5EF4-FFF2-40B4-BE49-F238E27FC236}">
                    <a16:creationId xmlns:a16="http://schemas.microsoft.com/office/drawing/2014/main" id="{86F0DC95-8B65-EE04-D513-76CF78B5055A}"/>
                  </a:ext>
                </a:extLst>
              </p:cNvPr>
              <p:cNvPicPr>
                <a:picLocks noChangeAspect="1"/>
              </p:cNvPicPr>
              <p:nvPr/>
            </p:nvPicPr>
            <p:blipFill>
              <a:blip r:embed="rId3"/>
              <a:stretch>
                <a:fillRect/>
              </a:stretch>
            </p:blipFill>
            <p:spPr>
              <a:xfrm>
                <a:off x="7061491" y="1192169"/>
                <a:ext cx="4472452" cy="3695701"/>
              </a:xfrm>
              <a:prstGeom prst="rect">
                <a:avLst/>
              </a:prstGeom>
            </p:spPr>
          </p:pic>
          <p:grpSp>
            <p:nvGrpSpPr>
              <p:cNvPr id="11" name="Group 10">
                <a:extLst>
                  <a:ext uri="{FF2B5EF4-FFF2-40B4-BE49-F238E27FC236}">
                    <a16:creationId xmlns:a16="http://schemas.microsoft.com/office/drawing/2014/main" id="{74EA037B-A71A-95BD-794B-83170C3DCA69}"/>
                  </a:ext>
                </a:extLst>
              </p:cNvPr>
              <p:cNvGrpSpPr/>
              <p:nvPr/>
            </p:nvGrpSpPr>
            <p:grpSpPr>
              <a:xfrm>
                <a:off x="9470335" y="4245067"/>
                <a:ext cx="99666" cy="111339"/>
                <a:chOff x="4901828" y="1511648"/>
                <a:chExt cx="180000" cy="180000"/>
              </a:xfrm>
            </p:grpSpPr>
            <p:cxnSp>
              <p:nvCxnSpPr>
                <p:cNvPr id="12" name="Straight Connector 11">
                  <a:extLst>
                    <a:ext uri="{FF2B5EF4-FFF2-40B4-BE49-F238E27FC236}">
                      <a16:creationId xmlns:a16="http://schemas.microsoft.com/office/drawing/2014/main" id="{407E7BE0-3D80-1558-54AD-A38F4DFA471B}"/>
                    </a:ext>
                  </a:extLst>
                </p:cNvPr>
                <p:cNvCxnSpPr>
                  <a:cxnSpLocks/>
                </p:cNvCxnSpPr>
                <p:nvPr/>
              </p:nvCxnSpPr>
              <p:spPr>
                <a:xfrm>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7336853-6472-75AF-E32F-6B21BFE8A039}"/>
                    </a:ext>
                  </a:extLst>
                </p:cNvPr>
                <p:cNvCxnSpPr>
                  <a:cxnSpLocks/>
                </p:cNvCxnSpPr>
                <p:nvPr/>
              </p:nvCxnSpPr>
              <p:spPr>
                <a:xfrm rot="16200000">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585EC3BC-483C-F143-D63E-1BB5CA875DD8}"/>
                  </a:ext>
                </a:extLst>
              </p:cNvPr>
              <p:cNvCxnSpPr>
                <a:cxnSpLocks/>
              </p:cNvCxnSpPr>
              <p:nvPr/>
            </p:nvCxnSpPr>
            <p:spPr>
              <a:xfrm flipH="1">
                <a:off x="9534027" y="3486150"/>
                <a:ext cx="943473" cy="81458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C6D152A-3CBB-82DC-2337-D901182EAEFF}"/>
                  </a:ext>
                </a:extLst>
              </p:cNvPr>
              <p:cNvSpPr/>
              <p:nvPr/>
            </p:nvSpPr>
            <p:spPr>
              <a:xfrm>
                <a:off x="10397104" y="3413413"/>
                <a:ext cx="144088" cy="14547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0" name="Straight Connector 19">
                <a:extLst>
                  <a:ext uri="{FF2B5EF4-FFF2-40B4-BE49-F238E27FC236}">
                    <a16:creationId xmlns:a16="http://schemas.microsoft.com/office/drawing/2014/main" id="{B53C89EB-4E9E-3256-A3D3-919A5557CD30}"/>
                  </a:ext>
                </a:extLst>
              </p:cNvPr>
              <p:cNvCxnSpPr>
                <a:cxnSpLocks/>
              </p:cNvCxnSpPr>
              <p:nvPr/>
            </p:nvCxnSpPr>
            <p:spPr>
              <a:xfrm flipH="1">
                <a:off x="9909208" y="3555666"/>
                <a:ext cx="548608" cy="81780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8A387D5-27B3-7D66-74A8-6F1B4765D992}"/>
                  </a:ext>
                </a:extLst>
              </p:cNvPr>
              <p:cNvSpPr txBox="1"/>
              <p:nvPr/>
            </p:nvSpPr>
            <p:spPr>
              <a:xfrm>
                <a:off x="8394337" y="1557328"/>
                <a:ext cx="2242254" cy="401000"/>
              </a:xfrm>
              <a:prstGeom prst="rect">
                <a:avLst/>
              </a:prstGeom>
              <a:noFill/>
              <a:ln>
                <a:solidFill>
                  <a:schemeClr val="tx1"/>
                </a:solidFill>
              </a:ln>
            </p:spPr>
            <p:txBody>
              <a:bodyPr wrap="square">
                <a:spAutoFit/>
              </a:bodyPr>
              <a:lstStyle/>
              <a:p>
                <a:r>
                  <a:rPr lang="en-AU" sz="2200" dirty="0">
                    <a:latin typeface="+mj-lt"/>
                  </a:rPr>
                  <a:t>1. Truncation error</a:t>
                </a:r>
              </a:p>
            </p:txBody>
          </p:sp>
        </p:grpSp>
        <p:grpSp>
          <p:nvGrpSpPr>
            <p:cNvPr id="47" name="Group 46">
              <a:extLst>
                <a:ext uri="{FF2B5EF4-FFF2-40B4-BE49-F238E27FC236}">
                  <a16:creationId xmlns:a16="http://schemas.microsoft.com/office/drawing/2014/main" id="{14B64596-8CF9-979A-3480-4D428E51220F}"/>
                </a:ext>
              </a:extLst>
            </p:cNvPr>
            <p:cNvGrpSpPr/>
            <p:nvPr/>
          </p:nvGrpSpPr>
          <p:grpSpPr>
            <a:xfrm>
              <a:off x="6282119" y="1472980"/>
              <a:ext cx="4232502" cy="3912039"/>
              <a:chOff x="6406025" y="1303702"/>
              <a:chExt cx="4232502" cy="3912039"/>
            </a:xfrm>
          </p:grpSpPr>
          <p:grpSp>
            <p:nvGrpSpPr>
              <p:cNvPr id="39" name="Group 38">
                <a:extLst>
                  <a:ext uri="{FF2B5EF4-FFF2-40B4-BE49-F238E27FC236}">
                    <a16:creationId xmlns:a16="http://schemas.microsoft.com/office/drawing/2014/main" id="{D0306860-A5F3-D922-DBE0-F4F400359303}"/>
                  </a:ext>
                </a:extLst>
              </p:cNvPr>
              <p:cNvGrpSpPr/>
              <p:nvPr/>
            </p:nvGrpSpPr>
            <p:grpSpPr>
              <a:xfrm>
                <a:off x="6406025" y="1303702"/>
                <a:ext cx="4232502" cy="3912039"/>
                <a:chOff x="6370418" y="1666523"/>
                <a:chExt cx="4232502" cy="3912039"/>
              </a:xfrm>
            </p:grpSpPr>
            <p:pic>
              <p:nvPicPr>
                <p:cNvPr id="28" name="Picture 27" descr="A picture containing diagram, line, plot, design&#10;&#10;Description automatically generated">
                  <a:extLst>
                    <a:ext uri="{FF2B5EF4-FFF2-40B4-BE49-F238E27FC236}">
                      <a16:creationId xmlns:a16="http://schemas.microsoft.com/office/drawing/2014/main" id="{1E3CCD34-19D3-6A91-3F21-93BD1E32970E}"/>
                    </a:ext>
                  </a:extLst>
                </p:cNvPr>
                <p:cNvPicPr>
                  <a:picLocks noChangeAspect="1"/>
                </p:cNvPicPr>
                <p:nvPr/>
              </p:nvPicPr>
              <p:blipFill rotWithShape="1">
                <a:blip r:embed="rId4"/>
                <a:srcRect t="9116"/>
                <a:stretch/>
              </p:blipFill>
              <p:spPr>
                <a:xfrm>
                  <a:off x="6370418" y="1666523"/>
                  <a:ext cx="4232502" cy="3912039"/>
                </a:xfrm>
                <a:prstGeom prst="rect">
                  <a:avLst/>
                </a:prstGeom>
              </p:spPr>
            </p:pic>
            <p:cxnSp>
              <p:nvCxnSpPr>
                <p:cNvPr id="34" name="Straight Arrow Connector 33">
                  <a:extLst>
                    <a:ext uri="{FF2B5EF4-FFF2-40B4-BE49-F238E27FC236}">
                      <a16:creationId xmlns:a16="http://schemas.microsoft.com/office/drawing/2014/main" id="{19186542-68C4-210F-FC26-6A6B7DBFD680}"/>
                    </a:ext>
                  </a:extLst>
                </p:cNvPr>
                <p:cNvCxnSpPr>
                  <a:cxnSpLocks/>
                  <a:stCxn id="32" idx="7"/>
                </p:cNvCxnSpPr>
                <p:nvPr/>
              </p:nvCxnSpPr>
              <p:spPr>
                <a:xfrm flipV="1">
                  <a:off x="8580716" y="3903023"/>
                  <a:ext cx="305985" cy="2272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E656B29-529D-9F4C-D766-81E70AD882F3}"/>
                    </a:ext>
                  </a:extLst>
                </p:cNvPr>
                <p:cNvCxnSpPr>
                  <a:cxnSpLocks/>
                </p:cNvCxnSpPr>
                <p:nvPr/>
              </p:nvCxnSpPr>
              <p:spPr>
                <a:xfrm>
                  <a:off x="8601804" y="4191641"/>
                  <a:ext cx="466986" cy="142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45F0191B-E471-46BE-2CF2-DC429EB41F8A}"/>
                    </a:ext>
                  </a:extLst>
                </p:cNvPr>
                <p:cNvSpPr/>
                <p:nvPr/>
              </p:nvSpPr>
              <p:spPr>
                <a:xfrm>
                  <a:off x="8457804" y="4109180"/>
                  <a:ext cx="144000" cy="144000"/>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3" name="Group 42">
                <a:extLst>
                  <a:ext uri="{FF2B5EF4-FFF2-40B4-BE49-F238E27FC236}">
                    <a16:creationId xmlns:a16="http://schemas.microsoft.com/office/drawing/2014/main" id="{80B8B15B-C650-41B4-8C71-1ED15BCF8EB9}"/>
                  </a:ext>
                </a:extLst>
              </p:cNvPr>
              <p:cNvGrpSpPr/>
              <p:nvPr/>
            </p:nvGrpSpPr>
            <p:grpSpPr>
              <a:xfrm>
                <a:off x="8922308" y="3370160"/>
                <a:ext cx="144000" cy="246221"/>
                <a:chOff x="8922308" y="3370160"/>
                <a:chExt cx="144000" cy="246221"/>
              </a:xfrm>
            </p:grpSpPr>
            <p:sp>
              <p:nvSpPr>
                <p:cNvPr id="41" name="Oval 40">
                  <a:extLst>
                    <a:ext uri="{FF2B5EF4-FFF2-40B4-BE49-F238E27FC236}">
                      <a16:creationId xmlns:a16="http://schemas.microsoft.com/office/drawing/2014/main" id="{0F9A928E-E5F0-0821-1109-407E34FCF678}"/>
                    </a:ext>
                  </a:extLst>
                </p:cNvPr>
                <p:cNvSpPr/>
                <p:nvPr/>
              </p:nvSpPr>
              <p:spPr>
                <a:xfrm>
                  <a:off x="8922308" y="3421271"/>
                  <a:ext cx="144000" cy="144000"/>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TextBox 41">
                  <a:extLst>
                    <a:ext uri="{FF2B5EF4-FFF2-40B4-BE49-F238E27FC236}">
                      <a16:creationId xmlns:a16="http://schemas.microsoft.com/office/drawing/2014/main" id="{7A544C1D-8273-EBE8-21FE-31CDFA23CEED}"/>
                    </a:ext>
                  </a:extLst>
                </p:cNvPr>
                <p:cNvSpPr txBox="1"/>
                <p:nvPr/>
              </p:nvSpPr>
              <p:spPr>
                <a:xfrm>
                  <a:off x="8926513" y="3370160"/>
                  <a:ext cx="69850" cy="246221"/>
                </a:xfrm>
                <a:prstGeom prst="rect">
                  <a:avLst/>
                </a:prstGeom>
                <a:noFill/>
              </p:spPr>
              <p:txBody>
                <a:bodyPr wrap="square" rtlCol="0">
                  <a:spAutoFit/>
                </a:bodyPr>
                <a:lstStyle/>
                <a:p>
                  <a:r>
                    <a:rPr lang="en-AU" sz="1000" dirty="0"/>
                    <a:t>1</a:t>
                  </a:r>
                </a:p>
              </p:txBody>
            </p:sp>
          </p:grpSp>
          <p:grpSp>
            <p:nvGrpSpPr>
              <p:cNvPr id="44" name="Group 43">
                <a:extLst>
                  <a:ext uri="{FF2B5EF4-FFF2-40B4-BE49-F238E27FC236}">
                    <a16:creationId xmlns:a16="http://schemas.microsoft.com/office/drawing/2014/main" id="{7F1E7FBE-DE50-BC3A-04AD-2B919515B065}"/>
                  </a:ext>
                </a:extLst>
              </p:cNvPr>
              <p:cNvGrpSpPr/>
              <p:nvPr/>
            </p:nvGrpSpPr>
            <p:grpSpPr>
              <a:xfrm>
                <a:off x="9104397" y="3848562"/>
                <a:ext cx="144000" cy="246221"/>
                <a:chOff x="8922308" y="3370160"/>
                <a:chExt cx="144000" cy="246221"/>
              </a:xfrm>
            </p:grpSpPr>
            <p:sp>
              <p:nvSpPr>
                <p:cNvPr id="45" name="Oval 44">
                  <a:extLst>
                    <a:ext uri="{FF2B5EF4-FFF2-40B4-BE49-F238E27FC236}">
                      <a16:creationId xmlns:a16="http://schemas.microsoft.com/office/drawing/2014/main" id="{EF1AFD89-336D-828A-75E0-D1FCB62A8A72}"/>
                    </a:ext>
                  </a:extLst>
                </p:cNvPr>
                <p:cNvSpPr/>
                <p:nvPr/>
              </p:nvSpPr>
              <p:spPr>
                <a:xfrm>
                  <a:off x="8922308" y="3421271"/>
                  <a:ext cx="144000" cy="144000"/>
                </a:xfrm>
                <a:prstGeom prst="ellipse">
                  <a:avLst/>
                </a:prstGeom>
                <a:solidFill>
                  <a:schemeClr val="tx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6" name="TextBox 45">
                  <a:extLst>
                    <a:ext uri="{FF2B5EF4-FFF2-40B4-BE49-F238E27FC236}">
                      <a16:creationId xmlns:a16="http://schemas.microsoft.com/office/drawing/2014/main" id="{EAAD0C3F-6389-42CE-564E-364A2CD888F1}"/>
                    </a:ext>
                  </a:extLst>
                </p:cNvPr>
                <p:cNvSpPr txBox="1"/>
                <p:nvPr/>
              </p:nvSpPr>
              <p:spPr>
                <a:xfrm>
                  <a:off x="8926513" y="3370160"/>
                  <a:ext cx="69850" cy="246221"/>
                </a:xfrm>
                <a:prstGeom prst="rect">
                  <a:avLst/>
                </a:prstGeom>
                <a:noFill/>
              </p:spPr>
              <p:txBody>
                <a:bodyPr wrap="square" rtlCol="0">
                  <a:spAutoFit/>
                </a:bodyPr>
                <a:lstStyle/>
                <a:p>
                  <a:r>
                    <a:rPr lang="en-AU" sz="1000" dirty="0">
                      <a:solidFill>
                        <a:schemeClr val="bg1"/>
                      </a:solidFill>
                    </a:rPr>
                    <a:t>2</a:t>
                  </a:r>
                </a:p>
              </p:txBody>
            </p:sp>
          </p:grpSp>
        </p:grpSp>
        <p:sp>
          <p:nvSpPr>
            <p:cNvPr id="48" name="TextBox 47">
              <a:extLst>
                <a:ext uri="{FF2B5EF4-FFF2-40B4-BE49-F238E27FC236}">
                  <a16:creationId xmlns:a16="http://schemas.microsoft.com/office/drawing/2014/main" id="{68904851-53A1-FF94-DE3F-6E347E978405}"/>
                </a:ext>
              </a:extLst>
            </p:cNvPr>
            <p:cNvSpPr txBox="1"/>
            <p:nvPr/>
          </p:nvSpPr>
          <p:spPr>
            <a:xfrm>
              <a:off x="6968531" y="1715588"/>
              <a:ext cx="2651719" cy="430887"/>
            </a:xfrm>
            <a:prstGeom prst="rect">
              <a:avLst/>
            </a:prstGeom>
            <a:solidFill>
              <a:schemeClr val="bg1"/>
            </a:solidFill>
            <a:ln>
              <a:solidFill>
                <a:schemeClr val="tx1"/>
              </a:solidFill>
            </a:ln>
          </p:spPr>
          <p:txBody>
            <a:bodyPr wrap="square">
              <a:spAutoFit/>
            </a:bodyPr>
            <a:lstStyle/>
            <a:p>
              <a:r>
                <a:rPr lang="en-AU" sz="2200" dirty="0">
                  <a:latin typeface="+mj-lt"/>
                </a:rPr>
                <a:t>2. Many function calls</a:t>
              </a:r>
            </a:p>
          </p:txBody>
        </p:sp>
      </p:grpSp>
      <p:sp>
        <p:nvSpPr>
          <p:cNvPr id="50" name="TextBox 49">
            <a:extLst>
              <a:ext uri="{FF2B5EF4-FFF2-40B4-BE49-F238E27FC236}">
                <a16:creationId xmlns:a16="http://schemas.microsoft.com/office/drawing/2014/main" id="{2B0D26FE-88F1-E320-994B-AF4C6F869CC8}"/>
              </a:ext>
            </a:extLst>
          </p:cNvPr>
          <p:cNvSpPr txBox="1"/>
          <p:nvPr/>
        </p:nvSpPr>
        <p:spPr>
          <a:xfrm>
            <a:off x="2167151" y="5828799"/>
            <a:ext cx="7857698" cy="630942"/>
          </a:xfrm>
          <a:prstGeom prst="rect">
            <a:avLst/>
          </a:prstGeom>
          <a:noFill/>
        </p:spPr>
        <p:txBody>
          <a:bodyPr wrap="square" rtlCol="0">
            <a:spAutoFit/>
          </a:bodyPr>
          <a:lstStyle/>
          <a:p>
            <a:r>
              <a:rPr lang="en-AU" sz="3500" dirty="0">
                <a:latin typeface="+mj-lt"/>
              </a:rPr>
              <a:t>We want to improve speed and accuracy</a:t>
            </a:r>
          </a:p>
        </p:txBody>
      </p:sp>
      <p:sp>
        <p:nvSpPr>
          <p:cNvPr id="53" name="Rectangle 52">
            <a:extLst>
              <a:ext uri="{FF2B5EF4-FFF2-40B4-BE49-F238E27FC236}">
                <a16:creationId xmlns:a16="http://schemas.microsoft.com/office/drawing/2014/main" id="{94E0323A-4DA7-C721-F720-8B73D0178A77}"/>
              </a:ext>
            </a:extLst>
          </p:cNvPr>
          <p:cNvSpPr/>
          <p:nvPr/>
        </p:nvSpPr>
        <p:spPr>
          <a:xfrm flipV="1">
            <a:off x="1469985" y="5670886"/>
            <a:ext cx="9252030" cy="45719"/>
          </a:xfrm>
          <a:prstGeom prst="rect">
            <a:avLst/>
          </a:prstGeom>
          <a:solidFill>
            <a:srgbClr val="01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76780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F519-A5FF-61CD-9A85-B68502E1DFFC}"/>
              </a:ext>
            </a:extLst>
          </p:cNvPr>
          <p:cNvSpPr>
            <a:spLocks noGrp="1"/>
          </p:cNvSpPr>
          <p:nvPr>
            <p:ph type="title"/>
          </p:nvPr>
        </p:nvSpPr>
        <p:spPr>
          <a:xfrm>
            <a:off x="1211580" y="396281"/>
            <a:ext cx="10515600" cy="1325563"/>
          </a:xfrm>
        </p:spPr>
        <p:txBody>
          <a:bodyPr/>
          <a:lstStyle/>
          <a:p>
            <a:r>
              <a:rPr lang="en-AU" dirty="0"/>
              <a:t>Results</a:t>
            </a:r>
          </a:p>
        </p:txBody>
      </p:sp>
      <p:grpSp>
        <p:nvGrpSpPr>
          <p:cNvPr id="10" name="Group 9">
            <a:extLst>
              <a:ext uri="{FF2B5EF4-FFF2-40B4-BE49-F238E27FC236}">
                <a16:creationId xmlns:a16="http://schemas.microsoft.com/office/drawing/2014/main" id="{F2B0C13B-A1BE-33E6-8115-03467326D912}"/>
              </a:ext>
            </a:extLst>
          </p:cNvPr>
          <p:cNvGrpSpPr/>
          <p:nvPr/>
        </p:nvGrpSpPr>
        <p:grpSpPr>
          <a:xfrm>
            <a:off x="2615778" y="1233488"/>
            <a:ext cx="9576222" cy="4802187"/>
            <a:chOff x="216904" y="1223379"/>
            <a:chExt cx="11631192" cy="5815596"/>
          </a:xfrm>
        </p:grpSpPr>
        <p:pic>
          <p:nvPicPr>
            <p:cNvPr id="7" name="Picture 6" descr="A picture containing diagram, line, design&#10;&#10;Description automatically generated">
              <a:extLst>
                <a:ext uri="{FF2B5EF4-FFF2-40B4-BE49-F238E27FC236}">
                  <a16:creationId xmlns:a16="http://schemas.microsoft.com/office/drawing/2014/main" id="{10FF60C9-A709-5B37-E184-35683BA64AE3}"/>
                </a:ext>
              </a:extLst>
            </p:cNvPr>
            <p:cNvPicPr>
              <a:picLocks noChangeAspect="1"/>
            </p:cNvPicPr>
            <p:nvPr/>
          </p:nvPicPr>
          <p:blipFill>
            <a:blip r:embed="rId3"/>
            <a:stretch>
              <a:fillRect/>
            </a:stretch>
          </p:blipFill>
          <p:spPr>
            <a:xfrm>
              <a:off x="216904" y="1223379"/>
              <a:ext cx="5815596" cy="5815596"/>
            </a:xfrm>
            <a:prstGeom prst="rect">
              <a:avLst/>
            </a:prstGeom>
          </p:spPr>
        </p:pic>
        <p:pic>
          <p:nvPicPr>
            <p:cNvPr id="9" name="Picture 8" descr="A picture containing diagram, line, plot, design&#10;&#10;Description automatically generated">
              <a:extLst>
                <a:ext uri="{FF2B5EF4-FFF2-40B4-BE49-F238E27FC236}">
                  <a16:creationId xmlns:a16="http://schemas.microsoft.com/office/drawing/2014/main" id="{DB637382-3BF0-2124-7BB3-8DCB9E0BC829}"/>
                </a:ext>
              </a:extLst>
            </p:cNvPr>
            <p:cNvPicPr>
              <a:picLocks noChangeAspect="1"/>
            </p:cNvPicPr>
            <p:nvPr/>
          </p:nvPicPr>
          <p:blipFill>
            <a:blip r:embed="rId4"/>
            <a:stretch>
              <a:fillRect/>
            </a:stretch>
          </p:blipFill>
          <p:spPr>
            <a:xfrm>
              <a:off x="6032500" y="1223379"/>
              <a:ext cx="5815596" cy="5815596"/>
            </a:xfrm>
            <a:prstGeom prst="rect">
              <a:avLst/>
            </a:prstGeom>
          </p:spPr>
        </p:pic>
      </p:grpSp>
      <p:sp>
        <p:nvSpPr>
          <p:cNvPr id="13" name="Rectangle 12">
            <a:extLst>
              <a:ext uri="{FF2B5EF4-FFF2-40B4-BE49-F238E27FC236}">
                <a16:creationId xmlns:a16="http://schemas.microsoft.com/office/drawing/2014/main" id="{099E4431-32CB-6873-0FD6-C37EC078D1A5}"/>
              </a:ext>
            </a:extLst>
          </p:cNvPr>
          <p:cNvSpPr/>
          <p:nvPr/>
        </p:nvSpPr>
        <p:spPr>
          <a:xfrm>
            <a:off x="870856" y="1519086"/>
            <a:ext cx="2030402"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9070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1" name="Rectangle 2054">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54C00-12F1-27CA-1E81-D7974441630B}"/>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3700"/>
              <a:t>Superconducting Quantum Hardware</a:t>
            </a:r>
          </a:p>
        </p:txBody>
      </p:sp>
      <p:grpSp>
        <p:nvGrpSpPr>
          <p:cNvPr id="2102" name="Group 205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03" name="Rectangle 205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4" name="Rectangle 205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05" name="Rectangle 206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81503A83-96B7-CD1A-F96A-9F5242A830C1}"/>
              </a:ext>
            </a:extLst>
          </p:cNvPr>
          <p:cNvSpPr txBox="1">
            <a:spLocks/>
          </p:cNvSpPr>
          <p:nvPr/>
        </p:nvSpPr>
        <p:spPr>
          <a:xfrm>
            <a:off x="590718" y="2330505"/>
            <a:ext cx="6160525" cy="397958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 leading hardware choice for building qubits, used by Google and IBM</a:t>
            </a:r>
          </a:p>
          <a:p>
            <a:r>
              <a:rPr lang="en-US" sz="2400" dirty="0"/>
              <a:t>Superconducting electrical circuits</a:t>
            </a:r>
          </a:p>
          <a:p>
            <a:r>
              <a:rPr lang="en-US" sz="2400" dirty="0"/>
              <a:t>Josephson Junction </a:t>
            </a:r>
          </a:p>
          <a:p>
            <a:r>
              <a:rPr lang="en-US" sz="2400" dirty="0"/>
              <a:t>Single mode circuits - </a:t>
            </a:r>
            <a:r>
              <a:rPr lang="en-US" sz="2400" dirty="0" err="1"/>
              <a:t>Transmon</a:t>
            </a:r>
            <a:r>
              <a:rPr lang="en-US" sz="2400" dirty="0"/>
              <a:t> and Fluxonium Qubit</a:t>
            </a:r>
          </a:p>
          <a:p>
            <a:pPr marL="0" indent="0">
              <a:buNone/>
            </a:pPr>
            <a:endParaRPr lang="en-US" sz="2400" dirty="0"/>
          </a:p>
        </p:txBody>
      </p:sp>
      <p:sp>
        <p:nvSpPr>
          <p:cNvPr id="2106" name="Rectangle 206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7" name="Rectangle 206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Transmon Qubit — scqubits Documentation">
            <a:extLst>
              <a:ext uri="{FF2B5EF4-FFF2-40B4-BE49-F238E27FC236}">
                <a16:creationId xmlns:a16="http://schemas.microsoft.com/office/drawing/2014/main" id="{5E972E96-072E-C5E0-D83D-E2B551F581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83423" y="807874"/>
            <a:ext cx="4397433" cy="2066792"/>
          </a:xfrm>
          <a:prstGeom prst="rect">
            <a:avLst/>
          </a:prstGeom>
          <a:noFill/>
          <a:extLst>
            <a:ext uri="{909E8E84-426E-40DD-AFC4-6F175D3DCCD1}">
              <a14:hiddenFill xmlns:a14="http://schemas.microsoft.com/office/drawing/2010/main">
                <a:solidFill>
                  <a:srgbClr val="FFFFFF"/>
                </a:solidFill>
              </a14:hiddenFill>
            </a:ext>
          </a:extLst>
        </p:spPr>
      </p:pic>
      <p:sp>
        <p:nvSpPr>
          <p:cNvPr id="2108" name="Rectangle 206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luxonium Qubit — scqubits Documentation">
            <a:extLst>
              <a:ext uri="{FF2B5EF4-FFF2-40B4-BE49-F238E27FC236}">
                <a16:creationId xmlns:a16="http://schemas.microsoft.com/office/drawing/2014/main" id="{08B1AC16-42D5-C13C-80CA-3CC46B6DA4C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83423" y="3725524"/>
            <a:ext cx="4395569" cy="248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8A43AC4-BE0F-AEDF-973E-DB43D7FA3736}"/>
              </a:ext>
            </a:extLst>
          </p:cNvPr>
          <p:cNvSpPr txBox="1"/>
          <p:nvPr/>
        </p:nvSpPr>
        <p:spPr>
          <a:xfrm>
            <a:off x="6967427" y="464314"/>
            <a:ext cx="1923120" cy="369332"/>
          </a:xfrm>
          <a:prstGeom prst="rect">
            <a:avLst/>
          </a:prstGeom>
          <a:noFill/>
        </p:spPr>
        <p:txBody>
          <a:bodyPr wrap="square" rtlCol="0">
            <a:spAutoFit/>
          </a:bodyPr>
          <a:lstStyle/>
          <a:p>
            <a:r>
              <a:rPr lang="en-US" dirty="0" err="1"/>
              <a:t>Transmon</a:t>
            </a:r>
            <a:r>
              <a:rPr lang="en-US" dirty="0"/>
              <a:t> </a:t>
            </a:r>
          </a:p>
        </p:txBody>
      </p:sp>
      <p:sp>
        <p:nvSpPr>
          <p:cNvPr id="10" name="TextBox 9">
            <a:extLst>
              <a:ext uri="{FF2B5EF4-FFF2-40B4-BE49-F238E27FC236}">
                <a16:creationId xmlns:a16="http://schemas.microsoft.com/office/drawing/2014/main" id="{9DE1EB61-46E2-9B01-5906-5FA8E3713063}"/>
              </a:ext>
            </a:extLst>
          </p:cNvPr>
          <p:cNvSpPr txBox="1"/>
          <p:nvPr/>
        </p:nvSpPr>
        <p:spPr>
          <a:xfrm>
            <a:off x="6967427" y="3361730"/>
            <a:ext cx="1923120" cy="369332"/>
          </a:xfrm>
          <a:prstGeom prst="rect">
            <a:avLst/>
          </a:prstGeom>
          <a:noFill/>
        </p:spPr>
        <p:txBody>
          <a:bodyPr wrap="square" rtlCol="0">
            <a:spAutoFit/>
          </a:bodyPr>
          <a:lstStyle/>
          <a:p>
            <a:r>
              <a:rPr lang="en-US" dirty="0"/>
              <a:t>Fluxonium </a:t>
            </a:r>
          </a:p>
        </p:txBody>
      </p:sp>
      <p:sp>
        <p:nvSpPr>
          <p:cNvPr id="3" name="TextBox 2">
            <a:extLst>
              <a:ext uri="{FF2B5EF4-FFF2-40B4-BE49-F238E27FC236}">
                <a16:creationId xmlns:a16="http://schemas.microsoft.com/office/drawing/2014/main" id="{8CB92152-5ACC-A591-0B22-D6C1BB9C759B}"/>
              </a:ext>
            </a:extLst>
          </p:cNvPr>
          <p:cNvSpPr txBox="1"/>
          <p:nvPr/>
        </p:nvSpPr>
        <p:spPr>
          <a:xfrm>
            <a:off x="195859" y="179294"/>
            <a:ext cx="339811"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380932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35758D-4067-3CBA-0D0A-EE2FC7402E8E}"/>
                  </a:ext>
                </a:extLst>
              </p:cNvPr>
              <p:cNvSpPr txBox="1"/>
              <p:nvPr/>
            </p:nvSpPr>
            <p:spPr>
              <a:xfrm>
                <a:off x="3486147" y="484228"/>
                <a:ext cx="6096000" cy="559449"/>
              </a:xfrm>
              <a:prstGeom prst="rect">
                <a:avLst/>
              </a:prstGeom>
              <a:noFill/>
            </p:spPr>
            <p:txBody>
              <a:bodyPr wrap="square">
                <a:spAutoFit/>
              </a:bodyPr>
              <a:lstStyle/>
              <a:p>
                <a14:m>
                  <m:oMath xmlns:m="http://schemas.openxmlformats.org/officeDocument/2006/math">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Sup>
                      <m:sSubSup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Sup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up>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2</m:t>
                        </m:r>
                      </m:sup>
                    </m:sSubSup>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AU" sz="3000">
                        <a:effectLst/>
                        <a:latin typeface="Cambria Math" panose="02040503050406030204" pitchFamily="18" charset="0"/>
                        <a:ea typeface="游明朝" panose="02020400000000000000" pitchFamily="18" charset="-128"/>
                        <a:cs typeface="Times New Roman" panose="02020603050405020304" pitchFamily="18" charset="0"/>
                      </a:rPr>
                      <m:t>sin</m:t>
                    </m:r>
                    <m:r>
                      <a:rPr lang="en-AU" sz="3000">
                        <a:effectLst/>
                        <a:latin typeface="Cambria Math" panose="02040503050406030204" pitchFamily="18" charset="0"/>
                        <a:ea typeface="游明朝" panose="02020400000000000000" pitchFamily="18" charset="-128"/>
                        <a:cs typeface="Times New Roman" panose="02020603050405020304" pitchFamily="18" charset="0"/>
                      </a:rPr>
                      <m:t>⁡</m:t>
                    </m:r>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oMath>
                </a14:m>
                <a:r>
                  <a:rPr lang="en-AU" sz="3000" dirty="0">
                    <a:effectLst/>
                    <a:latin typeface="Calibri" panose="020F0502020204030204" pitchFamily="34" charset="0"/>
                    <a:ea typeface="游明朝" panose="02020400000000000000" pitchFamily="18" charset="-128"/>
                    <a:cs typeface="Times New Roman" panose="02020603050405020304" pitchFamily="18" charset="0"/>
                  </a:rPr>
                  <a:t> </a:t>
                </a:r>
                <a:endParaRPr lang="en-AU" sz="3000" dirty="0"/>
              </a:p>
            </p:txBody>
          </p:sp>
        </mc:Choice>
        <mc:Fallback xmlns="">
          <p:sp>
            <p:nvSpPr>
              <p:cNvPr id="5" name="TextBox 4">
                <a:extLst>
                  <a:ext uri="{FF2B5EF4-FFF2-40B4-BE49-F238E27FC236}">
                    <a16:creationId xmlns:a16="http://schemas.microsoft.com/office/drawing/2014/main" id="{7635758D-4067-3CBA-0D0A-EE2FC7402E8E}"/>
                  </a:ext>
                </a:extLst>
              </p:cNvPr>
              <p:cNvSpPr txBox="1">
                <a:spLocks noRot="1" noChangeAspect="1" noMove="1" noResize="1" noEditPoints="1" noAdjustHandles="1" noChangeArrowheads="1" noChangeShapeType="1" noTextEdit="1"/>
              </p:cNvSpPr>
              <p:nvPr/>
            </p:nvSpPr>
            <p:spPr>
              <a:xfrm>
                <a:off x="3486147" y="484228"/>
                <a:ext cx="6096000" cy="559449"/>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F2950A2C-8035-129B-5B51-929A05691C72}"/>
                  </a:ext>
                </a:extLst>
              </p:cNvPr>
              <p:cNvSpPr/>
              <p:nvPr/>
            </p:nvSpPr>
            <p:spPr>
              <a:xfrm>
                <a:off x="2647950"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1</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e>
                      </m:d>
                      <m:r>
                        <a:rPr lang="en-AU" b="0" i="1" smtClean="0">
                          <a:solidFill>
                            <a:schemeClr val="tx1"/>
                          </a:solidFill>
                          <a:latin typeface="Cambria Math" panose="02040503050406030204" pitchFamily="18" charset="0"/>
                        </a:rPr>
                        <m:t>=</m:t>
                      </m:r>
                      <m:sSubSup>
                        <m:sSubSupPr>
                          <m:ctrlPr>
                            <a:rPr lang="en-AU" b="0" i="1" smtClean="0">
                              <a:solidFill>
                                <a:srgbClr val="FF0000"/>
                              </a:solidFill>
                              <a:latin typeface="Cambria Math" panose="02040503050406030204" pitchFamily="18" charset="0"/>
                            </a:rPr>
                          </m:ctrlPr>
                        </m:sSubSup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up>
                          <m:r>
                            <a:rPr lang="en-AU" i="1">
                              <a:solidFill>
                                <a:schemeClr val="tx1"/>
                              </a:solidFill>
                              <a:latin typeface="Cambria Math" panose="02040503050406030204" pitchFamily="18" charset="0"/>
                            </a:rPr>
                            <m:t>2</m:t>
                          </m:r>
                        </m:sup>
                      </m:sSubSup>
                    </m:oMath>
                  </m:oMathPara>
                </a14:m>
                <a:endParaRPr lang="en-AU" dirty="0">
                  <a:solidFill>
                    <a:schemeClr val="tx1"/>
                  </a:solidFill>
                </a:endParaRPr>
              </a:p>
            </p:txBody>
          </p:sp>
        </mc:Choice>
        <mc:Fallback xmlns="">
          <p:sp>
            <p:nvSpPr>
              <p:cNvPr id="7" name="Rectangle: Rounded Corners 6">
                <a:extLst>
                  <a:ext uri="{FF2B5EF4-FFF2-40B4-BE49-F238E27FC236}">
                    <a16:creationId xmlns:a16="http://schemas.microsoft.com/office/drawing/2014/main" id="{F2950A2C-8035-129B-5B51-929A05691C72}"/>
                  </a:ext>
                </a:extLst>
              </p:cNvPr>
              <p:cNvSpPr>
                <a:spLocks noRot="1" noChangeAspect="1" noMove="1" noResize="1" noEditPoints="1" noAdjustHandles="1" noChangeArrowheads="1" noChangeShapeType="1" noTextEdit="1"/>
              </p:cNvSpPr>
              <p:nvPr/>
            </p:nvSpPr>
            <p:spPr>
              <a:xfrm>
                <a:off x="2647950" y="2324100"/>
                <a:ext cx="2162175" cy="1104900"/>
              </a:xfrm>
              <a:prstGeom prst="roundRect">
                <a:avLst/>
              </a:prstGeom>
              <a:blipFill>
                <a:blip r:embed="rId3"/>
                <a:stretch>
                  <a:fillRect/>
                </a:stretch>
              </a:blipFill>
              <a:ln>
                <a:solidFill>
                  <a:schemeClr val="tx1"/>
                </a:solidFill>
              </a:ln>
            </p:spPr>
            <p:txBody>
              <a:bodyPr/>
              <a:lstStyle/>
              <a:p>
                <a:r>
                  <a:rPr lang="en-AU">
                    <a:noFill/>
                  </a:rPr>
                  <a:t> </a:t>
                </a:r>
              </a:p>
            </p:txBody>
          </p:sp>
        </mc:Fallback>
      </mc:AlternateContent>
      <p:sp>
        <p:nvSpPr>
          <p:cNvPr id="8" name="Rectangle: Rounded Corners 7">
            <a:extLst>
              <a:ext uri="{FF2B5EF4-FFF2-40B4-BE49-F238E27FC236}">
                <a16:creationId xmlns:a16="http://schemas.microsoft.com/office/drawing/2014/main" id="{0F33A3F0-BD08-7E35-924D-55DE1BB5F445}"/>
              </a:ext>
            </a:extLst>
          </p:cNvPr>
          <p:cNvSpPr/>
          <p:nvPr/>
        </p:nvSpPr>
        <p:spPr>
          <a:xfrm>
            <a:off x="2647949"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A9F2AA7E-306E-644D-1878-AB4A08EBF30D}"/>
                  </a:ext>
                </a:extLst>
              </p:cNvPr>
              <p:cNvSpPr/>
              <p:nvPr/>
            </p:nvSpPr>
            <p:spPr>
              <a:xfrm>
                <a:off x="6115048"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3</m:t>
                          </m:r>
                        </m:sub>
                      </m:sSub>
                      <m:d>
                        <m:dPr>
                          <m:ctrlPr>
                            <a:rPr lang="en-AU" b="0" i="1" smtClean="0">
                              <a:solidFill>
                                <a:schemeClr val="tx1"/>
                              </a:solidFill>
                              <a:latin typeface="Cambria Math" panose="02040503050406030204" pitchFamily="18" charset="0"/>
                            </a:rPr>
                          </m:ctrlPr>
                        </m:dPr>
                        <m:e>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e>
                      </m:d>
                      <m:r>
                        <a:rPr lang="en-AU" b="0" i="1" smtClean="0">
                          <a:solidFill>
                            <a:schemeClr val="tx1"/>
                          </a:solidFill>
                          <a:latin typeface="Cambria Math" panose="02040503050406030204" pitchFamily="18" charset="0"/>
                        </a:rPr>
                        <m:t>=</m:t>
                      </m:r>
                      <m:r>
                        <m:rPr>
                          <m:sty m:val="p"/>
                        </m:rPr>
                        <a:rPr lang="en-AU" b="0" i="0" smtClean="0">
                          <a:solidFill>
                            <a:schemeClr val="tx1"/>
                          </a:solidFill>
                          <a:latin typeface="Cambria Math" panose="02040503050406030204" pitchFamily="18" charset="0"/>
                        </a:rPr>
                        <m:t>sin</m:t>
                      </m:r>
                      <m:r>
                        <a:rPr lang="en-AU" b="0" i="1" smtClean="0">
                          <a:solidFill>
                            <a:schemeClr val="tx1"/>
                          </a:solidFill>
                          <a:latin typeface="Cambria Math" panose="02040503050406030204" pitchFamily="18" charset="0"/>
                        </a:rPr>
                        <m:t>⁡(</m:t>
                      </m:r>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r>
                        <a:rPr lang="en-AU" b="0" i="1" smtClean="0">
                          <a:solidFill>
                            <a:schemeClr val="tx1"/>
                          </a:solidFill>
                          <a:latin typeface="Cambria Math" panose="02040503050406030204" pitchFamily="18" charset="0"/>
                        </a:rPr>
                        <m:t>)</m:t>
                      </m:r>
                    </m:oMath>
                  </m:oMathPara>
                </a14:m>
                <a:endParaRPr lang="en-AU" dirty="0">
                  <a:solidFill>
                    <a:schemeClr val="tx1"/>
                  </a:solidFill>
                </a:endParaRPr>
              </a:p>
            </p:txBody>
          </p:sp>
        </mc:Choice>
        <mc:Fallback xmlns="">
          <p:sp>
            <p:nvSpPr>
              <p:cNvPr id="9" name="Rectangle: Rounded Corners 8">
                <a:extLst>
                  <a:ext uri="{FF2B5EF4-FFF2-40B4-BE49-F238E27FC236}">
                    <a16:creationId xmlns:a16="http://schemas.microsoft.com/office/drawing/2014/main" id="{A9F2AA7E-306E-644D-1878-AB4A08EBF30D}"/>
                  </a:ext>
                </a:extLst>
              </p:cNvPr>
              <p:cNvSpPr>
                <a:spLocks noRot="1" noChangeAspect="1" noMove="1" noResize="1" noEditPoints="1" noAdjustHandles="1" noChangeArrowheads="1" noChangeShapeType="1" noTextEdit="1"/>
              </p:cNvSpPr>
              <p:nvPr/>
            </p:nvSpPr>
            <p:spPr>
              <a:xfrm>
                <a:off x="6115048" y="4111109"/>
                <a:ext cx="2162175" cy="1104900"/>
              </a:xfrm>
              <a:prstGeom prst="roundRect">
                <a:avLst/>
              </a:prstGeom>
              <a:blipFill>
                <a:blip r:embed="rId4"/>
                <a:stretch>
                  <a:fillRect/>
                </a:stretch>
              </a:blipFill>
              <a:ln>
                <a:solidFill>
                  <a:schemeClr val="tx1"/>
                </a:solidFill>
              </a:ln>
            </p:spPr>
            <p:txBody>
              <a:bodyPr/>
              <a:lstStyle/>
              <a:p>
                <a:r>
                  <a:rPr lang="en-AU">
                    <a:noFill/>
                  </a:rPr>
                  <a:t> </a:t>
                </a:r>
              </a:p>
            </p:txBody>
          </p:sp>
        </mc:Fallback>
      </mc:AlternateContent>
      <p:sp>
        <p:nvSpPr>
          <p:cNvPr id="10" name="Rectangle: Rounded Corners 9">
            <a:extLst>
              <a:ext uri="{FF2B5EF4-FFF2-40B4-BE49-F238E27FC236}">
                <a16:creationId xmlns:a16="http://schemas.microsoft.com/office/drawing/2014/main" id="{2DE85190-1E65-28D5-C337-AAA7561FB980}"/>
              </a:ext>
            </a:extLst>
          </p:cNvPr>
          <p:cNvSpPr/>
          <p:nvPr/>
        </p:nvSpPr>
        <p:spPr>
          <a:xfrm>
            <a:off x="6115048"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cxnSp>
        <p:nvCxnSpPr>
          <p:cNvPr id="12" name="Straight Arrow Connector 11">
            <a:extLst>
              <a:ext uri="{FF2B5EF4-FFF2-40B4-BE49-F238E27FC236}">
                <a16:creationId xmlns:a16="http://schemas.microsoft.com/office/drawing/2014/main" id="{A75A4C6D-4BDE-4516-A352-8F061C61EA2B}"/>
              </a:ext>
            </a:extLst>
          </p:cNvPr>
          <p:cNvCxnSpPr>
            <a:cxnSpLocks/>
          </p:cNvCxnSpPr>
          <p:nvPr/>
        </p:nvCxnSpPr>
        <p:spPr>
          <a:xfrm>
            <a:off x="1343025" y="2876550"/>
            <a:ext cx="13049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BF59A0-5223-D3CD-F35B-CB6297A76506}"/>
              </a:ext>
            </a:extLst>
          </p:cNvPr>
          <p:cNvCxnSpPr>
            <a:cxnSpLocks/>
          </p:cNvCxnSpPr>
          <p:nvPr/>
        </p:nvCxnSpPr>
        <p:spPr>
          <a:xfrm>
            <a:off x="1343025" y="4663559"/>
            <a:ext cx="130492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945C49-B3F2-B1DB-7BEC-1EC20F09ED2D}"/>
                  </a:ext>
                </a:extLst>
              </p:cNvPr>
              <p:cNvSpPr txBox="1"/>
              <p:nvPr/>
            </p:nvSpPr>
            <p:spPr>
              <a:xfrm>
                <a:off x="785812" y="2659618"/>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p>
            </p:txBody>
          </p:sp>
        </mc:Choice>
        <mc:Fallback xmlns="">
          <p:sp>
            <p:nvSpPr>
              <p:cNvPr id="14" name="TextBox 13">
                <a:extLst>
                  <a:ext uri="{FF2B5EF4-FFF2-40B4-BE49-F238E27FC236}">
                    <a16:creationId xmlns:a16="http://schemas.microsoft.com/office/drawing/2014/main" id="{1F945C49-B3F2-B1DB-7BEC-1EC20F09ED2D}"/>
                  </a:ext>
                </a:extLst>
              </p:cNvPr>
              <p:cNvSpPr txBox="1">
                <a:spLocks noRot="1" noChangeAspect="1" noMove="1" noResize="1" noEditPoints="1" noAdjustHandles="1" noChangeArrowheads="1" noChangeShapeType="1" noTextEdit="1"/>
              </p:cNvSpPr>
              <p:nvPr/>
            </p:nvSpPr>
            <p:spPr>
              <a:xfrm>
                <a:off x="785812" y="2659618"/>
                <a:ext cx="723900" cy="369332"/>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9A3AD5-C0AA-F651-EF7C-3327CFC996A7}"/>
                  </a:ext>
                </a:extLst>
              </p:cNvPr>
              <p:cNvSpPr txBox="1"/>
              <p:nvPr/>
            </p:nvSpPr>
            <p:spPr>
              <a:xfrm>
                <a:off x="833437" y="44334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70C0"/>
                              </a:solidFill>
                              <a:latin typeface="Cambria Math" panose="02040503050406030204" pitchFamily="18" charset="0"/>
                            </a:rPr>
                          </m:ctrlPr>
                        </m:sSubPr>
                        <m:e>
                          <m:r>
                            <a:rPr lang="en-AU" b="0" i="1" smtClean="0">
                              <a:solidFill>
                                <a:srgbClr val="0070C0"/>
                              </a:solidFill>
                              <a:latin typeface="Cambria Math" panose="02040503050406030204" pitchFamily="18" charset="0"/>
                            </a:rPr>
                            <m:t>𝑥</m:t>
                          </m:r>
                        </m:e>
                        <m:sub>
                          <m:r>
                            <a:rPr lang="en-AU" b="0" i="1" smtClean="0">
                              <a:solidFill>
                                <a:srgbClr val="0070C0"/>
                              </a:solidFill>
                              <a:latin typeface="Cambria Math" panose="02040503050406030204" pitchFamily="18" charset="0"/>
                            </a:rPr>
                            <m:t>2</m:t>
                          </m:r>
                        </m:sub>
                      </m:sSub>
                    </m:oMath>
                  </m:oMathPara>
                </a14:m>
                <a:endParaRPr lang="en-AU" dirty="0"/>
              </a:p>
            </p:txBody>
          </p:sp>
        </mc:Choice>
        <mc:Fallback xmlns="">
          <p:sp>
            <p:nvSpPr>
              <p:cNvPr id="15" name="TextBox 14">
                <a:extLst>
                  <a:ext uri="{FF2B5EF4-FFF2-40B4-BE49-F238E27FC236}">
                    <a16:creationId xmlns:a16="http://schemas.microsoft.com/office/drawing/2014/main" id="{C49A3AD5-C0AA-F651-EF7C-3327CFC996A7}"/>
                  </a:ext>
                </a:extLst>
              </p:cNvPr>
              <p:cNvSpPr txBox="1">
                <a:spLocks noRot="1" noChangeAspect="1" noMove="1" noResize="1" noEditPoints="1" noAdjustHandles="1" noChangeArrowheads="1" noChangeShapeType="1" noTextEdit="1"/>
              </p:cNvSpPr>
              <p:nvPr/>
            </p:nvSpPr>
            <p:spPr>
              <a:xfrm>
                <a:off x="833437" y="4433412"/>
                <a:ext cx="723900" cy="369332"/>
              </a:xfrm>
              <a:prstGeom prst="rect">
                <a:avLst/>
              </a:prstGeom>
              <a:blipFill>
                <a:blip r:embed="rId6"/>
                <a:stretch>
                  <a:fillRect/>
                </a:stretch>
              </a:blipFill>
            </p:spPr>
            <p:txBody>
              <a:bodyPr/>
              <a:lstStyle/>
              <a:p>
                <a:r>
                  <a:rPr lang="en-AU">
                    <a:noFill/>
                  </a:rPr>
                  <a:t> </a:t>
                </a:r>
              </a:p>
            </p:txBody>
          </p:sp>
        </mc:Fallback>
      </mc:AlternateContent>
      <p:cxnSp>
        <p:nvCxnSpPr>
          <p:cNvPr id="16" name="Straight Arrow Connector 15">
            <a:extLst>
              <a:ext uri="{FF2B5EF4-FFF2-40B4-BE49-F238E27FC236}">
                <a16:creationId xmlns:a16="http://schemas.microsoft.com/office/drawing/2014/main" id="{2CEA5714-AF13-03B7-C04D-C0C61F9BEEEC}"/>
              </a:ext>
            </a:extLst>
          </p:cNvPr>
          <p:cNvCxnSpPr>
            <a:cxnSpLocks/>
            <a:endCxn id="8" idx="1"/>
          </p:cNvCxnSpPr>
          <p:nvPr/>
        </p:nvCxnSpPr>
        <p:spPr>
          <a:xfrm>
            <a:off x="1343025" y="2876550"/>
            <a:ext cx="1304924" cy="17870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8141EC-855E-2DCD-FAE2-BB3C1C7621A3}"/>
              </a:ext>
            </a:extLst>
          </p:cNvPr>
          <p:cNvCxnSpPr>
            <a:cxnSpLocks/>
          </p:cNvCxnSpPr>
          <p:nvPr/>
        </p:nvCxnSpPr>
        <p:spPr>
          <a:xfrm>
            <a:off x="4810124" y="2876550"/>
            <a:ext cx="130492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93DF84-EC0E-2058-9CF6-086DA22912AC}"/>
              </a:ext>
            </a:extLst>
          </p:cNvPr>
          <p:cNvCxnSpPr>
            <a:cxnSpLocks/>
          </p:cNvCxnSpPr>
          <p:nvPr/>
        </p:nvCxnSpPr>
        <p:spPr>
          <a:xfrm>
            <a:off x="4810124" y="4682609"/>
            <a:ext cx="130492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404FDB-8766-F86E-DE8F-2DB7BA7E50E6}"/>
              </a:ext>
            </a:extLst>
          </p:cNvPr>
          <p:cNvCxnSpPr>
            <a:cxnSpLocks/>
            <a:stCxn id="9" idx="0"/>
            <a:endCxn id="10" idx="2"/>
          </p:cNvCxnSpPr>
          <p:nvPr/>
        </p:nvCxnSpPr>
        <p:spPr>
          <a:xfrm flipV="1">
            <a:off x="7196136" y="3429000"/>
            <a:ext cx="0" cy="68210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8EBAE86-E38C-3C9F-F10C-B054EDB394FD}"/>
              </a:ext>
            </a:extLst>
          </p:cNvPr>
          <p:cNvCxnSpPr>
            <a:cxnSpLocks/>
          </p:cNvCxnSpPr>
          <p:nvPr/>
        </p:nvCxnSpPr>
        <p:spPr>
          <a:xfrm>
            <a:off x="8277223" y="2844284"/>
            <a:ext cx="13049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CB19AC-FC65-6B76-0C02-62AF9E894E67}"/>
                  </a:ext>
                </a:extLst>
              </p:cNvPr>
              <p:cNvSpPr txBox="1"/>
              <p:nvPr/>
            </p:nvSpPr>
            <p:spPr>
              <a:xfrm>
                <a:off x="9544050" y="2654807"/>
                <a:ext cx="145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6</m:t>
                          </m:r>
                        </m:sub>
                      </m:s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1800" i="1">
                              <a:effectLst/>
                              <a:latin typeface="Cambria Math" panose="02040503050406030204" pitchFamily="18" charset="0"/>
                            </a:rPr>
                          </m:ctrlPr>
                        </m:dPr>
                        <m:e>
                          <m:r>
                            <a:rPr lang="en-AU" sz="1800" i="1">
                              <a:effectLst/>
                              <a:latin typeface="Cambria Math" panose="02040503050406030204" pitchFamily="18" charset="0"/>
                              <a:ea typeface="游明朝" panose="02020400000000000000" pitchFamily="18" charset="-128"/>
                              <a:cs typeface="Times New Roman" panose="02020603050405020304" pitchFamily="18" charset="0"/>
                            </a:rPr>
                            <m:t>𝑥</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𝑦</m:t>
                          </m:r>
                        </m:e>
                      </m:d>
                    </m:oMath>
                  </m:oMathPara>
                </a14:m>
                <a:endParaRPr lang="en-AU" dirty="0"/>
              </a:p>
            </p:txBody>
          </p:sp>
        </mc:Choice>
        <mc:Fallback xmlns="">
          <p:sp>
            <p:nvSpPr>
              <p:cNvPr id="28" name="TextBox 27">
                <a:extLst>
                  <a:ext uri="{FF2B5EF4-FFF2-40B4-BE49-F238E27FC236}">
                    <a16:creationId xmlns:a16="http://schemas.microsoft.com/office/drawing/2014/main" id="{47CB19AC-FC65-6B76-0C02-62AF9E894E67}"/>
                  </a:ext>
                </a:extLst>
              </p:cNvPr>
              <p:cNvSpPr txBox="1">
                <a:spLocks noRot="1" noChangeAspect="1" noMove="1" noResize="1" noEditPoints="1" noAdjustHandles="1" noChangeArrowheads="1" noChangeShapeType="1" noTextEdit="1"/>
              </p:cNvSpPr>
              <p:nvPr/>
            </p:nvSpPr>
            <p:spPr>
              <a:xfrm>
                <a:off x="9544050" y="2654807"/>
                <a:ext cx="1454424" cy="369332"/>
              </a:xfrm>
              <a:prstGeom prst="rect">
                <a:avLst/>
              </a:prstGeom>
              <a:blipFill>
                <a:blip r:embed="rId7"/>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AE0022-1404-C998-CCB3-30F29A9BA851}"/>
                  </a:ext>
                </a:extLst>
              </p:cNvPr>
              <p:cNvSpPr txBox="1"/>
              <p:nvPr/>
            </p:nvSpPr>
            <p:spPr>
              <a:xfrm>
                <a:off x="2606411" y="4479578"/>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r>
                            <a:rPr lang="en-AU" b="0" i="1" smtClean="0">
                              <a:solidFill>
                                <a:schemeClr val="tx1"/>
                              </a:solidFill>
                              <a:latin typeface="Cambria Math" panose="02040503050406030204" pitchFamily="18" charset="0"/>
                            </a:rPr>
                            <m:t>,</m:t>
                          </m:r>
                          <m:sSub>
                            <m:sSubPr>
                              <m:ctrlPr>
                                <a:rPr lang="en-AU" b="0" i="1" smtClean="0">
                                  <a:solidFill>
                                    <a:schemeClr val="accent1"/>
                                  </a:solidFill>
                                  <a:latin typeface="Cambria Math" panose="02040503050406030204" pitchFamily="18" charset="0"/>
                                </a:rPr>
                              </m:ctrlPr>
                            </m:sSubPr>
                            <m:e>
                              <m:r>
                                <a:rPr lang="en-AU" b="0" i="1" smtClean="0">
                                  <a:solidFill>
                                    <a:schemeClr val="accent1"/>
                                  </a:solidFill>
                                  <a:latin typeface="Cambria Math" panose="02040503050406030204" pitchFamily="18" charset="0"/>
                                </a:rPr>
                                <m:t>𝑥</m:t>
                              </m:r>
                            </m:e>
                            <m:sub>
                              <m:r>
                                <a:rPr lang="en-AU" b="0" i="1" smtClean="0">
                                  <a:solidFill>
                                    <a:schemeClr val="accent1"/>
                                  </a:solidFill>
                                  <a:latin typeface="Cambria Math" panose="02040503050406030204" pitchFamily="18" charset="0"/>
                                </a:rPr>
                                <m:t>2</m:t>
                              </m:r>
                            </m:sub>
                          </m:sSub>
                        </m:e>
                      </m:d>
                      <m:r>
                        <a:rPr lang="en-AU" b="0" i="1" smtClean="0">
                          <a:solidFill>
                            <a:schemeClr val="tx1"/>
                          </a:solidFill>
                          <a:latin typeface="Cambria Math" panose="02040503050406030204" pitchFamily="18" charset="0"/>
                        </a:rPr>
                        <m:t>=</m:t>
                      </m:r>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r>
                        <a:rPr lang="en-AU" b="0" i="1" smtClean="0">
                          <a:solidFill>
                            <a:schemeClr val="tx1"/>
                          </a:solidFill>
                          <a:latin typeface="Cambria Math" panose="02040503050406030204" pitchFamily="18" charset="0"/>
                        </a:rPr>
                        <m:t>+</m:t>
                      </m:r>
                      <m:sSub>
                        <m:sSubPr>
                          <m:ctrlPr>
                            <a:rPr lang="en-AU" b="0" i="1" smtClean="0">
                              <a:solidFill>
                                <a:schemeClr val="accent1"/>
                              </a:solidFill>
                              <a:latin typeface="Cambria Math" panose="02040503050406030204" pitchFamily="18" charset="0"/>
                            </a:rPr>
                          </m:ctrlPr>
                        </m:sSubPr>
                        <m:e>
                          <m:r>
                            <a:rPr lang="en-AU" b="0" i="1" smtClean="0">
                              <a:solidFill>
                                <a:schemeClr val="accent1"/>
                              </a:solidFill>
                              <a:latin typeface="Cambria Math" panose="02040503050406030204" pitchFamily="18" charset="0"/>
                            </a:rPr>
                            <m:t>𝑥</m:t>
                          </m:r>
                        </m:e>
                        <m:sub>
                          <m:r>
                            <a:rPr lang="en-AU" b="0" i="1" smtClean="0">
                              <a:solidFill>
                                <a:schemeClr val="accent1"/>
                              </a:solidFill>
                              <a:latin typeface="Cambria Math" panose="02040503050406030204" pitchFamily="18" charset="0"/>
                            </a:rPr>
                            <m:t>2</m:t>
                          </m:r>
                        </m:sub>
                      </m:sSub>
                    </m:oMath>
                  </m:oMathPara>
                </a14:m>
                <a:endParaRPr lang="en-AU" dirty="0">
                  <a:solidFill>
                    <a:schemeClr val="tx1"/>
                  </a:solidFill>
                </a:endParaRPr>
              </a:p>
              <a:p>
                <a:endParaRPr lang="en-AU" dirty="0"/>
              </a:p>
            </p:txBody>
          </p:sp>
        </mc:Choice>
        <mc:Fallback xmlns="">
          <p:sp>
            <p:nvSpPr>
              <p:cNvPr id="3" name="TextBox 2">
                <a:extLst>
                  <a:ext uri="{FF2B5EF4-FFF2-40B4-BE49-F238E27FC236}">
                    <a16:creationId xmlns:a16="http://schemas.microsoft.com/office/drawing/2014/main" id="{88AE0022-1404-C998-CCB3-30F29A9BA851}"/>
                  </a:ext>
                </a:extLst>
              </p:cNvPr>
              <p:cNvSpPr txBox="1">
                <a:spLocks noRot="1" noChangeAspect="1" noMove="1" noResize="1" noEditPoints="1" noAdjustHandles="1" noChangeArrowheads="1" noChangeShapeType="1" noTextEdit="1"/>
              </p:cNvSpPr>
              <p:nvPr/>
            </p:nvSpPr>
            <p:spPr>
              <a:xfrm>
                <a:off x="2606411" y="4479578"/>
                <a:ext cx="2226201" cy="646331"/>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DD2A7AB-9430-57DB-EACD-110AA200FCCF}"/>
                  </a:ext>
                </a:extLst>
              </p:cNvPr>
              <p:cNvSpPr txBox="1"/>
              <p:nvPr/>
            </p:nvSpPr>
            <p:spPr>
              <a:xfrm>
                <a:off x="5072063" y="2455844"/>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oMath>
                  </m:oMathPara>
                </a14:m>
                <a:endParaRPr lang="en-AU" dirty="0"/>
              </a:p>
            </p:txBody>
          </p:sp>
        </mc:Choice>
        <mc:Fallback xmlns="">
          <p:sp>
            <p:nvSpPr>
              <p:cNvPr id="6" name="TextBox 5">
                <a:extLst>
                  <a:ext uri="{FF2B5EF4-FFF2-40B4-BE49-F238E27FC236}">
                    <a16:creationId xmlns:a16="http://schemas.microsoft.com/office/drawing/2014/main" id="{7DD2A7AB-9430-57DB-EACD-110AA200FCCF}"/>
                  </a:ext>
                </a:extLst>
              </p:cNvPr>
              <p:cNvSpPr txBox="1">
                <a:spLocks noRot="1" noChangeAspect="1" noMove="1" noResize="1" noEditPoints="1" noAdjustHandles="1" noChangeArrowheads="1" noChangeShapeType="1" noTextEdit="1"/>
              </p:cNvSpPr>
              <p:nvPr/>
            </p:nvSpPr>
            <p:spPr>
              <a:xfrm>
                <a:off x="5072063" y="2455844"/>
                <a:ext cx="723900" cy="369332"/>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81DB73-3826-BA58-975D-EA867B093C5E}"/>
                  </a:ext>
                </a:extLst>
              </p:cNvPr>
              <p:cNvSpPr txBox="1"/>
              <p:nvPr/>
            </p:nvSpPr>
            <p:spPr>
              <a:xfrm>
                <a:off x="5100636" y="42949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oMath>
                  </m:oMathPara>
                </a14:m>
                <a:endParaRPr lang="en-AU" dirty="0"/>
              </a:p>
            </p:txBody>
          </p:sp>
        </mc:Choice>
        <mc:Fallback xmlns="">
          <p:sp>
            <p:nvSpPr>
              <p:cNvPr id="11" name="TextBox 10">
                <a:extLst>
                  <a:ext uri="{FF2B5EF4-FFF2-40B4-BE49-F238E27FC236}">
                    <a16:creationId xmlns:a16="http://schemas.microsoft.com/office/drawing/2014/main" id="{E481DB73-3826-BA58-975D-EA867B093C5E}"/>
                  </a:ext>
                </a:extLst>
              </p:cNvPr>
              <p:cNvSpPr txBox="1">
                <a:spLocks noRot="1" noChangeAspect="1" noMove="1" noResize="1" noEditPoints="1" noAdjustHandles="1" noChangeArrowheads="1" noChangeShapeType="1" noTextEdit="1"/>
              </p:cNvSpPr>
              <p:nvPr/>
            </p:nvSpPr>
            <p:spPr>
              <a:xfrm>
                <a:off x="5100636" y="4294912"/>
                <a:ext cx="723900" cy="369332"/>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7C224D-2A7A-F66C-3F70-B95FE6A980FB}"/>
                  </a:ext>
                </a:extLst>
              </p:cNvPr>
              <p:cNvSpPr txBox="1"/>
              <p:nvPr/>
            </p:nvSpPr>
            <p:spPr>
              <a:xfrm>
                <a:off x="7069166" y="357985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oMath>
                  </m:oMathPara>
                </a14:m>
                <a:endParaRPr lang="en-AU" dirty="0"/>
              </a:p>
            </p:txBody>
          </p:sp>
        </mc:Choice>
        <mc:Fallback xmlns="">
          <p:sp>
            <p:nvSpPr>
              <p:cNvPr id="17" name="TextBox 16">
                <a:extLst>
                  <a:ext uri="{FF2B5EF4-FFF2-40B4-BE49-F238E27FC236}">
                    <a16:creationId xmlns:a16="http://schemas.microsoft.com/office/drawing/2014/main" id="{0B7C224D-2A7A-F66C-3F70-B95FE6A980FB}"/>
                  </a:ext>
                </a:extLst>
              </p:cNvPr>
              <p:cNvSpPr txBox="1">
                <a:spLocks noRot="1" noChangeAspect="1" noMove="1" noResize="1" noEditPoints="1" noAdjustHandles="1" noChangeArrowheads="1" noChangeShapeType="1" noTextEdit="1"/>
              </p:cNvSpPr>
              <p:nvPr/>
            </p:nvSpPr>
            <p:spPr>
              <a:xfrm>
                <a:off x="7069166" y="3579852"/>
                <a:ext cx="723900" cy="369332"/>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A01EF14-EF80-BB05-3CBB-98F28A29319D}"/>
                  </a:ext>
                </a:extLst>
              </p:cNvPr>
              <p:cNvSpPr txBox="1"/>
              <p:nvPr/>
            </p:nvSpPr>
            <p:spPr>
              <a:xfrm>
                <a:off x="6083034" y="2662535"/>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r>
                            <a:rPr lang="en-AU" b="0" i="1" smtClean="0">
                              <a:solidFill>
                                <a:schemeClr val="tx1"/>
                              </a:solidFill>
                              <a:latin typeface="Cambria Math" panose="02040503050406030204" pitchFamily="18" charset="0"/>
                            </a:rPr>
                            <m:t>,</m:t>
                          </m:r>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e>
                      </m:d>
                      <m:r>
                        <a:rPr lang="en-AU" b="0" i="1" smtClean="0">
                          <a:solidFill>
                            <a:schemeClr val="tx1"/>
                          </a:solidFill>
                          <a:latin typeface="Cambria Math" panose="02040503050406030204" pitchFamily="18" charset="0"/>
                        </a:rPr>
                        <m:t>=</m:t>
                      </m:r>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r>
                        <a:rPr lang="en-AU" b="0" i="1" smtClean="0">
                          <a:solidFill>
                            <a:schemeClr val="tx1"/>
                          </a:solidFill>
                          <a:latin typeface="Cambria Math" panose="02040503050406030204" pitchFamily="18" charset="0"/>
                        </a:rPr>
                        <m:t>+</m:t>
                      </m:r>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oMath>
                  </m:oMathPara>
                </a14:m>
                <a:endParaRPr lang="en-AU" dirty="0">
                  <a:solidFill>
                    <a:schemeClr val="tx1"/>
                  </a:solidFill>
                </a:endParaRPr>
              </a:p>
              <a:p>
                <a:endParaRPr lang="en-AU" dirty="0"/>
              </a:p>
            </p:txBody>
          </p:sp>
        </mc:Choice>
        <mc:Fallback xmlns="">
          <p:sp>
            <p:nvSpPr>
              <p:cNvPr id="20" name="TextBox 19">
                <a:extLst>
                  <a:ext uri="{FF2B5EF4-FFF2-40B4-BE49-F238E27FC236}">
                    <a16:creationId xmlns:a16="http://schemas.microsoft.com/office/drawing/2014/main" id="{CA01EF14-EF80-BB05-3CBB-98F28A29319D}"/>
                  </a:ext>
                </a:extLst>
              </p:cNvPr>
              <p:cNvSpPr txBox="1">
                <a:spLocks noRot="1" noChangeAspect="1" noMove="1" noResize="1" noEditPoints="1" noAdjustHandles="1" noChangeArrowheads="1" noChangeShapeType="1" noTextEdit="1"/>
              </p:cNvSpPr>
              <p:nvPr/>
            </p:nvSpPr>
            <p:spPr>
              <a:xfrm>
                <a:off x="6083034" y="2662535"/>
                <a:ext cx="2226201" cy="646331"/>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E94931E-AF32-AECA-174F-A633A64358FC}"/>
                  </a:ext>
                </a:extLst>
              </p:cNvPr>
              <p:cNvSpPr txBox="1"/>
              <p:nvPr/>
            </p:nvSpPr>
            <p:spPr>
              <a:xfrm>
                <a:off x="1708727" y="1118771"/>
                <a:ext cx="9079346" cy="523220"/>
              </a:xfrm>
              <a:prstGeom prst="rect">
                <a:avLst/>
              </a:prstGeom>
              <a:noFill/>
            </p:spPr>
            <p:txBody>
              <a:bodyPr wrap="square" rtlCol="0">
                <a:spAutoFit/>
              </a:bodyPr>
              <a:lstStyle/>
              <a:p>
                <a:r>
                  <a:rPr lang="en-AU" sz="2500" dirty="0">
                    <a:latin typeface="+mj-lt"/>
                  </a:rPr>
                  <a:t>When calculating</a:t>
                </a:r>
                <a:r>
                  <a:rPr lang="en-AU" sz="2800" b="0" dirty="0">
                    <a:effectLst/>
                    <a:ea typeface="游明朝" panose="02020400000000000000" pitchFamily="18" charset="-128"/>
                    <a:cs typeface="Times New Roman" panose="02020603050405020304" pitchFamily="18" charset="0"/>
                  </a:rPr>
                  <a:t> </a:t>
                </a:r>
                <a14:m>
                  <m:oMath xmlns:m="http://schemas.openxmlformats.org/officeDocument/2006/math">
                    <m:sSub>
                      <m:sSubPr>
                        <m:ctrlPr>
                          <a:rPr lang="en-AU" sz="2800" b="0" i="1" smtClean="0">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2800" b="0" i="1" smtClean="0">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2800" b="0" i="1" smtClean="0">
                            <a:effectLst/>
                            <a:latin typeface="Cambria Math" panose="02040503050406030204" pitchFamily="18" charset="0"/>
                            <a:ea typeface="游明朝" panose="02020400000000000000" pitchFamily="18" charset="-128"/>
                            <a:cs typeface="Times New Roman" panose="02020603050405020304" pitchFamily="18" charset="0"/>
                          </a:rPr>
                          <m:t>6</m:t>
                        </m:r>
                      </m:sub>
                    </m:sSub>
                    <m:r>
                      <a:rPr lang="en-AU" sz="2800" b="0" i="1" smtClean="0">
                        <a:effectLst/>
                        <a:latin typeface="Cambria Math" panose="02040503050406030204" pitchFamily="18" charset="0"/>
                        <a:ea typeface="游明朝" panose="02020400000000000000" pitchFamily="18" charset="-128"/>
                        <a:cs typeface="Times New Roman" panose="02020603050405020304" pitchFamily="18" charset="0"/>
                      </a:rPr>
                      <m:t>=</m:t>
                    </m:r>
                    <m:r>
                      <a:rPr lang="en-AU" sz="28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2800" i="1">
                            <a:effectLst/>
                            <a:latin typeface="Cambria Math" panose="02040503050406030204" pitchFamily="18" charset="0"/>
                          </a:rPr>
                        </m:ctrlPr>
                      </m:dPr>
                      <m:e>
                        <m:r>
                          <a:rPr lang="en-AU"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AU" sz="2800" i="1">
                            <a:effectLst/>
                            <a:latin typeface="Cambria Math" panose="02040503050406030204" pitchFamily="18" charset="0"/>
                            <a:ea typeface="游明朝" panose="02020400000000000000" pitchFamily="18" charset="-128"/>
                            <a:cs typeface="Times New Roman" panose="02020603050405020304" pitchFamily="18" charset="0"/>
                          </a:rPr>
                          <m:t>,</m:t>
                        </m:r>
                        <m:r>
                          <a:rPr lang="en-AU" sz="2800" i="1">
                            <a:effectLst/>
                            <a:latin typeface="Cambria Math" panose="02040503050406030204" pitchFamily="18" charset="0"/>
                            <a:ea typeface="游明朝" panose="02020400000000000000" pitchFamily="18" charset="-128"/>
                            <a:cs typeface="Times New Roman" panose="02020603050405020304" pitchFamily="18" charset="0"/>
                          </a:rPr>
                          <m:t>𝑦</m:t>
                        </m:r>
                      </m:e>
                    </m:d>
                  </m:oMath>
                </a14:m>
                <a:r>
                  <a:rPr lang="en-AU" sz="2500" dirty="0">
                    <a:latin typeface="+mj-lt"/>
                  </a:rPr>
                  <a:t> we also store intermediate values  </a:t>
                </a:r>
              </a:p>
            </p:txBody>
          </p:sp>
        </mc:Choice>
        <mc:Fallback xmlns="">
          <p:sp>
            <p:nvSpPr>
              <p:cNvPr id="23" name="TextBox 22">
                <a:extLst>
                  <a:ext uri="{FF2B5EF4-FFF2-40B4-BE49-F238E27FC236}">
                    <a16:creationId xmlns:a16="http://schemas.microsoft.com/office/drawing/2014/main" id="{7E94931E-AF32-AECA-174F-A633A64358FC}"/>
                  </a:ext>
                </a:extLst>
              </p:cNvPr>
              <p:cNvSpPr txBox="1">
                <a:spLocks noRot="1" noChangeAspect="1" noMove="1" noResize="1" noEditPoints="1" noAdjustHandles="1" noChangeArrowheads="1" noChangeShapeType="1" noTextEdit="1"/>
              </p:cNvSpPr>
              <p:nvPr/>
            </p:nvSpPr>
            <p:spPr>
              <a:xfrm>
                <a:off x="1708727" y="1118771"/>
                <a:ext cx="9079346" cy="523220"/>
              </a:xfrm>
              <a:prstGeom prst="rect">
                <a:avLst/>
              </a:prstGeom>
              <a:blipFill>
                <a:blip r:embed="rId13"/>
                <a:stretch>
                  <a:fillRect l="-1074" t="-2353" b="-27059"/>
                </a:stretch>
              </a:blipFill>
            </p:spPr>
            <p:txBody>
              <a:bodyPr/>
              <a:lstStyle/>
              <a:p>
                <a:r>
                  <a:rPr lang="en-AU">
                    <a:noFill/>
                  </a:rPr>
                  <a:t> </a:t>
                </a:r>
              </a:p>
            </p:txBody>
          </p:sp>
        </mc:Fallback>
      </mc:AlternateContent>
    </p:spTree>
    <p:extLst>
      <p:ext uri="{BB962C8B-B14F-4D97-AF65-F5344CB8AC3E}">
        <p14:creationId xmlns:p14="http://schemas.microsoft.com/office/powerpoint/2010/main" val="343723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35758D-4067-3CBA-0D0A-EE2FC7402E8E}"/>
                  </a:ext>
                </a:extLst>
              </p:cNvPr>
              <p:cNvSpPr txBox="1"/>
              <p:nvPr/>
            </p:nvSpPr>
            <p:spPr>
              <a:xfrm>
                <a:off x="3486147" y="484228"/>
                <a:ext cx="6096000" cy="559449"/>
              </a:xfrm>
              <a:prstGeom prst="rect">
                <a:avLst/>
              </a:prstGeom>
              <a:noFill/>
            </p:spPr>
            <p:txBody>
              <a:bodyPr wrap="square">
                <a:spAutoFit/>
              </a:bodyPr>
              <a:lstStyle/>
              <a:p>
                <a14:m>
                  <m:oMath xmlns:m="http://schemas.openxmlformats.org/officeDocument/2006/math">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Sup>
                      <m:sSubSup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Sup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up>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2</m:t>
                        </m:r>
                      </m:sup>
                    </m:sSubSup>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AU" sz="3000">
                        <a:effectLst/>
                        <a:latin typeface="Cambria Math" panose="02040503050406030204" pitchFamily="18" charset="0"/>
                        <a:ea typeface="游明朝" panose="02020400000000000000" pitchFamily="18" charset="-128"/>
                        <a:cs typeface="Times New Roman" panose="02020603050405020304" pitchFamily="18" charset="0"/>
                      </a:rPr>
                      <m:t>sin</m:t>
                    </m:r>
                    <m:r>
                      <a:rPr lang="en-AU" sz="3000">
                        <a:effectLst/>
                        <a:latin typeface="Cambria Math" panose="02040503050406030204" pitchFamily="18" charset="0"/>
                        <a:ea typeface="游明朝" panose="02020400000000000000" pitchFamily="18" charset="-128"/>
                        <a:cs typeface="Times New Roman" panose="02020603050405020304" pitchFamily="18" charset="0"/>
                      </a:rPr>
                      <m:t>⁡</m:t>
                    </m:r>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oMath>
                </a14:m>
                <a:r>
                  <a:rPr lang="en-AU" sz="3000" dirty="0">
                    <a:effectLst/>
                    <a:latin typeface="Calibri" panose="020F0502020204030204" pitchFamily="34" charset="0"/>
                    <a:ea typeface="游明朝" panose="02020400000000000000" pitchFamily="18" charset="-128"/>
                    <a:cs typeface="Times New Roman" panose="02020603050405020304" pitchFamily="18" charset="0"/>
                  </a:rPr>
                  <a:t> </a:t>
                </a:r>
                <a:endParaRPr lang="en-AU" sz="3000" dirty="0"/>
              </a:p>
            </p:txBody>
          </p:sp>
        </mc:Choice>
        <mc:Fallback xmlns="">
          <p:sp>
            <p:nvSpPr>
              <p:cNvPr id="5" name="TextBox 4">
                <a:extLst>
                  <a:ext uri="{FF2B5EF4-FFF2-40B4-BE49-F238E27FC236}">
                    <a16:creationId xmlns:a16="http://schemas.microsoft.com/office/drawing/2014/main" id="{7635758D-4067-3CBA-0D0A-EE2FC7402E8E}"/>
                  </a:ext>
                </a:extLst>
              </p:cNvPr>
              <p:cNvSpPr txBox="1">
                <a:spLocks noRot="1" noChangeAspect="1" noMove="1" noResize="1" noEditPoints="1" noAdjustHandles="1" noChangeArrowheads="1" noChangeShapeType="1" noTextEdit="1"/>
              </p:cNvSpPr>
              <p:nvPr/>
            </p:nvSpPr>
            <p:spPr>
              <a:xfrm>
                <a:off x="3486147" y="484228"/>
                <a:ext cx="6096000" cy="559449"/>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F2950A2C-8035-129B-5B51-929A05691C72}"/>
                  </a:ext>
                </a:extLst>
              </p:cNvPr>
              <p:cNvSpPr/>
              <p:nvPr/>
            </p:nvSpPr>
            <p:spPr>
              <a:xfrm>
                <a:off x="2647950"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1</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e>
                      </m:d>
                      <m:r>
                        <a:rPr lang="en-AU" b="0" i="1" smtClean="0">
                          <a:solidFill>
                            <a:schemeClr val="tx1"/>
                          </a:solidFill>
                          <a:latin typeface="Cambria Math" panose="02040503050406030204" pitchFamily="18" charset="0"/>
                        </a:rPr>
                        <m:t>=2</m:t>
                      </m:r>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solidFill>
                    <a:schemeClr val="tx1"/>
                  </a:solidFill>
                </a:endParaRPr>
              </a:p>
            </p:txBody>
          </p:sp>
        </mc:Choice>
        <mc:Fallback xmlns="">
          <p:sp>
            <p:nvSpPr>
              <p:cNvPr id="7" name="Rectangle: Rounded Corners 6">
                <a:extLst>
                  <a:ext uri="{FF2B5EF4-FFF2-40B4-BE49-F238E27FC236}">
                    <a16:creationId xmlns:a16="http://schemas.microsoft.com/office/drawing/2014/main" id="{F2950A2C-8035-129B-5B51-929A05691C72}"/>
                  </a:ext>
                </a:extLst>
              </p:cNvPr>
              <p:cNvSpPr>
                <a:spLocks noRot="1" noChangeAspect="1" noMove="1" noResize="1" noEditPoints="1" noAdjustHandles="1" noChangeArrowheads="1" noChangeShapeType="1" noTextEdit="1"/>
              </p:cNvSpPr>
              <p:nvPr/>
            </p:nvSpPr>
            <p:spPr>
              <a:xfrm>
                <a:off x="2647950" y="2324100"/>
                <a:ext cx="2162175" cy="1104900"/>
              </a:xfrm>
              <a:prstGeom prst="roundRect">
                <a:avLst/>
              </a:prstGeom>
              <a:blipFill>
                <a:blip r:embed="rId3"/>
                <a:stretch>
                  <a:fillRect/>
                </a:stretch>
              </a:blipFill>
              <a:ln>
                <a:solidFill>
                  <a:schemeClr val="tx1"/>
                </a:solidFill>
              </a:ln>
            </p:spPr>
            <p:txBody>
              <a:bodyPr/>
              <a:lstStyle/>
              <a:p>
                <a:r>
                  <a:rPr lang="en-AU">
                    <a:noFill/>
                  </a:rPr>
                  <a:t> </a:t>
                </a:r>
              </a:p>
            </p:txBody>
          </p:sp>
        </mc:Fallback>
      </mc:AlternateContent>
      <p:sp>
        <p:nvSpPr>
          <p:cNvPr id="8" name="Rectangle: Rounded Corners 7">
            <a:extLst>
              <a:ext uri="{FF2B5EF4-FFF2-40B4-BE49-F238E27FC236}">
                <a16:creationId xmlns:a16="http://schemas.microsoft.com/office/drawing/2014/main" id="{0F33A3F0-BD08-7E35-924D-55DE1BB5F445}"/>
              </a:ext>
            </a:extLst>
          </p:cNvPr>
          <p:cNvSpPr/>
          <p:nvPr/>
        </p:nvSpPr>
        <p:spPr>
          <a:xfrm>
            <a:off x="2647949"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A9F2AA7E-306E-644D-1878-AB4A08EBF30D}"/>
                  </a:ext>
                </a:extLst>
              </p:cNvPr>
              <p:cNvSpPr/>
              <p:nvPr/>
            </p:nvSpPr>
            <p:spPr>
              <a:xfrm>
                <a:off x="6115048"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3</m:t>
                          </m:r>
                        </m:sub>
                      </m:sSub>
                      <m:d>
                        <m:dPr>
                          <m:ctrlPr>
                            <a:rPr lang="en-AU" b="0" i="1" smtClean="0">
                              <a:solidFill>
                                <a:schemeClr val="tx1"/>
                              </a:solidFill>
                              <a:latin typeface="Cambria Math" panose="02040503050406030204" pitchFamily="18" charset="0"/>
                            </a:rPr>
                          </m:ctrlPr>
                        </m:dPr>
                        <m:e>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e>
                      </m:d>
                      <m:r>
                        <a:rPr lang="en-AU" b="0" i="1" smtClean="0">
                          <a:solidFill>
                            <a:schemeClr val="tx1"/>
                          </a:solidFill>
                          <a:latin typeface="Cambria Math" panose="02040503050406030204" pitchFamily="18" charset="0"/>
                        </a:rPr>
                        <m:t>=</m:t>
                      </m:r>
                      <m:r>
                        <m:rPr>
                          <m:sty m:val="p"/>
                        </m:rPr>
                        <a:rPr lang="en-AU" b="0" i="0" smtClean="0">
                          <a:solidFill>
                            <a:schemeClr val="tx1"/>
                          </a:solidFill>
                          <a:latin typeface="Cambria Math" panose="02040503050406030204" pitchFamily="18" charset="0"/>
                        </a:rPr>
                        <m:t>cos</m:t>
                      </m:r>
                      <m:r>
                        <a:rPr lang="en-AU" b="0" i="1" smtClean="0">
                          <a:solidFill>
                            <a:schemeClr val="tx1"/>
                          </a:solidFill>
                          <a:latin typeface="Cambria Math" panose="02040503050406030204" pitchFamily="18" charset="0"/>
                        </a:rPr>
                        <m:t>(</m:t>
                      </m:r>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r>
                        <a:rPr lang="en-AU" b="0" i="1" smtClean="0">
                          <a:solidFill>
                            <a:schemeClr val="tx1"/>
                          </a:solidFill>
                          <a:latin typeface="Cambria Math" panose="02040503050406030204" pitchFamily="18" charset="0"/>
                        </a:rPr>
                        <m:t>)</m:t>
                      </m:r>
                    </m:oMath>
                  </m:oMathPara>
                </a14:m>
                <a:endParaRPr lang="en-AU" dirty="0">
                  <a:solidFill>
                    <a:schemeClr val="tx1"/>
                  </a:solidFill>
                </a:endParaRPr>
              </a:p>
            </p:txBody>
          </p:sp>
        </mc:Choice>
        <mc:Fallback xmlns="">
          <p:sp>
            <p:nvSpPr>
              <p:cNvPr id="9" name="Rectangle: Rounded Corners 8">
                <a:extLst>
                  <a:ext uri="{FF2B5EF4-FFF2-40B4-BE49-F238E27FC236}">
                    <a16:creationId xmlns:a16="http://schemas.microsoft.com/office/drawing/2014/main" id="{A9F2AA7E-306E-644D-1878-AB4A08EBF30D}"/>
                  </a:ext>
                </a:extLst>
              </p:cNvPr>
              <p:cNvSpPr>
                <a:spLocks noRot="1" noChangeAspect="1" noMove="1" noResize="1" noEditPoints="1" noAdjustHandles="1" noChangeArrowheads="1" noChangeShapeType="1" noTextEdit="1"/>
              </p:cNvSpPr>
              <p:nvPr/>
            </p:nvSpPr>
            <p:spPr>
              <a:xfrm>
                <a:off x="6115048" y="4111109"/>
                <a:ext cx="2162175" cy="1104900"/>
              </a:xfrm>
              <a:prstGeom prst="roundRect">
                <a:avLst/>
              </a:prstGeom>
              <a:blipFill>
                <a:blip r:embed="rId4"/>
                <a:stretch>
                  <a:fillRect/>
                </a:stretch>
              </a:blipFill>
              <a:ln>
                <a:solidFill>
                  <a:schemeClr val="tx1"/>
                </a:solidFill>
              </a:ln>
            </p:spPr>
            <p:txBody>
              <a:bodyPr/>
              <a:lstStyle/>
              <a:p>
                <a:r>
                  <a:rPr lang="en-AU">
                    <a:noFill/>
                  </a:rPr>
                  <a:t> </a:t>
                </a:r>
              </a:p>
            </p:txBody>
          </p:sp>
        </mc:Fallback>
      </mc:AlternateContent>
      <p:sp>
        <p:nvSpPr>
          <p:cNvPr id="10" name="Rectangle: Rounded Corners 9">
            <a:extLst>
              <a:ext uri="{FF2B5EF4-FFF2-40B4-BE49-F238E27FC236}">
                <a16:creationId xmlns:a16="http://schemas.microsoft.com/office/drawing/2014/main" id="{2DE85190-1E65-28D5-C337-AAA7561FB980}"/>
              </a:ext>
            </a:extLst>
          </p:cNvPr>
          <p:cNvSpPr/>
          <p:nvPr/>
        </p:nvSpPr>
        <p:spPr>
          <a:xfrm>
            <a:off x="6115048"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cxnSp>
        <p:nvCxnSpPr>
          <p:cNvPr id="12" name="Straight Arrow Connector 11">
            <a:extLst>
              <a:ext uri="{FF2B5EF4-FFF2-40B4-BE49-F238E27FC236}">
                <a16:creationId xmlns:a16="http://schemas.microsoft.com/office/drawing/2014/main" id="{A75A4C6D-4BDE-4516-A352-8F061C61EA2B}"/>
              </a:ext>
            </a:extLst>
          </p:cNvPr>
          <p:cNvCxnSpPr>
            <a:cxnSpLocks/>
          </p:cNvCxnSpPr>
          <p:nvPr/>
        </p:nvCxnSpPr>
        <p:spPr>
          <a:xfrm flipH="1">
            <a:off x="1343025" y="2876550"/>
            <a:ext cx="13049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BF59A0-5223-D3CD-F35B-CB6297A76506}"/>
              </a:ext>
            </a:extLst>
          </p:cNvPr>
          <p:cNvCxnSpPr>
            <a:cxnSpLocks/>
          </p:cNvCxnSpPr>
          <p:nvPr/>
        </p:nvCxnSpPr>
        <p:spPr>
          <a:xfrm flipH="1">
            <a:off x="1343025" y="4663559"/>
            <a:ext cx="130492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945C49-B3F2-B1DB-7BEC-1EC20F09ED2D}"/>
                  </a:ext>
                </a:extLst>
              </p:cNvPr>
              <p:cNvSpPr txBox="1"/>
              <p:nvPr/>
            </p:nvSpPr>
            <p:spPr>
              <a:xfrm>
                <a:off x="785812" y="2659618"/>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p>
            </p:txBody>
          </p:sp>
        </mc:Choice>
        <mc:Fallback xmlns="">
          <p:sp>
            <p:nvSpPr>
              <p:cNvPr id="14" name="TextBox 13">
                <a:extLst>
                  <a:ext uri="{FF2B5EF4-FFF2-40B4-BE49-F238E27FC236}">
                    <a16:creationId xmlns:a16="http://schemas.microsoft.com/office/drawing/2014/main" id="{1F945C49-B3F2-B1DB-7BEC-1EC20F09ED2D}"/>
                  </a:ext>
                </a:extLst>
              </p:cNvPr>
              <p:cNvSpPr txBox="1">
                <a:spLocks noRot="1" noChangeAspect="1" noMove="1" noResize="1" noEditPoints="1" noAdjustHandles="1" noChangeArrowheads="1" noChangeShapeType="1" noTextEdit="1"/>
              </p:cNvSpPr>
              <p:nvPr/>
            </p:nvSpPr>
            <p:spPr>
              <a:xfrm>
                <a:off x="785812" y="2659618"/>
                <a:ext cx="723900" cy="369332"/>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9A3AD5-C0AA-F651-EF7C-3327CFC996A7}"/>
                  </a:ext>
                </a:extLst>
              </p:cNvPr>
              <p:cNvSpPr txBox="1"/>
              <p:nvPr/>
            </p:nvSpPr>
            <p:spPr>
              <a:xfrm>
                <a:off x="833437" y="44334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70C0"/>
                              </a:solidFill>
                              <a:latin typeface="Cambria Math" panose="02040503050406030204" pitchFamily="18" charset="0"/>
                            </a:rPr>
                          </m:ctrlPr>
                        </m:sSubPr>
                        <m:e>
                          <m:r>
                            <a:rPr lang="en-AU" b="0" i="1" smtClean="0">
                              <a:solidFill>
                                <a:srgbClr val="0070C0"/>
                              </a:solidFill>
                              <a:latin typeface="Cambria Math" panose="02040503050406030204" pitchFamily="18" charset="0"/>
                            </a:rPr>
                            <m:t>𝑥</m:t>
                          </m:r>
                        </m:e>
                        <m:sub>
                          <m:r>
                            <a:rPr lang="en-AU" b="0" i="1" smtClean="0">
                              <a:solidFill>
                                <a:srgbClr val="0070C0"/>
                              </a:solidFill>
                              <a:latin typeface="Cambria Math" panose="02040503050406030204" pitchFamily="18" charset="0"/>
                            </a:rPr>
                            <m:t>2</m:t>
                          </m:r>
                        </m:sub>
                      </m:sSub>
                    </m:oMath>
                  </m:oMathPara>
                </a14:m>
                <a:endParaRPr lang="en-AU" dirty="0"/>
              </a:p>
            </p:txBody>
          </p:sp>
        </mc:Choice>
        <mc:Fallback xmlns="">
          <p:sp>
            <p:nvSpPr>
              <p:cNvPr id="15" name="TextBox 14">
                <a:extLst>
                  <a:ext uri="{FF2B5EF4-FFF2-40B4-BE49-F238E27FC236}">
                    <a16:creationId xmlns:a16="http://schemas.microsoft.com/office/drawing/2014/main" id="{C49A3AD5-C0AA-F651-EF7C-3327CFC996A7}"/>
                  </a:ext>
                </a:extLst>
              </p:cNvPr>
              <p:cNvSpPr txBox="1">
                <a:spLocks noRot="1" noChangeAspect="1" noMove="1" noResize="1" noEditPoints="1" noAdjustHandles="1" noChangeArrowheads="1" noChangeShapeType="1" noTextEdit="1"/>
              </p:cNvSpPr>
              <p:nvPr/>
            </p:nvSpPr>
            <p:spPr>
              <a:xfrm>
                <a:off x="833437" y="4433412"/>
                <a:ext cx="723900" cy="369332"/>
              </a:xfrm>
              <a:prstGeom prst="rect">
                <a:avLst/>
              </a:prstGeom>
              <a:blipFill>
                <a:blip r:embed="rId6"/>
                <a:stretch>
                  <a:fillRect/>
                </a:stretch>
              </a:blipFill>
            </p:spPr>
            <p:txBody>
              <a:bodyPr/>
              <a:lstStyle/>
              <a:p>
                <a:r>
                  <a:rPr lang="en-AU">
                    <a:noFill/>
                  </a:rPr>
                  <a:t> </a:t>
                </a:r>
              </a:p>
            </p:txBody>
          </p:sp>
        </mc:Fallback>
      </mc:AlternateContent>
      <p:cxnSp>
        <p:nvCxnSpPr>
          <p:cNvPr id="16" name="Straight Arrow Connector 15">
            <a:extLst>
              <a:ext uri="{FF2B5EF4-FFF2-40B4-BE49-F238E27FC236}">
                <a16:creationId xmlns:a16="http://schemas.microsoft.com/office/drawing/2014/main" id="{2CEA5714-AF13-03B7-C04D-C0C61F9BEEEC}"/>
              </a:ext>
            </a:extLst>
          </p:cNvPr>
          <p:cNvCxnSpPr>
            <a:cxnSpLocks/>
          </p:cNvCxnSpPr>
          <p:nvPr/>
        </p:nvCxnSpPr>
        <p:spPr>
          <a:xfrm rot="10800000">
            <a:off x="1343025" y="2876550"/>
            <a:ext cx="1304924" cy="17870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8141EC-855E-2DCD-FAE2-BB3C1C7621A3}"/>
              </a:ext>
            </a:extLst>
          </p:cNvPr>
          <p:cNvCxnSpPr>
            <a:cxnSpLocks/>
          </p:cNvCxnSpPr>
          <p:nvPr/>
        </p:nvCxnSpPr>
        <p:spPr>
          <a:xfrm flipH="1">
            <a:off x="4810124" y="2876550"/>
            <a:ext cx="130492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93DF84-EC0E-2058-9CF6-086DA22912AC}"/>
              </a:ext>
            </a:extLst>
          </p:cNvPr>
          <p:cNvCxnSpPr>
            <a:cxnSpLocks/>
          </p:cNvCxnSpPr>
          <p:nvPr/>
        </p:nvCxnSpPr>
        <p:spPr>
          <a:xfrm flipH="1">
            <a:off x="4810124" y="4682609"/>
            <a:ext cx="130492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404FDB-8766-F86E-DE8F-2DB7BA7E50E6}"/>
              </a:ext>
            </a:extLst>
          </p:cNvPr>
          <p:cNvCxnSpPr>
            <a:cxnSpLocks/>
          </p:cNvCxnSpPr>
          <p:nvPr/>
        </p:nvCxnSpPr>
        <p:spPr>
          <a:xfrm>
            <a:off x="7196136" y="3429000"/>
            <a:ext cx="0" cy="68210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8EBAE86-E38C-3C9F-F10C-B054EDB394FD}"/>
              </a:ext>
            </a:extLst>
          </p:cNvPr>
          <p:cNvCxnSpPr>
            <a:cxnSpLocks/>
          </p:cNvCxnSpPr>
          <p:nvPr/>
        </p:nvCxnSpPr>
        <p:spPr>
          <a:xfrm flipH="1">
            <a:off x="8277223" y="2844284"/>
            <a:ext cx="13049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CB19AC-FC65-6B76-0C02-62AF9E894E67}"/>
                  </a:ext>
                </a:extLst>
              </p:cNvPr>
              <p:cNvSpPr txBox="1"/>
              <p:nvPr/>
            </p:nvSpPr>
            <p:spPr>
              <a:xfrm>
                <a:off x="9544050" y="2654807"/>
                <a:ext cx="145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6</m:t>
                          </m:r>
                        </m:sub>
                      </m:s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1800" i="1">
                              <a:effectLst/>
                              <a:latin typeface="Cambria Math" panose="02040503050406030204" pitchFamily="18" charset="0"/>
                            </a:rPr>
                          </m:ctrlPr>
                        </m:dPr>
                        <m:e>
                          <m:r>
                            <a:rPr lang="en-AU" sz="1800" i="1">
                              <a:effectLst/>
                              <a:latin typeface="Cambria Math" panose="02040503050406030204" pitchFamily="18" charset="0"/>
                              <a:ea typeface="游明朝" panose="02020400000000000000" pitchFamily="18" charset="-128"/>
                              <a:cs typeface="Times New Roman" panose="02020603050405020304" pitchFamily="18" charset="0"/>
                            </a:rPr>
                            <m:t>𝑥</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𝑦</m:t>
                          </m:r>
                        </m:e>
                      </m:d>
                    </m:oMath>
                  </m:oMathPara>
                </a14:m>
                <a:endParaRPr lang="en-AU" dirty="0"/>
              </a:p>
            </p:txBody>
          </p:sp>
        </mc:Choice>
        <mc:Fallback xmlns="">
          <p:sp>
            <p:nvSpPr>
              <p:cNvPr id="28" name="TextBox 27">
                <a:extLst>
                  <a:ext uri="{FF2B5EF4-FFF2-40B4-BE49-F238E27FC236}">
                    <a16:creationId xmlns:a16="http://schemas.microsoft.com/office/drawing/2014/main" id="{47CB19AC-FC65-6B76-0C02-62AF9E894E67}"/>
                  </a:ext>
                </a:extLst>
              </p:cNvPr>
              <p:cNvSpPr txBox="1">
                <a:spLocks noRot="1" noChangeAspect="1" noMove="1" noResize="1" noEditPoints="1" noAdjustHandles="1" noChangeArrowheads="1" noChangeShapeType="1" noTextEdit="1"/>
              </p:cNvSpPr>
              <p:nvPr/>
            </p:nvSpPr>
            <p:spPr>
              <a:xfrm>
                <a:off x="9544050" y="2654807"/>
                <a:ext cx="1454424" cy="369332"/>
              </a:xfrm>
              <a:prstGeom prst="rect">
                <a:avLst/>
              </a:prstGeom>
              <a:blipFill>
                <a:blip r:embed="rId7"/>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AE0022-1404-C998-CCB3-30F29A9BA851}"/>
                  </a:ext>
                </a:extLst>
              </p:cNvPr>
              <p:cNvSpPr txBox="1"/>
              <p:nvPr/>
            </p:nvSpPr>
            <p:spPr>
              <a:xfrm>
                <a:off x="2606411" y="4479578"/>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r>
                            <a:rPr lang="en-AU" b="0" i="1" smtClean="0">
                              <a:solidFill>
                                <a:schemeClr val="tx1"/>
                              </a:solidFill>
                              <a:latin typeface="Cambria Math" panose="02040503050406030204" pitchFamily="18" charset="0"/>
                            </a:rPr>
                            <m:t>,</m:t>
                          </m:r>
                          <m:sSub>
                            <m:sSubPr>
                              <m:ctrlPr>
                                <a:rPr lang="en-AU" b="0" i="1" smtClean="0">
                                  <a:solidFill>
                                    <a:schemeClr val="accent1"/>
                                  </a:solidFill>
                                  <a:latin typeface="Cambria Math" panose="02040503050406030204" pitchFamily="18" charset="0"/>
                                </a:rPr>
                              </m:ctrlPr>
                            </m:sSubPr>
                            <m:e>
                              <m:r>
                                <a:rPr lang="en-AU" b="0" i="1" smtClean="0">
                                  <a:solidFill>
                                    <a:schemeClr val="accent1"/>
                                  </a:solidFill>
                                  <a:latin typeface="Cambria Math" panose="02040503050406030204" pitchFamily="18" charset="0"/>
                                </a:rPr>
                                <m:t>𝑥</m:t>
                              </m:r>
                            </m:e>
                            <m:sub>
                              <m:r>
                                <a:rPr lang="en-AU" b="0" i="1" smtClean="0">
                                  <a:solidFill>
                                    <a:schemeClr val="accent1"/>
                                  </a:solidFill>
                                  <a:latin typeface="Cambria Math" panose="02040503050406030204" pitchFamily="18" charset="0"/>
                                </a:rPr>
                                <m:t>2</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xmlns="">
          <p:sp>
            <p:nvSpPr>
              <p:cNvPr id="3" name="TextBox 2">
                <a:extLst>
                  <a:ext uri="{FF2B5EF4-FFF2-40B4-BE49-F238E27FC236}">
                    <a16:creationId xmlns:a16="http://schemas.microsoft.com/office/drawing/2014/main" id="{88AE0022-1404-C998-CCB3-30F29A9BA851}"/>
                  </a:ext>
                </a:extLst>
              </p:cNvPr>
              <p:cNvSpPr txBox="1">
                <a:spLocks noRot="1" noChangeAspect="1" noMove="1" noResize="1" noEditPoints="1" noAdjustHandles="1" noChangeArrowheads="1" noChangeShapeType="1" noTextEdit="1"/>
              </p:cNvSpPr>
              <p:nvPr/>
            </p:nvSpPr>
            <p:spPr>
              <a:xfrm>
                <a:off x="2606411" y="4479578"/>
                <a:ext cx="2226201" cy="646331"/>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DD2A7AB-9430-57DB-EACD-110AA200FCCF}"/>
                  </a:ext>
                </a:extLst>
              </p:cNvPr>
              <p:cNvSpPr txBox="1"/>
              <p:nvPr/>
            </p:nvSpPr>
            <p:spPr>
              <a:xfrm>
                <a:off x="5072063" y="2455844"/>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oMath>
                  </m:oMathPara>
                </a14:m>
                <a:endParaRPr lang="en-AU" dirty="0"/>
              </a:p>
            </p:txBody>
          </p:sp>
        </mc:Choice>
        <mc:Fallback xmlns="">
          <p:sp>
            <p:nvSpPr>
              <p:cNvPr id="6" name="TextBox 5">
                <a:extLst>
                  <a:ext uri="{FF2B5EF4-FFF2-40B4-BE49-F238E27FC236}">
                    <a16:creationId xmlns:a16="http://schemas.microsoft.com/office/drawing/2014/main" id="{7DD2A7AB-9430-57DB-EACD-110AA200FCCF}"/>
                  </a:ext>
                </a:extLst>
              </p:cNvPr>
              <p:cNvSpPr txBox="1">
                <a:spLocks noRot="1" noChangeAspect="1" noMove="1" noResize="1" noEditPoints="1" noAdjustHandles="1" noChangeArrowheads="1" noChangeShapeType="1" noTextEdit="1"/>
              </p:cNvSpPr>
              <p:nvPr/>
            </p:nvSpPr>
            <p:spPr>
              <a:xfrm>
                <a:off x="5072063" y="2455844"/>
                <a:ext cx="723900" cy="369332"/>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81DB73-3826-BA58-975D-EA867B093C5E}"/>
                  </a:ext>
                </a:extLst>
              </p:cNvPr>
              <p:cNvSpPr txBox="1"/>
              <p:nvPr/>
            </p:nvSpPr>
            <p:spPr>
              <a:xfrm>
                <a:off x="5100636" y="42949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oMath>
                  </m:oMathPara>
                </a14:m>
                <a:endParaRPr lang="en-AU" dirty="0"/>
              </a:p>
            </p:txBody>
          </p:sp>
        </mc:Choice>
        <mc:Fallback xmlns="">
          <p:sp>
            <p:nvSpPr>
              <p:cNvPr id="11" name="TextBox 10">
                <a:extLst>
                  <a:ext uri="{FF2B5EF4-FFF2-40B4-BE49-F238E27FC236}">
                    <a16:creationId xmlns:a16="http://schemas.microsoft.com/office/drawing/2014/main" id="{E481DB73-3826-BA58-975D-EA867B093C5E}"/>
                  </a:ext>
                </a:extLst>
              </p:cNvPr>
              <p:cNvSpPr txBox="1">
                <a:spLocks noRot="1" noChangeAspect="1" noMove="1" noResize="1" noEditPoints="1" noAdjustHandles="1" noChangeArrowheads="1" noChangeShapeType="1" noTextEdit="1"/>
              </p:cNvSpPr>
              <p:nvPr/>
            </p:nvSpPr>
            <p:spPr>
              <a:xfrm>
                <a:off x="5100636" y="4294912"/>
                <a:ext cx="723900" cy="369332"/>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7C224D-2A7A-F66C-3F70-B95FE6A980FB}"/>
                  </a:ext>
                </a:extLst>
              </p:cNvPr>
              <p:cNvSpPr txBox="1"/>
              <p:nvPr/>
            </p:nvSpPr>
            <p:spPr>
              <a:xfrm>
                <a:off x="7069166" y="357985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oMath>
                  </m:oMathPara>
                </a14:m>
                <a:endParaRPr lang="en-AU" dirty="0"/>
              </a:p>
            </p:txBody>
          </p:sp>
        </mc:Choice>
        <mc:Fallback xmlns="">
          <p:sp>
            <p:nvSpPr>
              <p:cNvPr id="17" name="TextBox 16">
                <a:extLst>
                  <a:ext uri="{FF2B5EF4-FFF2-40B4-BE49-F238E27FC236}">
                    <a16:creationId xmlns:a16="http://schemas.microsoft.com/office/drawing/2014/main" id="{0B7C224D-2A7A-F66C-3F70-B95FE6A980FB}"/>
                  </a:ext>
                </a:extLst>
              </p:cNvPr>
              <p:cNvSpPr txBox="1">
                <a:spLocks noRot="1" noChangeAspect="1" noMove="1" noResize="1" noEditPoints="1" noAdjustHandles="1" noChangeArrowheads="1" noChangeShapeType="1" noTextEdit="1"/>
              </p:cNvSpPr>
              <p:nvPr/>
            </p:nvSpPr>
            <p:spPr>
              <a:xfrm>
                <a:off x="7069166" y="3579852"/>
                <a:ext cx="723900" cy="369332"/>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A01EF14-EF80-BB05-3CBB-98F28A29319D}"/>
                  </a:ext>
                </a:extLst>
              </p:cNvPr>
              <p:cNvSpPr txBox="1"/>
              <p:nvPr/>
            </p:nvSpPr>
            <p:spPr>
              <a:xfrm>
                <a:off x="6083034" y="2662535"/>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r>
                            <a:rPr lang="en-AU" b="0" i="1" smtClean="0">
                              <a:solidFill>
                                <a:schemeClr val="tx1"/>
                              </a:solidFill>
                              <a:latin typeface="Cambria Math" panose="02040503050406030204" pitchFamily="18" charset="0"/>
                            </a:rPr>
                            <m:t>,</m:t>
                          </m:r>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xmlns="">
          <p:sp>
            <p:nvSpPr>
              <p:cNvPr id="20" name="TextBox 19">
                <a:extLst>
                  <a:ext uri="{FF2B5EF4-FFF2-40B4-BE49-F238E27FC236}">
                    <a16:creationId xmlns:a16="http://schemas.microsoft.com/office/drawing/2014/main" id="{CA01EF14-EF80-BB05-3CBB-98F28A29319D}"/>
                  </a:ext>
                </a:extLst>
              </p:cNvPr>
              <p:cNvSpPr txBox="1">
                <a:spLocks noRot="1" noChangeAspect="1" noMove="1" noResize="1" noEditPoints="1" noAdjustHandles="1" noChangeArrowheads="1" noChangeShapeType="1" noTextEdit="1"/>
              </p:cNvSpPr>
              <p:nvPr/>
            </p:nvSpPr>
            <p:spPr>
              <a:xfrm>
                <a:off x="6083034" y="2662535"/>
                <a:ext cx="2226201" cy="646331"/>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29CBC77-03AB-0060-E348-BF7476AFFEB1}"/>
                  </a:ext>
                </a:extLst>
              </p:cNvPr>
              <p:cNvSpPr txBox="1"/>
              <p:nvPr/>
            </p:nvSpPr>
            <p:spPr>
              <a:xfrm>
                <a:off x="2776536" y="1009067"/>
                <a:ext cx="6096000" cy="5594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30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a:rPr lang="en-AU" sz="3000" b="0" i="1" smtClean="0">
                          <a:effectLst/>
                          <a:latin typeface="Cambria Math" panose="02040503050406030204" pitchFamily="18" charset="0"/>
                          <a:ea typeface="游明朝" panose="02020400000000000000" pitchFamily="18" charset="-128"/>
                          <a:cs typeface="Times New Roman" panose="02020603050405020304" pitchFamily="18" charset="0"/>
                        </a:rPr>
                        <m:t> ?</m:t>
                      </m:r>
                    </m:oMath>
                  </m:oMathPara>
                </a14:m>
                <a:endParaRPr lang="en-AU" sz="3000" dirty="0"/>
              </a:p>
            </p:txBody>
          </p:sp>
        </mc:Choice>
        <mc:Fallback xmlns="">
          <p:sp>
            <p:nvSpPr>
              <p:cNvPr id="2" name="TextBox 1">
                <a:extLst>
                  <a:ext uri="{FF2B5EF4-FFF2-40B4-BE49-F238E27FC236}">
                    <a16:creationId xmlns:a16="http://schemas.microsoft.com/office/drawing/2014/main" id="{029CBC77-03AB-0060-E348-BF7476AFFEB1}"/>
                  </a:ext>
                </a:extLst>
              </p:cNvPr>
              <p:cNvSpPr txBox="1">
                <a:spLocks noRot="1" noChangeAspect="1" noMove="1" noResize="1" noEditPoints="1" noAdjustHandles="1" noChangeArrowheads="1" noChangeShapeType="1" noTextEdit="1"/>
              </p:cNvSpPr>
              <p:nvPr/>
            </p:nvSpPr>
            <p:spPr>
              <a:xfrm>
                <a:off x="2776536" y="1009067"/>
                <a:ext cx="6096000" cy="559449"/>
              </a:xfrm>
              <a:prstGeom prst="rect">
                <a:avLst/>
              </a:prstGeom>
              <a:blipFill>
                <a:blip r:embed="rId1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994743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35758D-4067-3CBA-0D0A-EE2FC7402E8E}"/>
                  </a:ext>
                </a:extLst>
              </p:cNvPr>
              <p:cNvSpPr txBox="1"/>
              <p:nvPr/>
            </p:nvSpPr>
            <p:spPr>
              <a:xfrm>
                <a:off x="3486147" y="484228"/>
                <a:ext cx="6096000" cy="559449"/>
              </a:xfrm>
              <a:prstGeom prst="rect">
                <a:avLst/>
              </a:prstGeom>
              <a:noFill/>
            </p:spPr>
            <p:txBody>
              <a:bodyPr wrap="square">
                <a:spAutoFit/>
              </a:bodyPr>
              <a:lstStyle/>
              <a:p>
                <a14:m>
                  <m:oMath xmlns:m="http://schemas.openxmlformats.org/officeDocument/2006/math">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Sup>
                      <m:sSubSup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Sup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up>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2</m:t>
                        </m:r>
                      </m:sup>
                    </m:sSubSup>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AU" sz="3000">
                        <a:effectLst/>
                        <a:latin typeface="Cambria Math" panose="02040503050406030204" pitchFamily="18" charset="0"/>
                        <a:ea typeface="游明朝" panose="02020400000000000000" pitchFamily="18" charset="-128"/>
                        <a:cs typeface="Times New Roman" panose="02020603050405020304" pitchFamily="18" charset="0"/>
                      </a:rPr>
                      <m:t>sin</m:t>
                    </m:r>
                    <m:r>
                      <a:rPr lang="en-AU" sz="3000">
                        <a:effectLst/>
                        <a:latin typeface="Cambria Math" panose="02040503050406030204" pitchFamily="18" charset="0"/>
                        <a:ea typeface="游明朝" panose="02020400000000000000" pitchFamily="18" charset="-128"/>
                        <a:cs typeface="Times New Roman" panose="02020603050405020304" pitchFamily="18" charset="0"/>
                      </a:rPr>
                      <m:t>⁡</m:t>
                    </m:r>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oMath>
                </a14:m>
                <a:r>
                  <a:rPr lang="en-AU" sz="3000" dirty="0">
                    <a:effectLst/>
                    <a:latin typeface="Calibri" panose="020F0502020204030204" pitchFamily="34" charset="0"/>
                    <a:ea typeface="游明朝" panose="02020400000000000000" pitchFamily="18" charset="-128"/>
                    <a:cs typeface="Times New Roman" panose="02020603050405020304" pitchFamily="18" charset="0"/>
                  </a:rPr>
                  <a:t> </a:t>
                </a:r>
                <a:endParaRPr lang="en-AU" sz="3000" dirty="0"/>
              </a:p>
            </p:txBody>
          </p:sp>
        </mc:Choice>
        <mc:Fallback xmlns="">
          <p:sp>
            <p:nvSpPr>
              <p:cNvPr id="5" name="TextBox 4">
                <a:extLst>
                  <a:ext uri="{FF2B5EF4-FFF2-40B4-BE49-F238E27FC236}">
                    <a16:creationId xmlns:a16="http://schemas.microsoft.com/office/drawing/2014/main" id="{7635758D-4067-3CBA-0D0A-EE2FC7402E8E}"/>
                  </a:ext>
                </a:extLst>
              </p:cNvPr>
              <p:cNvSpPr txBox="1">
                <a:spLocks noRot="1" noChangeAspect="1" noMove="1" noResize="1" noEditPoints="1" noAdjustHandles="1" noChangeArrowheads="1" noChangeShapeType="1" noTextEdit="1"/>
              </p:cNvSpPr>
              <p:nvPr/>
            </p:nvSpPr>
            <p:spPr>
              <a:xfrm>
                <a:off x="3486147" y="484228"/>
                <a:ext cx="6096000" cy="559449"/>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F2950A2C-8035-129B-5B51-929A05691C72}"/>
                  </a:ext>
                </a:extLst>
              </p:cNvPr>
              <p:cNvSpPr/>
              <p:nvPr/>
            </p:nvSpPr>
            <p:spPr>
              <a:xfrm>
                <a:off x="2647950"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1</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e>
                      </m:d>
                      <m:r>
                        <a:rPr lang="en-AU" b="0" i="1" smtClean="0">
                          <a:solidFill>
                            <a:schemeClr val="tx1"/>
                          </a:solidFill>
                          <a:latin typeface="Cambria Math" panose="02040503050406030204" pitchFamily="18" charset="0"/>
                        </a:rPr>
                        <m:t>=2</m:t>
                      </m:r>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solidFill>
                    <a:schemeClr val="tx1"/>
                  </a:solidFill>
                </a:endParaRPr>
              </a:p>
            </p:txBody>
          </p:sp>
        </mc:Choice>
        <mc:Fallback xmlns="">
          <p:sp>
            <p:nvSpPr>
              <p:cNvPr id="7" name="Rectangle: Rounded Corners 6">
                <a:extLst>
                  <a:ext uri="{FF2B5EF4-FFF2-40B4-BE49-F238E27FC236}">
                    <a16:creationId xmlns:a16="http://schemas.microsoft.com/office/drawing/2014/main" id="{F2950A2C-8035-129B-5B51-929A05691C72}"/>
                  </a:ext>
                </a:extLst>
              </p:cNvPr>
              <p:cNvSpPr>
                <a:spLocks noRot="1" noChangeAspect="1" noMove="1" noResize="1" noEditPoints="1" noAdjustHandles="1" noChangeArrowheads="1" noChangeShapeType="1" noTextEdit="1"/>
              </p:cNvSpPr>
              <p:nvPr/>
            </p:nvSpPr>
            <p:spPr>
              <a:xfrm>
                <a:off x="2647950" y="2324100"/>
                <a:ext cx="2162175" cy="1104900"/>
              </a:xfrm>
              <a:prstGeom prst="roundRect">
                <a:avLst/>
              </a:prstGeom>
              <a:blipFill>
                <a:blip r:embed="rId3"/>
                <a:stretch>
                  <a:fillRect/>
                </a:stretch>
              </a:blipFill>
              <a:ln>
                <a:solidFill>
                  <a:schemeClr val="tx1"/>
                </a:solidFill>
              </a:ln>
            </p:spPr>
            <p:txBody>
              <a:bodyPr/>
              <a:lstStyle/>
              <a:p>
                <a:r>
                  <a:rPr lang="en-AU">
                    <a:noFill/>
                  </a:rPr>
                  <a:t> </a:t>
                </a:r>
              </a:p>
            </p:txBody>
          </p:sp>
        </mc:Fallback>
      </mc:AlternateContent>
      <p:sp>
        <p:nvSpPr>
          <p:cNvPr id="8" name="Rectangle: Rounded Corners 7">
            <a:extLst>
              <a:ext uri="{FF2B5EF4-FFF2-40B4-BE49-F238E27FC236}">
                <a16:creationId xmlns:a16="http://schemas.microsoft.com/office/drawing/2014/main" id="{0F33A3F0-BD08-7E35-924D-55DE1BB5F445}"/>
              </a:ext>
            </a:extLst>
          </p:cNvPr>
          <p:cNvSpPr/>
          <p:nvPr/>
        </p:nvSpPr>
        <p:spPr>
          <a:xfrm>
            <a:off x="2647949"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A9F2AA7E-306E-644D-1878-AB4A08EBF30D}"/>
                  </a:ext>
                </a:extLst>
              </p:cNvPr>
              <p:cNvSpPr/>
              <p:nvPr/>
            </p:nvSpPr>
            <p:spPr>
              <a:xfrm>
                <a:off x="6115048"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3</m:t>
                          </m:r>
                        </m:sub>
                      </m:sSub>
                      <m:d>
                        <m:dPr>
                          <m:ctrlPr>
                            <a:rPr lang="en-AU" b="0" i="1" smtClean="0">
                              <a:solidFill>
                                <a:schemeClr val="tx1"/>
                              </a:solidFill>
                              <a:latin typeface="Cambria Math" panose="02040503050406030204" pitchFamily="18" charset="0"/>
                            </a:rPr>
                          </m:ctrlPr>
                        </m:dPr>
                        <m:e>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e>
                      </m:d>
                      <m:r>
                        <a:rPr lang="en-AU" b="0" i="1" smtClean="0">
                          <a:solidFill>
                            <a:schemeClr val="tx1"/>
                          </a:solidFill>
                          <a:latin typeface="Cambria Math" panose="02040503050406030204" pitchFamily="18" charset="0"/>
                        </a:rPr>
                        <m:t>=</m:t>
                      </m:r>
                      <m:r>
                        <m:rPr>
                          <m:sty m:val="p"/>
                        </m:rPr>
                        <a:rPr lang="en-AU" b="0" i="0" smtClean="0">
                          <a:solidFill>
                            <a:schemeClr val="tx1"/>
                          </a:solidFill>
                          <a:latin typeface="Cambria Math" panose="02040503050406030204" pitchFamily="18" charset="0"/>
                        </a:rPr>
                        <m:t>cos</m:t>
                      </m:r>
                      <m:r>
                        <a:rPr lang="en-AU" b="0" i="1" smtClean="0">
                          <a:solidFill>
                            <a:schemeClr val="tx1"/>
                          </a:solidFill>
                          <a:latin typeface="Cambria Math" panose="02040503050406030204" pitchFamily="18" charset="0"/>
                        </a:rPr>
                        <m:t>(</m:t>
                      </m:r>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r>
                        <a:rPr lang="en-AU" b="0" i="1" smtClean="0">
                          <a:solidFill>
                            <a:schemeClr val="tx1"/>
                          </a:solidFill>
                          <a:latin typeface="Cambria Math" panose="02040503050406030204" pitchFamily="18" charset="0"/>
                        </a:rPr>
                        <m:t>)</m:t>
                      </m:r>
                    </m:oMath>
                  </m:oMathPara>
                </a14:m>
                <a:endParaRPr lang="en-AU" dirty="0">
                  <a:solidFill>
                    <a:schemeClr val="tx1"/>
                  </a:solidFill>
                </a:endParaRPr>
              </a:p>
            </p:txBody>
          </p:sp>
        </mc:Choice>
        <mc:Fallback xmlns="">
          <p:sp>
            <p:nvSpPr>
              <p:cNvPr id="9" name="Rectangle: Rounded Corners 8">
                <a:extLst>
                  <a:ext uri="{FF2B5EF4-FFF2-40B4-BE49-F238E27FC236}">
                    <a16:creationId xmlns:a16="http://schemas.microsoft.com/office/drawing/2014/main" id="{A9F2AA7E-306E-644D-1878-AB4A08EBF30D}"/>
                  </a:ext>
                </a:extLst>
              </p:cNvPr>
              <p:cNvSpPr>
                <a:spLocks noRot="1" noChangeAspect="1" noMove="1" noResize="1" noEditPoints="1" noAdjustHandles="1" noChangeArrowheads="1" noChangeShapeType="1" noTextEdit="1"/>
              </p:cNvSpPr>
              <p:nvPr/>
            </p:nvSpPr>
            <p:spPr>
              <a:xfrm>
                <a:off x="6115048" y="4111109"/>
                <a:ext cx="2162175" cy="1104900"/>
              </a:xfrm>
              <a:prstGeom prst="roundRect">
                <a:avLst/>
              </a:prstGeom>
              <a:blipFill>
                <a:blip r:embed="rId4"/>
                <a:stretch>
                  <a:fillRect/>
                </a:stretch>
              </a:blipFill>
              <a:ln>
                <a:solidFill>
                  <a:schemeClr val="tx1"/>
                </a:solidFill>
              </a:ln>
            </p:spPr>
            <p:txBody>
              <a:bodyPr/>
              <a:lstStyle/>
              <a:p>
                <a:r>
                  <a:rPr lang="en-AU">
                    <a:noFill/>
                  </a:rPr>
                  <a:t> </a:t>
                </a:r>
              </a:p>
            </p:txBody>
          </p:sp>
        </mc:Fallback>
      </mc:AlternateContent>
      <p:sp>
        <p:nvSpPr>
          <p:cNvPr id="10" name="Rectangle: Rounded Corners 9">
            <a:extLst>
              <a:ext uri="{FF2B5EF4-FFF2-40B4-BE49-F238E27FC236}">
                <a16:creationId xmlns:a16="http://schemas.microsoft.com/office/drawing/2014/main" id="{2DE85190-1E65-28D5-C337-AAA7561FB980}"/>
              </a:ext>
            </a:extLst>
          </p:cNvPr>
          <p:cNvSpPr/>
          <p:nvPr/>
        </p:nvSpPr>
        <p:spPr>
          <a:xfrm>
            <a:off x="6115048"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cxnSp>
        <p:nvCxnSpPr>
          <p:cNvPr id="12" name="Straight Arrow Connector 11">
            <a:extLst>
              <a:ext uri="{FF2B5EF4-FFF2-40B4-BE49-F238E27FC236}">
                <a16:creationId xmlns:a16="http://schemas.microsoft.com/office/drawing/2014/main" id="{A75A4C6D-4BDE-4516-A352-8F061C61EA2B}"/>
              </a:ext>
            </a:extLst>
          </p:cNvPr>
          <p:cNvCxnSpPr>
            <a:cxnSpLocks/>
          </p:cNvCxnSpPr>
          <p:nvPr/>
        </p:nvCxnSpPr>
        <p:spPr>
          <a:xfrm flipH="1">
            <a:off x="1343025" y="2876550"/>
            <a:ext cx="13049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BF59A0-5223-D3CD-F35B-CB6297A76506}"/>
              </a:ext>
            </a:extLst>
          </p:cNvPr>
          <p:cNvCxnSpPr>
            <a:cxnSpLocks/>
          </p:cNvCxnSpPr>
          <p:nvPr/>
        </p:nvCxnSpPr>
        <p:spPr>
          <a:xfrm flipH="1">
            <a:off x="1343025" y="4663559"/>
            <a:ext cx="130492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945C49-B3F2-B1DB-7BEC-1EC20F09ED2D}"/>
                  </a:ext>
                </a:extLst>
              </p:cNvPr>
              <p:cNvSpPr txBox="1"/>
              <p:nvPr/>
            </p:nvSpPr>
            <p:spPr>
              <a:xfrm>
                <a:off x="785812" y="2659618"/>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p>
            </p:txBody>
          </p:sp>
        </mc:Choice>
        <mc:Fallback xmlns="">
          <p:sp>
            <p:nvSpPr>
              <p:cNvPr id="14" name="TextBox 13">
                <a:extLst>
                  <a:ext uri="{FF2B5EF4-FFF2-40B4-BE49-F238E27FC236}">
                    <a16:creationId xmlns:a16="http://schemas.microsoft.com/office/drawing/2014/main" id="{1F945C49-B3F2-B1DB-7BEC-1EC20F09ED2D}"/>
                  </a:ext>
                </a:extLst>
              </p:cNvPr>
              <p:cNvSpPr txBox="1">
                <a:spLocks noRot="1" noChangeAspect="1" noMove="1" noResize="1" noEditPoints="1" noAdjustHandles="1" noChangeArrowheads="1" noChangeShapeType="1" noTextEdit="1"/>
              </p:cNvSpPr>
              <p:nvPr/>
            </p:nvSpPr>
            <p:spPr>
              <a:xfrm>
                <a:off x="785812" y="2659618"/>
                <a:ext cx="723900" cy="369332"/>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9A3AD5-C0AA-F651-EF7C-3327CFC996A7}"/>
                  </a:ext>
                </a:extLst>
              </p:cNvPr>
              <p:cNvSpPr txBox="1"/>
              <p:nvPr/>
            </p:nvSpPr>
            <p:spPr>
              <a:xfrm>
                <a:off x="833437" y="44334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70C0"/>
                              </a:solidFill>
                              <a:latin typeface="Cambria Math" panose="02040503050406030204" pitchFamily="18" charset="0"/>
                            </a:rPr>
                          </m:ctrlPr>
                        </m:sSubPr>
                        <m:e>
                          <m:r>
                            <a:rPr lang="en-AU" b="0" i="1" smtClean="0">
                              <a:solidFill>
                                <a:srgbClr val="0070C0"/>
                              </a:solidFill>
                              <a:latin typeface="Cambria Math" panose="02040503050406030204" pitchFamily="18" charset="0"/>
                            </a:rPr>
                            <m:t>𝑥</m:t>
                          </m:r>
                        </m:e>
                        <m:sub>
                          <m:r>
                            <a:rPr lang="en-AU" b="0" i="1" smtClean="0">
                              <a:solidFill>
                                <a:srgbClr val="0070C0"/>
                              </a:solidFill>
                              <a:latin typeface="Cambria Math" panose="02040503050406030204" pitchFamily="18" charset="0"/>
                            </a:rPr>
                            <m:t>2</m:t>
                          </m:r>
                        </m:sub>
                      </m:sSub>
                    </m:oMath>
                  </m:oMathPara>
                </a14:m>
                <a:endParaRPr lang="en-AU" dirty="0"/>
              </a:p>
            </p:txBody>
          </p:sp>
        </mc:Choice>
        <mc:Fallback xmlns="">
          <p:sp>
            <p:nvSpPr>
              <p:cNvPr id="15" name="TextBox 14">
                <a:extLst>
                  <a:ext uri="{FF2B5EF4-FFF2-40B4-BE49-F238E27FC236}">
                    <a16:creationId xmlns:a16="http://schemas.microsoft.com/office/drawing/2014/main" id="{C49A3AD5-C0AA-F651-EF7C-3327CFC996A7}"/>
                  </a:ext>
                </a:extLst>
              </p:cNvPr>
              <p:cNvSpPr txBox="1">
                <a:spLocks noRot="1" noChangeAspect="1" noMove="1" noResize="1" noEditPoints="1" noAdjustHandles="1" noChangeArrowheads="1" noChangeShapeType="1" noTextEdit="1"/>
              </p:cNvSpPr>
              <p:nvPr/>
            </p:nvSpPr>
            <p:spPr>
              <a:xfrm>
                <a:off x="833437" y="4433412"/>
                <a:ext cx="723900" cy="369332"/>
              </a:xfrm>
              <a:prstGeom prst="rect">
                <a:avLst/>
              </a:prstGeom>
              <a:blipFill>
                <a:blip r:embed="rId6"/>
                <a:stretch>
                  <a:fillRect/>
                </a:stretch>
              </a:blipFill>
            </p:spPr>
            <p:txBody>
              <a:bodyPr/>
              <a:lstStyle/>
              <a:p>
                <a:r>
                  <a:rPr lang="en-AU">
                    <a:noFill/>
                  </a:rPr>
                  <a:t> </a:t>
                </a:r>
              </a:p>
            </p:txBody>
          </p:sp>
        </mc:Fallback>
      </mc:AlternateContent>
      <p:cxnSp>
        <p:nvCxnSpPr>
          <p:cNvPr id="16" name="Straight Arrow Connector 15">
            <a:extLst>
              <a:ext uri="{FF2B5EF4-FFF2-40B4-BE49-F238E27FC236}">
                <a16:creationId xmlns:a16="http://schemas.microsoft.com/office/drawing/2014/main" id="{2CEA5714-AF13-03B7-C04D-C0C61F9BEEEC}"/>
              </a:ext>
            </a:extLst>
          </p:cNvPr>
          <p:cNvCxnSpPr>
            <a:cxnSpLocks/>
          </p:cNvCxnSpPr>
          <p:nvPr/>
        </p:nvCxnSpPr>
        <p:spPr>
          <a:xfrm rot="10800000">
            <a:off x="1343025" y="2876550"/>
            <a:ext cx="1304924" cy="17870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8141EC-855E-2DCD-FAE2-BB3C1C7621A3}"/>
              </a:ext>
            </a:extLst>
          </p:cNvPr>
          <p:cNvCxnSpPr>
            <a:cxnSpLocks/>
          </p:cNvCxnSpPr>
          <p:nvPr/>
        </p:nvCxnSpPr>
        <p:spPr>
          <a:xfrm flipH="1">
            <a:off x="4810124" y="2876550"/>
            <a:ext cx="130492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93DF84-EC0E-2058-9CF6-086DA22912AC}"/>
              </a:ext>
            </a:extLst>
          </p:cNvPr>
          <p:cNvCxnSpPr>
            <a:cxnSpLocks/>
          </p:cNvCxnSpPr>
          <p:nvPr/>
        </p:nvCxnSpPr>
        <p:spPr>
          <a:xfrm flipH="1">
            <a:off x="4810124" y="4682609"/>
            <a:ext cx="130492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404FDB-8766-F86E-DE8F-2DB7BA7E50E6}"/>
              </a:ext>
            </a:extLst>
          </p:cNvPr>
          <p:cNvCxnSpPr>
            <a:cxnSpLocks/>
          </p:cNvCxnSpPr>
          <p:nvPr/>
        </p:nvCxnSpPr>
        <p:spPr>
          <a:xfrm>
            <a:off x="7196136" y="3429000"/>
            <a:ext cx="0" cy="68210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8EBAE86-E38C-3C9F-F10C-B054EDB394FD}"/>
              </a:ext>
            </a:extLst>
          </p:cNvPr>
          <p:cNvCxnSpPr>
            <a:cxnSpLocks/>
          </p:cNvCxnSpPr>
          <p:nvPr/>
        </p:nvCxnSpPr>
        <p:spPr>
          <a:xfrm flipH="1">
            <a:off x="8277223" y="2844284"/>
            <a:ext cx="13049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CB19AC-FC65-6B76-0C02-62AF9E894E67}"/>
                  </a:ext>
                </a:extLst>
              </p:cNvPr>
              <p:cNvSpPr txBox="1"/>
              <p:nvPr/>
            </p:nvSpPr>
            <p:spPr>
              <a:xfrm>
                <a:off x="9544050" y="2654807"/>
                <a:ext cx="145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6</m:t>
                          </m:r>
                        </m:sub>
                      </m:s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1800" i="1">
                              <a:effectLst/>
                              <a:latin typeface="Cambria Math" panose="02040503050406030204" pitchFamily="18" charset="0"/>
                            </a:rPr>
                          </m:ctrlPr>
                        </m:dPr>
                        <m:e>
                          <m:r>
                            <a:rPr lang="en-AU" sz="1800" i="1">
                              <a:effectLst/>
                              <a:latin typeface="Cambria Math" panose="02040503050406030204" pitchFamily="18" charset="0"/>
                              <a:ea typeface="游明朝" panose="02020400000000000000" pitchFamily="18" charset="-128"/>
                              <a:cs typeface="Times New Roman" panose="02020603050405020304" pitchFamily="18" charset="0"/>
                            </a:rPr>
                            <m:t>𝑥</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𝑦</m:t>
                          </m:r>
                        </m:e>
                      </m:d>
                    </m:oMath>
                  </m:oMathPara>
                </a14:m>
                <a:endParaRPr lang="en-AU" dirty="0"/>
              </a:p>
            </p:txBody>
          </p:sp>
        </mc:Choice>
        <mc:Fallback xmlns="">
          <p:sp>
            <p:nvSpPr>
              <p:cNvPr id="28" name="TextBox 27">
                <a:extLst>
                  <a:ext uri="{FF2B5EF4-FFF2-40B4-BE49-F238E27FC236}">
                    <a16:creationId xmlns:a16="http://schemas.microsoft.com/office/drawing/2014/main" id="{47CB19AC-FC65-6B76-0C02-62AF9E894E67}"/>
                  </a:ext>
                </a:extLst>
              </p:cNvPr>
              <p:cNvSpPr txBox="1">
                <a:spLocks noRot="1" noChangeAspect="1" noMove="1" noResize="1" noEditPoints="1" noAdjustHandles="1" noChangeArrowheads="1" noChangeShapeType="1" noTextEdit="1"/>
              </p:cNvSpPr>
              <p:nvPr/>
            </p:nvSpPr>
            <p:spPr>
              <a:xfrm>
                <a:off x="9544050" y="2654807"/>
                <a:ext cx="1454424" cy="369332"/>
              </a:xfrm>
              <a:prstGeom prst="rect">
                <a:avLst/>
              </a:prstGeom>
              <a:blipFill>
                <a:blip r:embed="rId7"/>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AE0022-1404-C998-CCB3-30F29A9BA851}"/>
                  </a:ext>
                </a:extLst>
              </p:cNvPr>
              <p:cNvSpPr txBox="1"/>
              <p:nvPr/>
            </p:nvSpPr>
            <p:spPr>
              <a:xfrm>
                <a:off x="2606411" y="4479578"/>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r>
                            <a:rPr lang="en-AU" b="0" i="1" smtClean="0">
                              <a:solidFill>
                                <a:schemeClr val="tx1"/>
                              </a:solidFill>
                              <a:latin typeface="Cambria Math" panose="02040503050406030204" pitchFamily="18" charset="0"/>
                            </a:rPr>
                            <m:t>,</m:t>
                          </m:r>
                          <m:sSub>
                            <m:sSubPr>
                              <m:ctrlPr>
                                <a:rPr lang="en-AU" b="0" i="1" smtClean="0">
                                  <a:solidFill>
                                    <a:schemeClr val="accent1"/>
                                  </a:solidFill>
                                  <a:latin typeface="Cambria Math" panose="02040503050406030204" pitchFamily="18" charset="0"/>
                                </a:rPr>
                              </m:ctrlPr>
                            </m:sSubPr>
                            <m:e>
                              <m:r>
                                <a:rPr lang="en-AU" b="0" i="1" smtClean="0">
                                  <a:solidFill>
                                    <a:schemeClr val="accent1"/>
                                  </a:solidFill>
                                  <a:latin typeface="Cambria Math" panose="02040503050406030204" pitchFamily="18" charset="0"/>
                                </a:rPr>
                                <m:t>𝑥</m:t>
                              </m:r>
                            </m:e>
                            <m:sub>
                              <m:r>
                                <a:rPr lang="en-AU" b="0" i="1" smtClean="0">
                                  <a:solidFill>
                                    <a:schemeClr val="accent1"/>
                                  </a:solidFill>
                                  <a:latin typeface="Cambria Math" panose="02040503050406030204" pitchFamily="18" charset="0"/>
                                </a:rPr>
                                <m:t>2</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xmlns="">
          <p:sp>
            <p:nvSpPr>
              <p:cNvPr id="3" name="TextBox 2">
                <a:extLst>
                  <a:ext uri="{FF2B5EF4-FFF2-40B4-BE49-F238E27FC236}">
                    <a16:creationId xmlns:a16="http://schemas.microsoft.com/office/drawing/2014/main" id="{88AE0022-1404-C998-CCB3-30F29A9BA851}"/>
                  </a:ext>
                </a:extLst>
              </p:cNvPr>
              <p:cNvSpPr txBox="1">
                <a:spLocks noRot="1" noChangeAspect="1" noMove="1" noResize="1" noEditPoints="1" noAdjustHandles="1" noChangeArrowheads="1" noChangeShapeType="1" noTextEdit="1"/>
              </p:cNvSpPr>
              <p:nvPr/>
            </p:nvSpPr>
            <p:spPr>
              <a:xfrm>
                <a:off x="2606411" y="4479578"/>
                <a:ext cx="2226201" cy="646331"/>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DD2A7AB-9430-57DB-EACD-110AA200FCCF}"/>
                  </a:ext>
                </a:extLst>
              </p:cNvPr>
              <p:cNvSpPr txBox="1"/>
              <p:nvPr/>
            </p:nvSpPr>
            <p:spPr>
              <a:xfrm>
                <a:off x="5072063" y="2455844"/>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oMath>
                  </m:oMathPara>
                </a14:m>
                <a:endParaRPr lang="en-AU" dirty="0"/>
              </a:p>
            </p:txBody>
          </p:sp>
        </mc:Choice>
        <mc:Fallback xmlns="">
          <p:sp>
            <p:nvSpPr>
              <p:cNvPr id="6" name="TextBox 5">
                <a:extLst>
                  <a:ext uri="{FF2B5EF4-FFF2-40B4-BE49-F238E27FC236}">
                    <a16:creationId xmlns:a16="http://schemas.microsoft.com/office/drawing/2014/main" id="{7DD2A7AB-9430-57DB-EACD-110AA200FCCF}"/>
                  </a:ext>
                </a:extLst>
              </p:cNvPr>
              <p:cNvSpPr txBox="1">
                <a:spLocks noRot="1" noChangeAspect="1" noMove="1" noResize="1" noEditPoints="1" noAdjustHandles="1" noChangeArrowheads="1" noChangeShapeType="1" noTextEdit="1"/>
              </p:cNvSpPr>
              <p:nvPr/>
            </p:nvSpPr>
            <p:spPr>
              <a:xfrm>
                <a:off x="5072063" y="2455844"/>
                <a:ext cx="723900" cy="369332"/>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81DB73-3826-BA58-975D-EA867B093C5E}"/>
                  </a:ext>
                </a:extLst>
              </p:cNvPr>
              <p:cNvSpPr txBox="1"/>
              <p:nvPr/>
            </p:nvSpPr>
            <p:spPr>
              <a:xfrm>
                <a:off x="5100636" y="42949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oMath>
                  </m:oMathPara>
                </a14:m>
                <a:endParaRPr lang="en-AU" dirty="0"/>
              </a:p>
            </p:txBody>
          </p:sp>
        </mc:Choice>
        <mc:Fallback xmlns="">
          <p:sp>
            <p:nvSpPr>
              <p:cNvPr id="11" name="TextBox 10">
                <a:extLst>
                  <a:ext uri="{FF2B5EF4-FFF2-40B4-BE49-F238E27FC236}">
                    <a16:creationId xmlns:a16="http://schemas.microsoft.com/office/drawing/2014/main" id="{E481DB73-3826-BA58-975D-EA867B093C5E}"/>
                  </a:ext>
                </a:extLst>
              </p:cNvPr>
              <p:cNvSpPr txBox="1">
                <a:spLocks noRot="1" noChangeAspect="1" noMove="1" noResize="1" noEditPoints="1" noAdjustHandles="1" noChangeArrowheads="1" noChangeShapeType="1" noTextEdit="1"/>
              </p:cNvSpPr>
              <p:nvPr/>
            </p:nvSpPr>
            <p:spPr>
              <a:xfrm>
                <a:off x="5100636" y="4294912"/>
                <a:ext cx="723900" cy="369332"/>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7C224D-2A7A-F66C-3F70-B95FE6A980FB}"/>
                  </a:ext>
                </a:extLst>
              </p:cNvPr>
              <p:cNvSpPr txBox="1"/>
              <p:nvPr/>
            </p:nvSpPr>
            <p:spPr>
              <a:xfrm>
                <a:off x="7069166" y="357985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oMath>
                  </m:oMathPara>
                </a14:m>
                <a:endParaRPr lang="en-AU" dirty="0"/>
              </a:p>
            </p:txBody>
          </p:sp>
        </mc:Choice>
        <mc:Fallback xmlns="">
          <p:sp>
            <p:nvSpPr>
              <p:cNvPr id="17" name="TextBox 16">
                <a:extLst>
                  <a:ext uri="{FF2B5EF4-FFF2-40B4-BE49-F238E27FC236}">
                    <a16:creationId xmlns:a16="http://schemas.microsoft.com/office/drawing/2014/main" id="{0B7C224D-2A7A-F66C-3F70-B95FE6A980FB}"/>
                  </a:ext>
                </a:extLst>
              </p:cNvPr>
              <p:cNvSpPr txBox="1">
                <a:spLocks noRot="1" noChangeAspect="1" noMove="1" noResize="1" noEditPoints="1" noAdjustHandles="1" noChangeArrowheads="1" noChangeShapeType="1" noTextEdit="1"/>
              </p:cNvSpPr>
              <p:nvPr/>
            </p:nvSpPr>
            <p:spPr>
              <a:xfrm>
                <a:off x="7069166" y="3579852"/>
                <a:ext cx="723900" cy="369332"/>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A01EF14-EF80-BB05-3CBB-98F28A29319D}"/>
                  </a:ext>
                </a:extLst>
              </p:cNvPr>
              <p:cNvSpPr txBox="1"/>
              <p:nvPr/>
            </p:nvSpPr>
            <p:spPr>
              <a:xfrm>
                <a:off x="6083034" y="2662535"/>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r>
                            <a:rPr lang="en-AU" b="0" i="1" smtClean="0">
                              <a:solidFill>
                                <a:schemeClr val="tx1"/>
                              </a:solidFill>
                              <a:latin typeface="Cambria Math" panose="02040503050406030204" pitchFamily="18" charset="0"/>
                            </a:rPr>
                            <m:t>,</m:t>
                          </m:r>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xmlns="">
          <p:sp>
            <p:nvSpPr>
              <p:cNvPr id="20" name="TextBox 19">
                <a:extLst>
                  <a:ext uri="{FF2B5EF4-FFF2-40B4-BE49-F238E27FC236}">
                    <a16:creationId xmlns:a16="http://schemas.microsoft.com/office/drawing/2014/main" id="{CA01EF14-EF80-BB05-3CBB-98F28A29319D}"/>
                  </a:ext>
                </a:extLst>
              </p:cNvPr>
              <p:cNvSpPr txBox="1">
                <a:spLocks noRot="1" noChangeAspect="1" noMove="1" noResize="1" noEditPoints="1" noAdjustHandles="1" noChangeArrowheads="1" noChangeShapeType="1" noTextEdit="1"/>
              </p:cNvSpPr>
              <p:nvPr/>
            </p:nvSpPr>
            <p:spPr>
              <a:xfrm>
                <a:off x="6083034" y="2662535"/>
                <a:ext cx="2226201" cy="646331"/>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29CBC77-03AB-0060-E348-BF7476AFFEB1}"/>
                  </a:ext>
                </a:extLst>
              </p:cNvPr>
              <p:cNvSpPr txBox="1"/>
              <p:nvPr/>
            </p:nvSpPr>
            <p:spPr>
              <a:xfrm>
                <a:off x="2776536" y="1009067"/>
                <a:ext cx="6096000" cy="5594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30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a:rPr lang="en-AU" sz="3000" b="0" i="1" smtClean="0">
                          <a:effectLst/>
                          <a:latin typeface="Cambria Math" panose="02040503050406030204" pitchFamily="18" charset="0"/>
                          <a:ea typeface="游明朝" panose="02020400000000000000" pitchFamily="18" charset="-128"/>
                          <a:cs typeface="Times New Roman" panose="02020603050405020304" pitchFamily="18" charset="0"/>
                        </a:rPr>
                        <m:t> ?</m:t>
                      </m:r>
                    </m:oMath>
                  </m:oMathPara>
                </a14:m>
                <a:endParaRPr lang="en-AU" sz="3000" dirty="0"/>
              </a:p>
            </p:txBody>
          </p:sp>
        </mc:Choice>
        <mc:Fallback xmlns="">
          <p:sp>
            <p:nvSpPr>
              <p:cNvPr id="2" name="TextBox 1">
                <a:extLst>
                  <a:ext uri="{FF2B5EF4-FFF2-40B4-BE49-F238E27FC236}">
                    <a16:creationId xmlns:a16="http://schemas.microsoft.com/office/drawing/2014/main" id="{029CBC77-03AB-0060-E348-BF7476AFFEB1}"/>
                  </a:ext>
                </a:extLst>
              </p:cNvPr>
              <p:cNvSpPr txBox="1">
                <a:spLocks noRot="1" noChangeAspect="1" noMove="1" noResize="1" noEditPoints="1" noAdjustHandles="1" noChangeArrowheads="1" noChangeShapeType="1" noTextEdit="1"/>
              </p:cNvSpPr>
              <p:nvPr/>
            </p:nvSpPr>
            <p:spPr>
              <a:xfrm>
                <a:off x="2776536" y="1009067"/>
                <a:ext cx="6096000" cy="559449"/>
              </a:xfrm>
              <a:prstGeom prst="rect">
                <a:avLst/>
              </a:prstGeom>
              <a:blipFill>
                <a:blip r:embed="rId1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8A9014E-2C95-6004-23D4-D692018F37CA}"/>
                  </a:ext>
                </a:extLst>
              </p:cNvPr>
              <p:cNvSpPr txBox="1"/>
              <p:nvPr/>
            </p:nvSpPr>
            <p:spPr>
              <a:xfrm>
                <a:off x="8628320" y="2876550"/>
                <a:ext cx="755463" cy="509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den>
                      </m:f>
                      <m:r>
                        <a:rPr lang="en-AU" sz="1600" b="0" i="1" smtClean="0">
                          <a:latin typeface="Cambria Math" panose="02040503050406030204" pitchFamily="18" charset="0"/>
                        </a:rPr>
                        <m:t>=1</m:t>
                      </m:r>
                    </m:oMath>
                  </m:oMathPara>
                </a14:m>
                <a:endParaRPr lang="en-AU" sz="1600" dirty="0"/>
              </a:p>
            </p:txBody>
          </p:sp>
        </mc:Choice>
        <mc:Fallback xmlns="">
          <p:sp>
            <p:nvSpPr>
              <p:cNvPr id="4" name="TextBox 3">
                <a:extLst>
                  <a:ext uri="{FF2B5EF4-FFF2-40B4-BE49-F238E27FC236}">
                    <a16:creationId xmlns:a16="http://schemas.microsoft.com/office/drawing/2014/main" id="{08A9014E-2C95-6004-23D4-D692018F37CA}"/>
                  </a:ext>
                </a:extLst>
              </p:cNvPr>
              <p:cNvSpPr txBox="1">
                <a:spLocks noRot="1" noChangeAspect="1" noMove="1" noResize="1" noEditPoints="1" noAdjustHandles="1" noChangeArrowheads="1" noChangeShapeType="1" noTextEdit="1"/>
              </p:cNvSpPr>
              <p:nvPr/>
            </p:nvSpPr>
            <p:spPr>
              <a:xfrm>
                <a:off x="8628320" y="2876550"/>
                <a:ext cx="755463" cy="509307"/>
              </a:xfrm>
              <a:prstGeom prst="rect">
                <a:avLst/>
              </a:prstGeom>
              <a:blipFill>
                <a:blip r:embed="rId1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774795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35758D-4067-3CBA-0D0A-EE2FC7402E8E}"/>
                  </a:ext>
                </a:extLst>
              </p:cNvPr>
              <p:cNvSpPr txBox="1"/>
              <p:nvPr/>
            </p:nvSpPr>
            <p:spPr>
              <a:xfrm>
                <a:off x="3486147" y="484228"/>
                <a:ext cx="6096000" cy="559449"/>
              </a:xfrm>
              <a:prstGeom prst="rect">
                <a:avLst/>
              </a:prstGeom>
              <a:noFill/>
            </p:spPr>
            <p:txBody>
              <a:bodyPr wrap="square">
                <a:spAutoFit/>
              </a:bodyPr>
              <a:lstStyle/>
              <a:p>
                <a14:m>
                  <m:oMath xmlns:m="http://schemas.openxmlformats.org/officeDocument/2006/math">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Sup>
                      <m:sSubSup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Sup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up>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2</m:t>
                        </m:r>
                      </m:sup>
                    </m:sSubSup>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AU" sz="3000">
                        <a:effectLst/>
                        <a:latin typeface="Cambria Math" panose="02040503050406030204" pitchFamily="18" charset="0"/>
                        <a:ea typeface="游明朝" panose="02020400000000000000" pitchFamily="18" charset="-128"/>
                        <a:cs typeface="Times New Roman" panose="02020603050405020304" pitchFamily="18" charset="0"/>
                      </a:rPr>
                      <m:t>sin</m:t>
                    </m:r>
                    <m:r>
                      <a:rPr lang="en-AU" sz="3000">
                        <a:effectLst/>
                        <a:latin typeface="Cambria Math" panose="02040503050406030204" pitchFamily="18" charset="0"/>
                        <a:ea typeface="游明朝" panose="02020400000000000000" pitchFamily="18" charset="-128"/>
                        <a:cs typeface="Times New Roman" panose="02020603050405020304" pitchFamily="18" charset="0"/>
                      </a:rPr>
                      <m:t>⁡</m:t>
                    </m:r>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oMath>
                </a14:m>
                <a:r>
                  <a:rPr lang="en-AU" sz="3000" dirty="0">
                    <a:effectLst/>
                    <a:latin typeface="Calibri" panose="020F0502020204030204" pitchFamily="34" charset="0"/>
                    <a:ea typeface="游明朝" panose="02020400000000000000" pitchFamily="18" charset="-128"/>
                    <a:cs typeface="Times New Roman" panose="02020603050405020304" pitchFamily="18" charset="0"/>
                  </a:rPr>
                  <a:t> </a:t>
                </a:r>
                <a:endParaRPr lang="en-AU" sz="3000" dirty="0"/>
              </a:p>
            </p:txBody>
          </p:sp>
        </mc:Choice>
        <mc:Fallback xmlns="">
          <p:sp>
            <p:nvSpPr>
              <p:cNvPr id="5" name="TextBox 4">
                <a:extLst>
                  <a:ext uri="{FF2B5EF4-FFF2-40B4-BE49-F238E27FC236}">
                    <a16:creationId xmlns:a16="http://schemas.microsoft.com/office/drawing/2014/main" id="{7635758D-4067-3CBA-0D0A-EE2FC7402E8E}"/>
                  </a:ext>
                </a:extLst>
              </p:cNvPr>
              <p:cNvSpPr txBox="1">
                <a:spLocks noRot="1" noChangeAspect="1" noMove="1" noResize="1" noEditPoints="1" noAdjustHandles="1" noChangeArrowheads="1" noChangeShapeType="1" noTextEdit="1"/>
              </p:cNvSpPr>
              <p:nvPr/>
            </p:nvSpPr>
            <p:spPr>
              <a:xfrm>
                <a:off x="3486147" y="484228"/>
                <a:ext cx="6096000" cy="559449"/>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F2950A2C-8035-129B-5B51-929A05691C72}"/>
                  </a:ext>
                </a:extLst>
              </p:cNvPr>
              <p:cNvSpPr/>
              <p:nvPr/>
            </p:nvSpPr>
            <p:spPr>
              <a:xfrm>
                <a:off x="2647950"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1</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e>
                      </m:d>
                      <m:r>
                        <a:rPr lang="en-AU" b="0" i="1" smtClean="0">
                          <a:solidFill>
                            <a:schemeClr val="tx1"/>
                          </a:solidFill>
                          <a:latin typeface="Cambria Math" panose="02040503050406030204" pitchFamily="18" charset="0"/>
                        </a:rPr>
                        <m:t>=2</m:t>
                      </m:r>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solidFill>
                    <a:schemeClr val="tx1"/>
                  </a:solidFill>
                </a:endParaRPr>
              </a:p>
            </p:txBody>
          </p:sp>
        </mc:Choice>
        <mc:Fallback xmlns="">
          <p:sp>
            <p:nvSpPr>
              <p:cNvPr id="7" name="Rectangle: Rounded Corners 6">
                <a:extLst>
                  <a:ext uri="{FF2B5EF4-FFF2-40B4-BE49-F238E27FC236}">
                    <a16:creationId xmlns:a16="http://schemas.microsoft.com/office/drawing/2014/main" id="{F2950A2C-8035-129B-5B51-929A05691C72}"/>
                  </a:ext>
                </a:extLst>
              </p:cNvPr>
              <p:cNvSpPr>
                <a:spLocks noRot="1" noChangeAspect="1" noMove="1" noResize="1" noEditPoints="1" noAdjustHandles="1" noChangeArrowheads="1" noChangeShapeType="1" noTextEdit="1"/>
              </p:cNvSpPr>
              <p:nvPr/>
            </p:nvSpPr>
            <p:spPr>
              <a:xfrm>
                <a:off x="2647950" y="2324100"/>
                <a:ext cx="2162175" cy="1104900"/>
              </a:xfrm>
              <a:prstGeom prst="roundRect">
                <a:avLst/>
              </a:prstGeom>
              <a:blipFill>
                <a:blip r:embed="rId3"/>
                <a:stretch>
                  <a:fillRect/>
                </a:stretch>
              </a:blipFill>
              <a:ln>
                <a:solidFill>
                  <a:schemeClr val="tx1"/>
                </a:solidFill>
              </a:ln>
            </p:spPr>
            <p:txBody>
              <a:bodyPr/>
              <a:lstStyle/>
              <a:p>
                <a:r>
                  <a:rPr lang="en-AU">
                    <a:noFill/>
                  </a:rPr>
                  <a:t> </a:t>
                </a:r>
              </a:p>
            </p:txBody>
          </p:sp>
        </mc:Fallback>
      </mc:AlternateContent>
      <p:sp>
        <p:nvSpPr>
          <p:cNvPr id="8" name="Rectangle: Rounded Corners 7">
            <a:extLst>
              <a:ext uri="{FF2B5EF4-FFF2-40B4-BE49-F238E27FC236}">
                <a16:creationId xmlns:a16="http://schemas.microsoft.com/office/drawing/2014/main" id="{0F33A3F0-BD08-7E35-924D-55DE1BB5F445}"/>
              </a:ext>
            </a:extLst>
          </p:cNvPr>
          <p:cNvSpPr/>
          <p:nvPr/>
        </p:nvSpPr>
        <p:spPr>
          <a:xfrm>
            <a:off x="2647949"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A9F2AA7E-306E-644D-1878-AB4A08EBF30D}"/>
                  </a:ext>
                </a:extLst>
              </p:cNvPr>
              <p:cNvSpPr/>
              <p:nvPr/>
            </p:nvSpPr>
            <p:spPr>
              <a:xfrm>
                <a:off x="6115048"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3</m:t>
                          </m:r>
                        </m:sub>
                      </m:sSub>
                      <m:d>
                        <m:dPr>
                          <m:ctrlPr>
                            <a:rPr lang="en-AU" b="0" i="1" smtClean="0">
                              <a:solidFill>
                                <a:schemeClr val="tx1"/>
                              </a:solidFill>
                              <a:latin typeface="Cambria Math" panose="02040503050406030204" pitchFamily="18" charset="0"/>
                            </a:rPr>
                          </m:ctrlPr>
                        </m:dPr>
                        <m:e>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e>
                      </m:d>
                      <m:r>
                        <a:rPr lang="en-AU" b="0" i="1" smtClean="0">
                          <a:solidFill>
                            <a:schemeClr val="tx1"/>
                          </a:solidFill>
                          <a:latin typeface="Cambria Math" panose="02040503050406030204" pitchFamily="18" charset="0"/>
                        </a:rPr>
                        <m:t>=</m:t>
                      </m:r>
                      <m:r>
                        <m:rPr>
                          <m:sty m:val="p"/>
                        </m:rPr>
                        <a:rPr lang="en-AU" b="0" i="0" smtClean="0">
                          <a:solidFill>
                            <a:schemeClr val="tx1"/>
                          </a:solidFill>
                          <a:latin typeface="Cambria Math" panose="02040503050406030204" pitchFamily="18" charset="0"/>
                        </a:rPr>
                        <m:t>cos</m:t>
                      </m:r>
                      <m:r>
                        <a:rPr lang="en-AU" b="0" i="1" smtClean="0">
                          <a:solidFill>
                            <a:schemeClr val="tx1"/>
                          </a:solidFill>
                          <a:latin typeface="Cambria Math" panose="02040503050406030204" pitchFamily="18" charset="0"/>
                        </a:rPr>
                        <m:t>(</m:t>
                      </m:r>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r>
                        <a:rPr lang="en-AU" b="0" i="1" smtClean="0">
                          <a:solidFill>
                            <a:schemeClr val="tx1"/>
                          </a:solidFill>
                          <a:latin typeface="Cambria Math" panose="02040503050406030204" pitchFamily="18" charset="0"/>
                        </a:rPr>
                        <m:t>)</m:t>
                      </m:r>
                    </m:oMath>
                  </m:oMathPara>
                </a14:m>
                <a:endParaRPr lang="en-AU" dirty="0">
                  <a:solidFill>
                    <a:schemeClr val="tx1"/>
                  </a:solidFill>
                </a:endParaRPr>
              </a:p>
            </p:txBody>
          </p:sp>
        </mc:Choice>
        <mc:Fallback xmlns="">
          <p:sp>
            <p:nvSpPr>
              <p:cNvPr id="9" name="Rectangle: Rounded Corners 8">
                <a:extLst>
                  <a:ext uri="{FF2B5EF4-FFF2-40B4-BE49-F238E27FC236}">
                    <a16:creationId xmlns:a16="http://schemas.microsoft.com/office/drawing/2014/main" id="{A9F2AA7E-306E-644D-1878-AB4A08EBF30D}"/>
                  </a:ext>
                </a:extLst>
              </p:cNvPr>
              <p:cNvSpPr>
                <a:spLocks noRot="1" noChangeAspect="1" noMove="1" noResize="1" noEditPoints="1" noAdjustHandles="1" noChangeArrowheads="1" noChangeShapeType="1" noTextEdit="1"/>
              </p:cNvSpPr>
              <p:nvPr/>
            </p:nvSpPr>
            <p:spPr>
              <a:xfrm>
                <a:off x="6115048" y="4111109"/>
                <a:ext cx="2162175" cy="1104900"/>
              </a:xfrm>
              <a:prstGeom prst="roundRect">
                <a:avLst/>
              </a:prstGeom>
              <a:blipFill>
                <a:blip r:embed="rId4"/>
                <a:stretch>
                  <a:fillRect/>
                </a:stretch>
              </a:blipFill>
              <a:ln>
                <a:solidFill>
                  <a:schemeClr val="tx1"/>
                </a:solidFill>
              </a:ln>
            </p:spPr>
            <p:txBody>
              <a:bodyPr/>
              <a:lstStyle/>
              <a:p>
                <a:r>
                  <a:rPr lang="en-AU">
                    <a:noFill/>
                  </a:rPr>
                  <a:t> </a:t>
                </a:r>
              </a:p>
            </p:txBody>
          </p:sp>
        </mc:Fallback>
      </mc:AlternateContent>
      <p:sp>
        <p:nvSpPr>
          <p:cNvPr id="10" name="Rectangle: Rounded Corners 9">
            <a:extLst>
              <a:ext uri="{FF2B5EF4-FFF2-40B4-BE49-F238E27FC236}">
                <a16:creationId xmlns:a16="http://schemas.microsoft.com/office/drawing/2014/main" id="{2DE85190-1E65-28D5-C337-AAA7561FB980}"/>
              </a:ext>
            </a:extLst>
          </p:cNvPr>
          <p:cNvSpPr/>
          <p:nvPr/>
        </p:nvSpPr>
        <p:spPr>
          <a:xfrm>
            <a:off x="6115048"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cxnSp>
        <p:nvCxnSpPr>
          <p:cNvPr id="12" name="Straight Arrow Connector 11">
            <a:extLst>
              <a:ext uri="{FF2B5EF4-FFF2-40B4-BE49-F238E27FC236}">
                <a16:creationId xmlns:a16="http://schemas.microsoft.com/office/drawing/2014/main" id="{A75A4C6D-4BDE-4516-A352-8F061C61EA2B}"/>
              </a:ext>
            </a:extLst>
          </p:cNvPr>
          <p:cNvCxnSpPr>
            <a:cxnSpLocks/>
          </p:cNvCxnSpPr>
          <p:nvPr/>
        </p:nvCxnSpPr>
        <p:spPr>
          <a:xfrm flipH="1">
            <a:off x="1343025" y="2876550"/>
            <a:ext cx="13049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BF59A0-5223-D3CD-F35B-CB6297A76506}"/>
              </a:ext>
            </a:extLst>
          </p:cNvPr>
          <p:cNvCxnSpPr>
            <a:cxnSpLocks/>
          </p:cNvCxnSpPr>
          <p:nvPr/>
        </p:nvCxnSpPr>
        <p:spPr>
          <a:xfrm flipH="1">
            <a:off x="1343025" y="4663559"/>
            <a:ext cx="130492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945C49-B3F2-B1DB-7BEC-1EC20F09ED2D}"/>
                  </a:ext>
                </a:extLst>
              </p:cNvPr>
              <p:cNvSpPr txBox="1"/>
              <p:nvPr/>
            </p:nvSpPr>
            <p:spPr>
              <a:xfrm>
                <a:off x="785812" y="2659618"/>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p>
            </p:txBody>
          </p:sp>
        </mc:Choice>
        <mc:Fallback xmlns="">
          <p:sp>
            <p:nvSpPr>
              <p:cNvPr id="14" name="TextBox 13">
                <a:extLst>
                  <a:ext uri="{FF2B5EF4-FFF2-40B4-BE49-F238E27FC236}">
                    <a16:creationId xmlns:a16="http://schemas.microsoft.com/office/drawing/2014/main" id="{1F945C49-B3F2-B1DB-7BEC-1EC20F09ED2D}"/>
                  </a:ext>
                </a:extLst>
              </p:cNvPr>
              <p:cNvSpPr txBox="1">
                <a:spLocks noRot="1" noChangeAspect="1" noMove="1" noResize="1" noEditPoints="1" noAdjustHandles="1" noChangeArrowheads="1" noChangeShapeType="1" noTextEdit="1"/>
              </p:cNvSpPr>
              <p:nvPr/>
            </p:nvSpPr>
            <p:spPr>
              <a:xfrm>
                <a:off x="785812" y="2659618"/>
                <a:ext cx="723900" cy="369332"/>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9A3AD5-C0AA-F651-EF7C-3327CFC996A7}"/>
                  </a:ext>
                </a:extLst>
              </p:cNvPr>
              <p:cNvSpPr txBox="1"/>
              <p:nvPr/>
            </p:nvSpPr>
            <p:spPr>
              <a:xfrm>
                <a:off x="833437" y="44334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70C0"/>
                              </a:solidFill>
                              <a:latin typeface="Cambria Math" panose="02040503050406030204" pitchFamily="18" charset="0"/>
                            </a:rPr>
                          </m:ctrlPr>
                        </m:sSubPr>
                        <m:e>
                          <m:r>
                            <a:rPr lang="en-AU" b="0" i="1" smtClean="0">
                              <a:solidFill>
                                <a:srgbClr val="0070C0"/>
                              </a:solidFill>
                              <a:latin typeface="Cambria Math" panose="02040503050406030204" pitchFamily="18" charset="0"/>
                            </a:rPr>
                            <m:t>𝑥</m:t>
                          </m:r>
                        </m:e>
                        <m:sub>
                          <m:r>
                            <a:rPr lang="en-AU" b="0" i="1" smtClean="0">
                              <a:solidFill>
                                <a:srgbClr val="0070C0"/>
                              </a:solidFill>
                              <a:latin typeface="Cambria Math" panose="02040503050406030204" pitchFamily="18" charset="0"/>
                            </a:rPr>
                            <m:t>2</m:t>
                          </m:r>
                        </m:sub>
                      </m:sSub>
                    </m:oMath>
                  </m:oMathPara>
                </a14:m>
                <a:endParaRPr lang="en-AU" dirty="0"/>
              </a:p>
            </p:txBody>
          </p:sp>
        </mc:Choice>
        <mc:Fallback xmlns="">
          <p:sp>
            <p:nvSpPr>
              <p:cNvPr id="15" name="TextBox 14">
                <a:extLst>
                  <a:ext uri="{FF2B5EF4-FFF2-40B4-BE49-F238E27FC236}">
                    <a16:creationId xmlns:a16="http://schemas.microsoft.com/office/drawing/2014/main" id="{C49A3AD5-C0AA-F651-EF7C-3327CFC996A7}"/>
                  </a:ext>
                </a:extLst>
              </p:cNvPr>
              <p:cNvSpPr txBox="1">
                <a:spLocks noRot="1" noChangeAspect="1" noMove="1" noResize="1" noEditPoints="1" noAdjustHandles="1" noChangeArrowheads="1" noChangeShapeType="1" noTextEdit="1"/>
              </p:cNvSpPr>
              <p:nvPr/>
            </p:nvSpPr>
            <p:spPr>
              <a:xfrm>
                <a:off x="833437" y="4433412"/>
                <a:ext cx="723900" cy="369332"/>
              </a:xfrm>
              <a:prstGeom prst="rect">
                <a:avLst/>
              </a:prstGeom>
              <a:blipFill>
                <a:blip r:embed="rId6"/>
                <a:stretch>
                  <a:fillRect/>
                </a:stretch>
              </a:blipFill>
            </p:spPr>
            <p:txBody>
              <a:bodyPr/>
              <a:lstStyle/>
              <a:p>
                <a:r>
                  <a:rPr lang="en-AU">
                    <a:noFill/>
                  </a:rPr>
                  <a:t> </a:t>
                </a:r>
              </a:p>
            </p:txBody>
          </p:sp>
        </mc:Fallback>
      </mc:AlternateContent>
      <p:cxnSp>
        <p:nvCxnSpPr>
          <p:cNvPr id="16" name="Straight Arrow Connector 15">
            <a:extLst>
              <a:ext uri="{FF2B5EF4-FFF2-40B4-BE49-F238E27FC236}">
                <a16:creationId xmlns:a16="http://schemas.microsoft.com/office/drawing/2014/main" id="{2CEA5714-AF13-03B7-C04D-C0C61F9BEEEC}"/>
              </a:ext>
            </a:extLst>
          </p:cNvPr>
          <p:cNvCxnSpPr>
            <a:cxnSpLocks/>
          </p:cNvCxnSpPr>
          <p:nvPr/>
        </p:nvCxnSpPr>
        <p:spPr>
          <a:xfrm rot="10800000">
            <a:off x="1343025" y="2876550"/>
            <a:ext cx="1304924" cy="17870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8141EC-855E-2DCD-FAE2-BB3C1C7621A3}"/>
              </a:ext>
            </a:extLst>
          </p:cNvPr>
          <p:cNvCxnSpPr>
            <a:cxnSpLocks/>
          </p:cNvCxnSpPr>
          <p:nvPr/>
        </p:nvCxnSpPr>
        <p:spPr>
          <a:xfrm flipH="1">
            <a:off x="4810124" y="2876550"/>
            <a:ext cx="130492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93DF84-EC0E-2058-9CF6-086DA22912AC}"/>
              </a:ext>
            </a:extLst>
          </p:cNvPr>
          <p:cNvCxnSpPr>
            <a:cxnSpLocks/>
          </p:cNvCxnSpPr>
          <p:nvPr/>
        </p:nvCxnSpPr>
        <p:spPr>
          <a:xfrm flipH="1">
            <a:off x="4810124" y="4682609"/>
            <a:ext cx="130492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404FDB-8766-F86E-DE8F-2DB7BA7E50E6}"/>
              </a:ext>
            </a:extLst>
          </p:cNvPr>
          <p:cNvCxnSpPr>
            <a:cxnSpLocks/>
          </p:cNvCxnSpPr>
          <p:nvPr/>
        </p:nvCxnSpPr>
        <p:spPr>
          <a:xfrm>
            <a:off x="7196136" y="3429000"/>
            <a:ext cx="0" cy="68210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8EBAE86-E38C-3C9F-F10C-B054EDB394FD}"/>
              </a:ext>
            </a:extLst>
          </p:cNvPr>
          <p:cNvCxnSpPr>
            <a:cxnSpLocks/>
          </p:cNvCxnSpPr>
          <p:nvPr/>
        </p:nvCxnSpPr>
        <p:spPr>
          <a:xfrm flipH="1">
            <a:off x="8277223" y="2844284"/>
            <a:ext cx="13049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CB19AC-FC65-6B76-0C02-62AF9E894E67}"/>
                  </a:ext>
                </a:extLst>
              </p:cNvPr>
              <p:cNvSpPr txBox="1"/>
              <p:nvPr/>
            </p:nvSpPr>
            <p:spPr>
              <a:xfrm>
                <a:off x="9544050" y="2654807"/>
                <a:ext cx="145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6</m:t>
                          </m:r>
                        </m:sub>
                      </m:s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1800" i="1">
                              <a:effectLst/>
                              <a:latin typeface="Cambria Math" panose="02040503050406030204" pitchFamily="18" charset="0"/>
                            </a:rPr>
                          </m:ctrlPr>
                        </m:dPr>
                        <m:e>
                          <m:r>
                            <a:rPr lang="en-AU" sz="1800" i="1">
                              <a:effectLst/>
                              <a:latin typeface="Cambria Math" panose="02040503050406030204" pitchFamily="18" charset="0"/>
                              <a:ea typeface="游明朝" panose="02020400000000000000" pitchFamily="18" charset="-128"/>
                              <a:cs typeface="Times New Roman" panose="02020603050405020304" pitchFamily="18" charset="0"/>
                            </a:rPr>
                            <m:t>𝑥</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𝑦</m:t>
                          </m:r>
                        </m:e>
                      </m:d>
                    </m:oMath>
                  </m:oMathPara>
                </a14:m>
                <a:endParaRPr lang="en-AU" dirty="0"/>
              </a:p>
            </p:txBody>
          </p:sp>
        </mc:Choice>
        <mc:Fallback xmlns="">
          <p:sp>
            <p:nvSpPr>
              <p:cNvPr id="28" name="TextBox 27">
                <a:extLst>
                  <a:ext uri="{FF2B5EF4-FFF2-40B4-BE49-F238E27FC236}">
                    <a16:creationId xmlns:a16="http://schemas.microsoft.com/office/drawing/2014/main" id="{47CB19AC-FC65-6B76-0C02-62AF9E894E67}"/>
                  </a:ext>
                </a:extLst>
              </p:cNvPr>
              <p:cNvSpPr txBox="1">
                <a:spLocks noRot="1" noChangeAspect="1" noMove="1" noResize="1" noEditPoints="1" noAdjustHandles="1" noChangeArrowheads="1" noChangeShapeType="1" noTextEdit="1"/>
              </p:cNvSpPr>
              <p:nvPr/>
            </p:nvSpPr>
            <p:spPr>
              <a:xfrm>
                <a:off x="9544050" y="2654807"/>
                <a:ext cx="1454424" cy="369332"/>
              </a:xfrm>
              <a:prstGeom prst="rect">
                <a:avLst/>
              </a:prstGeom>
              <a:blipFill>
                <a:blip r:embed="rId7"/>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AE0022-1404-C998-CCB3-30F29A9BA851}"/>
                  </a:ext>
                </a:extLst>
              </p:cNvPr>
              <p:cNvSpPr txBox="1"/>
              <p:nvPr/>
            </p:nvSpPr>
            <p:spPr>
              <a:xfrm>
                <a:off x="2606411" y="4479578"/>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r>
                            <a:rPr lang="en-AU" b="0" i="1" smtClean="0">
                              <a:solidFill>
                                <a:schemeClr val="tx1"/>
                              </a:solidFill>
                              <a:latin typeface="Cambria Math" panose="02040503050406030204" pitchFamily="18" charset="0"/>
                            </a:rPr>
                            <m:t>,</m:t>
                          </m:r>
                          <m:sSub>
                            <m:sSubPr>
                              <m:ctrlPr>
                                <a:rPr lang="en-AU" b="0" i="1" smtClean="0">
                                  <a:solidFill>
                                    <a:schemeClr val="accent1"/>
                                  </a:solidFill>
                                  <a:latin typeface="Cambria Math" panose="02040503050406030204" pitchFamily="18" charset="0"/>
                                </a:rPr>
                              </m:ctrlPr>
                            </m:sSubPr>
                            <m:e>
                              <m:r>
                                <a:rPr lang="en-AU" b="0" i="1" smtClean="0">
                                  <a:solidFill>
                                    <a:schemeClr val="accent1"/>
                                  </a:solidFill>
                                  <a:latin typeface="Cambria Math" panose="02040503050406030204" pitchFamily="18" charset="0"/>
                                </a:rPr>
                                <m:t>𝑥</m:t>
                              </m:r>
                            </m:e>
                            <m:sub>
                              <m:r>
                                <a:rPr lang="en-AU" b="0" i="1" smtClean="0">
                                  <a:solidFill>
                                    <a:schemeClr val="accent1"/>
                                  </a:solidFill>
                                  <a:latin typeface="Cambria Math" panose="02040503050406030204" pitchFamily="18" charset="0"/>
                                </a:rPr>
                                <m:t>2</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xmlns="">
          <p:sp>
            <p:nvSpPr>
              <p:cNvPr id="3" name="TextBox 2">
                <a:extLst>
                  <a:ext uri="{FF2B5EF4-FFF2-40B4-BE49-F238E27FC236}">
                    <a16:creationId xmlns:a16="http://schemas.microsoft.com/office/drawing/2014/main" id="{88AE0022-1404-C998-CCB3-30F29A9BA851}"/>
                  </a:ext>
                </a:extLst>
              </p:cNvPr>
              <p:cNvSpPr txBox="1">
                <a:spLocks noRot="1" noChangeAspect="1" noMove="1" noResize="1" noEditPoints="1" noAdjustHandles="1" noChangeArrowheads="1" noChangeShapeType="1" noTextEdit="1"/>
              </p:cNvSpPr>
              <p:nvPr/>
            </p:nvSpPr>
            <p:spPr>
              <a:xfrm>
                <a:off x="2606411" y="4479578"/>
                <a:ext cx="2226201" cy="646331"/>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DD2A7AB-9430-57DB-EACD-110AA200FCCF}"/>
                  </a:ext>
                </a:extLst>
              </p:cNvPr>
              <p:cNvSpPr txBox="1"/>
              <p:nvPr/>
            </p:nvSpPr>
            <p:spPr>
              <a:xfrm>
                <a:off x="5072063" y="2455844"/>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oMath>
                  </m:oMathPara>
                </a14:m>
                <a:endParaRPr lang="en-AU" dirty="0"/>
              </a:p>
            </p:txBody>
          </p:sp>
        </mc:Choice>
        <mc:Fallback xmlns="">
          <p:sp>
            <p:nvSpPr>
              <p:cNvPr id="6" name="TextBox 5">
                <a:extLst>
                  <a:ext uri="{FF2B5EF4-FFF2-40B4-BE49-F238E27FC236}">
                    <a16:creationId xmlns:a16="http://schemas.microsoft.com/office/drawing/2014/main" id="{7DD2A7AB-9430-57DB-EACD-110AA200FCCF}"/>
                  </a:ext>
                </a:extLst>
              </p:cNvPr>
              <p:cNvSpPr txBox="1">
                <a:spLocks noRot="1" noChangeAspect="1" noMove="1" noResize="1" noEditPoints="1" noAdjustHandles="1" noChangeArrowheads="1" noChangeShapeType="1" noTextEdit="1"/>
              </p:cNvSpPr>
              <p:nvPr/>
            </p:nvSpPr>
            <p:spPr>
              <a:xfrm>
                <a:off x="5072063" y="2455844"/>
                <a:ext cx="723900" cy="369332"/>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81DB73-3826-BA58-975D-EA867B093C5E}"/>
                  </a:ext>
                </a:extLst>
              </p:cNvPr>
              <p:cNvSpPr txBox="1"/>
              <p:nvPr/>
            </p:nvSpPr>
            <p:spPr>
              <a:xfrm>
                <a:off x="5100636" y="42949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oMath>
                  </m:oMathPara>
                </a14:m>
                <a:endParaRPr lang="en-AU" dirty="0"/>
              </a:p>
            </p:txBody>
          </p:sp>
        </mc:Choice>
        <mc:Fallback xmlns="">
          <p:sp>
            <p:nvSpPr>
              <p:cNvPr id="11" name="TextBox 10">
                <a:extLst>
                  <a:ext uri="{FF2B5EF4-FFF2-40B4-BE49-F238E27FC236}">
                    <a16:creationId xmlns:a16="http://schemas.microsoft.com/office/drawing/2014/main" id="{E481DB73-3826-BA58-975D-EA867B093C5E}"/>
                  </a:ext>
                </a:extLst>
              </p:cNvPr>
              <p:cNvSpPr txBox="1">
                <a:spLocks noRot="1" noChangeAspect="1" noMove="1" noResize="1" noEditPoints="1" noAdjustHandles="1" noChangeArrowheads="1" noChangeShapeType="1" noTextEdit="1"/>
              </p:cNvSpPr>
              <p:nvPr/>
            </p:nvSpPr>
            <p:spPr>
              <a:xfrm>
                <a:off x="5100636" y="4294912"/>
                <a:ext cx="723900" cy="369332"/>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7C224D-2A7A-F66C-3F70-B95FE6A980FB}"/>
                  </a:ext>
                </a:extLst>
              </p:cNvPr>
              <p:cNvSpPr txBox="1"/>
              <p:nvPr/>
            </p:nvSpPr>
            <p:spPr>
              <a:xfrm>
                <a:off x="7069166" y="357985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oMath>
                  </m:oMathPara>
                </a14:m>
                <a:endParaRPr lang="en-AU" dirty="0"/>
              </a:p>
            </p:txBody>
          </p:sp>
        </mc:Choice>
        <mc:Fallback xmlns="">
          <p:sp>
            <p:nvSpPr>
              <p:cNvPr id="17" name="TextBox 16">
                <a:extLst>
                  <a:ext uri="{FF2B5EF4-FFF2-40B4-BE49-F238E27FC236}">
                    <a16:creationId xmlns:a16="http://schemas.microsoft.com/office/drawing/2014/main" id="{0B7C224D-2A7A-F66C-3F70-B95FE6A980FB}"/>
                  </a:ext>
                </a:extLst>
              </p:cNvPr>
              <p:cNvSpPr txBox="1">
                <a:spLocks noRot="1" noChangeAspect="1" noMove="1" noResize="1" noEditPoints="1" noAdjustHandles="1" noChangeArrowheads="1" noChangeShapeType="1" noTextEdit="1"/>
              </p:cNvSpPr>
              <p:nvPr/>
            </p:nvSpPr>
            <p:spPr>
              <a:xfrm>
                <a:off x="7069166" y="3579852"/>
                <a:ext cx="723900" cy="369332"/>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A01EF14-EF80-BB05-3CBB-98F28A29319D}"/>
                  </a:ext>
                </a:extLst>
              </p:cNvPr>
              <p:cNvSpPr txBox="1"/>
              <p:nvPr/>
            </p:nvSpPr>
            <p:spPr>
              <a:xfrm>
                <a:off x="6083034" y="2662535"/>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r>
                            <a:rPr lang="en-AU" b="0" i="1" smtClean="0">
                              <a:solidFill>
                                <a:schemeClr val="tx1"/>
                              </a:solidFill>
                              <a:latin typeface="Cambria Math" panose="02040503050406030204" pitchFamily="18" charset="0"/>
                            </a:rPr>
                            <m:t>,</m:t>
                          </m:r>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xmlns="">
          <p:sp>
            <p:nvSpPr>
              <p:cNvPr id="20" name="TextBox 19">
                <a:extLst>
                  <a:ext uri="{FF2B5EF4-FFF2-40B4-BE49-F238E27FC236}">
                    <a16:creationId xmlns:a16="http://schemas.microsoft.com/office/drawing/2014/main" id="{CA01EF14-EF80-BB05-3CBB-98F28A29319D}"/>
                  </a:ext>
                </a:extLst>
              </p:cNvPr>
              <p:cNvSpPr txBox="1">
                <a:spLocks noRot="1" noChangeAspect="1" noMove="1" noResize="1" noEditPoints="1" noAdjustHandles="1" noChangeArrowheads="1" noChangeShapeType="1" noTextEdit="1"/>
              </p:cNvSpPr>
              <p:nvPr/>
            </p:nvSpPr>
            <p:spPr>
              <a:xfrm>
                <a:off x="6083034" y="2662535"/>
                <a:ext cx="2226201" cy="646331"/>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29CBC77-03AB-0060-E348-BF7476AFFEB1}"/>
                  </a:ext>
                </a:extLst>
              </p:cNvPr>
              <p:cNvSpPr txBox="1"/>
              <p:nvPr/>
            </p:nvSpPr>
            <p:spPr>
              <a:xfrm>
                <a:off x="2776536" y="1009067"/>
                <a:ext cx="6096000" cy="5594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30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a:rPr lang="en-AU" sz="3000" b="0" i="1" smtClean="0">
                          <a:effectLst/>
                          <a:latin typeface="Cambria Math" panose="02040503050406030204" pitchFamily="18" charset="0"/>
                          <a:ea typeface="游明朝" panose="02020400000000000000" pitchFamily="18" charset="-128"/>
                          <a:cs typeface="Times New Roman" panose="02020603050405020304" pitchFamily="18" charset="0"/>
                        </a:rPr>
                        <m:t> ?</m:t>
                      </m:r>
                    </m:oMath>
                  </m:oMathPara>
                </a14:m>
                <a:endParaRPr lang="en-AU" sz="3000" dirty="0"/>
              </a:p>
            </p:txBody>
          </p:sp>
        </mc:Choice>
        <mc:Fallback xmlns="">
          <p:sp>
            <p:nvSpPr>
              <p:cNvPr id="2" name="TextBox 1">
                <a:extLst>
                  <a:ext uri="{FF2B5EF4-FFF2-40B4-BE49-F238E27FC236}">
                    <a16:creationId xmlns:a16="http://schemas.microsoft.com/office/drawing/2014/main" id="{029CBC77-03AB-0060-E348-BF7476AFFEB1}"/>
                  </a:ext>
                </a:extLst>
              </p:cNvPr>
              <p:cNvSpPr txBox="1">
                <a:spLocks noRot="1" noChangeAspect="1" noMove="1" noResize="1" noEditPoints="1" noAdjustHandles="1" noChangeArrowheads="1" noChangeShapeType="1" noTextEdit="1"/>
              </p:cNvSpPr>
              <p:nvPr/>
            </p:nvSpPr>
            <p:spPr>
              <a:xfrm>
                <a:off x="2776536" y="1009067"/>
                <a:ext cx="6096000" cy="559449"/>
              </a:xfrm>
              <a:prstGeom prst="rect">
                <a:avLst/>
              </a:prstGeom>
              <a:blipFill>
                <a:blip r:embed="rId1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8A9014E-2C95-6004-23D4-D692018F37CA}"/>
                  </a:ext>
                </a:extLst>
              </p:cNvPr>
              <p:cNvSpPr txBox="1"/>
              <p:nvPr/>
            </p:nvSpPr>
            <p:spPr>
              <a:xfrm>
                <a:off x="8628320" y="2876550"/>
                <a:ext cx="755463" cy="509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den>
                      </m:f>
                      <m:r>
                        <a:rPr lang="en-AU" sz="1600" b="0" i="1" smtClean="0">
                          <a:latin typeface="Cambria Math" panose="02040503050406030204" pitchFamily="18" charset="0"/>
                        </a:rPr>
                        <m:t>=1</m:t>
                      </m:r>
                    </m:oMath>
                  </m:oMathPara>
                </a14:m>
                <a:endParaRPr lang="en-AU" sz="1600" dirty="0"/>
              </a:p>
            </p:txBody>
          </p:sp>
        </mc:Choice>
        <mc:Fallback xmlns="">
          <p:sp>
            <p:nvSpPr>
              <p:cNvPr id="4" name="TextBox 3">
                <a:extLst>
                  <a:ext uri="{FF2B5EF4-FFF2-40B4-BE49-F238E27FC236}">
                    <a16:creationId xmlns:a16="http://schemas.microsoft.com/office/drawing/2014/main" id="{08A9014E-2C95-6004-23D4-D692018F37CA}"/>
                  </a:ext>
                </a:extLst>
              </p:cNvPr>
              <p:cNvSpPr txBox="1">
                <a:spLocks noRot="1" noChangeAspect="1" noMove="1" noResize="1" noEditPoints="1" noAdjustHandles="1" noChangeArrowheads="1" noChangeShapeType="1" noTextEdit="1"/>
              </p:cNvSpPr>
              <p:nvPr/>
            </p:nvSpPr>
            <p:spPr>
              <a:xfrm>
                <a:off x="8628320" y="2876550"/>
                <a:ext cx="755463" cy="509307"/>
              </a:xfrm>
              <a:prstGeom prst="rect">
                <a:avLst/>
              </a:prstGeom>
              <a:blipFill>
                <a:blip r:embed="rId1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2CD9A6F-26EF-4FD0-9B31-F824F67C1C60}"/>
                  </a:ext>
                </a:extLst>
              </p:cNvPr>
              <p:cNvSpPr txBox="1"/>
              <p:nvPr/>
            </p:nvSpPr>
            <p:spPr>
              <a:xfrm>
                <a:off x="7682203" y="3590925"/>
                <a:ext cx="1899944" cy="385170"/>
              </a:xfrm>
              <a:prstGeom prst="rect">
                <a:avLst/>
              </a:prstGeom>
              <a:noFill/>
              <a:ln>
                <a:noFill/>
              </a:ln>
            </p:spPr>
            <p:txBody>
              <a:bodyPr wrap="non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FFC000"/>
                                </a:solidFill>
                                <a:latin typeface="Cambria Math" panose="02040503050406030204" pitchFamily="18" charset="0"/>
                              </a:rPr>
                            </m:ctrlPr>
                          </m:sSubPr>
                          <m:e>
                            <m:r>
                              <a:rPr lang="en-AU" sz="1600" b="0" i="1" smtClean="0">
                                <a:solidFill>
                                  <a:srgbClr val="FFC000"/>
                                </a:solidFill>
                                <a:latin typeface="Cambria Math" panose="02040503050406030204" pitchFamily="18" charset="0"/>
                              </a:rPr>
                              <m:t>𝑥</m:t>
                            </m:r>
                          </m:e>
                          <m:sub>
                            <m:r>
                              <a:rPr lang="en-AU" sz="1600" b="0" i="1" smtClean="0">
                                <a:solidFill>
                                  <a:srgbClr val="FFC000"/>
                                </a:solidFill>
                                <a:latin typeface="Cambria Math" panose="02040503050406030204" pitchFamily="18" charset="0"/>
                              </a:rPr>
                              <m:t>5</m:t>
                            </m:r>
                          </m:sub>
                        </m:sSub>
                      </m:den>
                    </m:f>
                    <m:r>
                      <a:rPr lang="en-AU" sz="1600" b="0" i="1" smtClean="0">
                        <a:latin typeface="Cambria Math" panose="02040503050406030204" pitchFamily="18" charset="0"/>
                      </a:rPr>
                      <m:t>=</m:t>
                    </m:r>
                    <m:sSub>
                      <m:sSubPr>
                        <m:ctrlPr>
                          <a:rPr lang="en-AU" sz="1600" b="0" i="1" smtClean="0">
                            <a:latin typeface="Cambria Math" panose="02040503050406030204" pitchFamily="18" charset="0"/>
                          </a:rPr>
                        </m:ctrlPr>
                      </m:sSubPr>
                      <m:e>
                        <m:d>
                          <m:dPr>
                            <m:ctrlPr>
                              <a:rPr lang="en-AU" sz="1600" b="0" i="1" smtClean="0">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i="1">
                                    <a:latin typeface="Cambria Math" panose="02040503050406030204" pitchFamily="18" charset="0"/>
                                  </a:rPr>
                                  <m:t>2</m:t>
                                </m:r>
                              </m:sub>
                            </m:sSub>
                          </m:e>
                        </m:d>
                      </m:e>
                      <m:sub>
                        <m:r>
                          <a:rPr lang="en-AU" sz="1600" i="1">
                            <a:solidFill>
                              <a:srgbClr val="FFC000"/>
                            </a:solidFill>
                            <a:latin typeface="Cambria Math" panose="02040503050406030204" pitchFamily="18" charset="0"/>
                          </a:rPr>
                          <m:t>2</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den>
                    </m:f>
                    <m:r>
                      <a:rPr lang="en-AU" sz="1600" b="0" i="1" smtClean="0">
                        <a:latin typeface="Cambria Math" panose="02040503050406030204" pitchFamily="18" charset="0"/>
                      </a:rPr>
                      <m:t>=1</m:t>
                    </m:r>
                  </m:oMath>
                </a14:m>
                <a:endParaRPr lang="en-AU" sz="1600" dirty="0"/>
              </a:p>
            </p:txBody>
          </p:sp>
        </mc:Choice>
        <mc:Fallback xmlns="">
          <p:sp>
            <p:nvSpPr>
              <p:cNvPr id="21" name="TextBox 20">
                <a:extLst>
                  <a:ext uri="{FF2B5EF4-FFF2-40B4-BE49-F238E27FC236}">
                    <a16:creationId xmlns:a16="http://schemas.microsoft.com/office/drawing/2014/main" id="{62CD9A6F-26EF-4FD0-9B31-F824F67C1C60}"/>
                  </a:ext>
                </a:extLst>
              </p:cNvPr>
              <p:cNvSpPr txBox="1">
                <a:spLocks noRot="1" noChangeAspect="1" noMove="1" noResize="1" noEditPoints="1" noAdjustHandles="1" noChangeArrowheads="1" noChangeShapeType="1" noTextEdit="1"/>
              </p:cNvSpPr>
              <p:nvPr/>
            </p:nvSpPr>
            <p:spPr>
              <a:xfrm>
                <a:off x="7682203" y="3590925"/>
                <a:ext cx="1899944" cy="385170"/>
              </a:xfrm>
              <a:prstGeom prst="rect">
                <a:avLst/>
              </a:prstGeom>
              <a:blipFill>
                <a:blip r:embed="rId15"/>
                <a:stretch>
                  <a:fillRect l="-2564" r="-2564" b="-11111"/>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9A0E52F-D99A-5821-5C42-0CB1A215CD30}"/>
                  </a:ext>
                </a:extLst>
              </p:cNvPr>
              <p:cNvSpPr txBox="1"/>
              <p:nvPr/>
            </p:nvSpPr>
            <p:spPr>
              <a:xfrm>
                <a:off x="4634203" y="1867102"/>
                <a:ext cx="1899944" cy="385170"/>
              </a:xfrm>
              <a:prstGeom prst="rect">
                <a:avLst/>
              </a:prstGeom>
              <a:noFill/>
              <a:ln>
                <a:noFill/>
              </a:ln>
            </p:spPr>
            <p:txBody>
              <a:bodyPr wrap="non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7030A0"/>
                                </a:solidFill>
                                <a:latin typeface="Cambria Math" panose="02040503050406030204" pitchFamily="18" charset="0"/>
                              </a:rPr>
                            </m:ctrlPr>
                          </m:sSubPr>
                          <m:e>
                            <m:r>
                              <a:rPr lang="en-AU" sz="1600" b="0" i="1" smtClean="0">
                                <a:solidFill>
                                  <a:srgbClr val="7030A0"/>
                                </a:solidFill>
                                <a:latin typeface="Cambria Math" panose="02040503050406030204" pitchFamily="18" charset="0"/>
                              </a:rPr>
                              <m:t>𝑥</m:t>
                            </m:r>
                          </m:e>
                          <m:sub>
                            <m:r>
                              <a:rPr lang="en-AU" sz="1600" b="0" i="1" smtClean="0">
                                <a:solidFill>
                                  <a:srgbClr val="7030A0"/>
                                </a:solidFill>
                                <a:latin typeface="Cambria Math" panose="02040503050406030204" pitchFamily="18" charset="0"/>
                              </a:rPr>
                              <m:t>3</m:t>
                            </m:r>
                          </m:sub>
                        </m:sSub>
                      </m:den>
                    </m:f>
                    <m:r>
                      <a:rPr lang="en-AU" sz="1600" b="0" i="1" smtClean="0">
                        <a:latin typeface="Cambria Math" panose="02040503050406030204" pitchFamily="18" charset="0"/>
                      </a:rPr>
                      <m:t>=</m:t>
                    </m:r>
                    <m:sSub>
                      <m:sSubPr>
                        <m:ctrlPr>
                          <a:rPr lang="en-AU" sz="1600" b="0" i="1" smtClean="0">
                            <a:latin typeface="Cambria Math" panose="02040503050406030204" pitchFamily="18" charset="0"/>
                          </a:rPr>
                        </m:ctrlPr>
                      </m:sSubPr>
                      <m:e>
                        <m:d>
                          <m:dPr>
                            <m:ctrlPr>
                              <a:rPr lang="en-AU" sz="1600" b="0" i="1" smtClean="0">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i="1">
                                    <a:latin typeface="Cambria Math" panose="02040503050406030204" pitchFamily="18" charset="0"/>
                                  </a:rPr>
                                  <m:t>2</m:t>
                                </m:r>
                              </m:sub>
                            </m:sSub>
                          </m:e>
                        </m:d>
                      </m:e>
                      <m:sub>
                        <m:r>
                          <a:rPr lang="en-AU" sz="1600" b="0" i="1" smtClean="0">
                            <a:solidFill>
                              <a:srgbClr val="7030A0"/>
                            </a:solidFill>
                            <a:latin typeface="Cambria Math" panose="02040503050406030204" pitchFamily="18" charset="0"/>
                          </a:rPr>
                          <m:t>1</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den>
                    </m:f>
                    <m:r>
                      <a:rPr lang="en-AU" sz="1600" b="0" i="1" smtClean="0">
                        <a:latin typeface="Cambria Math" panose="02040503050406030204" pitchFamily="18" charset="0"/>
                      </a:rPr>
                      <m:t>=1</m:t>
                    </m:r>
                  </m:oMath>
                </a14:m>
                <a:endParaRPr lang="en-AU" sz="1600" dirty="0"/>
              </a:p>
            </p:txBody>
          </p:sp>
        </mc:Choice>
        <mc:Fallback xmlns="">
          <p:sp>
            <p:nvSpPr>
              <p:cNvPr id="23" name="TextBox 22">
                <a:extLst>
                  <a:ext uri="{FF2B5EF4-FFF2-40B4-BE49-F238E27FC236}">
                    <a16:creationId xmlns:a16="http://schemas.microsoft.com/office/drawing/2014/main" id="{89A0E52F-D99A-5821-5C42-0CB1A215CD30}"/>
                  </a:ext>
                </a:extLst>
              </p:cNvPr>
              <p:cNvSpPr txBox="1">
                <a:spLocks noRot="1" noChangeAspect="1" noMove="1" noResize="1" noEditPoints="1" noAdjustHandles="1" noChangeArrowheads="1" noChangeShapeType="1" noTextEdit="1"/>
              </p:cNvSpPr>
              <p:nvPr/>
            </p:nvSpPr>
            <p:spPr>
              <a:xfrm>
                <a:off x="4634203" y="1867102"/>
                <a:ext cx="1899944" cy="385170"/>
              </a:xfrm>
              <a:prstGeom prst="rect">
                <a:avLst/>
              </a:prstGeom>
              <a:blipFill>
                <a:blip r:embed="rId16"/>
                <a:stretch>
                  <a:fillRect l="-2564" r="-2564" b="-11111"/>
                </a:stretch>
              </a:blipFill>
              <a:ln>
                <a:noFill/>
              </a:ln>
            </p:spPr>
            <p:txBody>
              <a:bodyPr/>
              <a:lstStyle/>
              <a:p>
                <a:r>
                  <a:rPr lang="en-AU">
                    <a:noFill/>
                  </a:rPr>
                  <a:t> </a:t>
                </a:r>
              </a:p>
            </p:txBody>
          </p:sp>
        </mc:Fallback>
      </mc:AlternateContent>
    </p:spTree>
    <p:extLst>
      <p:ext uri="{BB962C8B-B14F-4D97-AF65-F5344CB8AC3E}">
        <p14:creationId xmlns:p14="http://schemas.microsoft.com/office/powerpoint/2010/main" val="209398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35758D-4067-3CBA-0D0A-EE2FC7402E8E}"/>
                  </a:ext>
                </a:extLst>
              </p:cNvPr>
              <p:cNvSpPr txBox="1"/>
              <p:nvPr/>
            </p:nvSpPr>
            <p:spPr>
              <a:xfrm>
                <a:off x="3486147" y="484228"/>
                <a:ext cx="6096000" cy="559449"/>
              </a:xfrm>
              <a:prstGeom prst="rect">
                <a:avLst/>
              </a:prstGeom>
              <a:noFill/>
            </p:spPr>
            <p:txBody>
              <a:bodyPr wrap="square">
                <a:spAutoFit/>
              </a:bodyPr>
              <a:lstStyle/>
              <a:p>
                <a14:m>
                  <m:oMath xmlns:m="http://schemas.openxmlformats.org/officeDocument/2006/math">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Sup>
                      <m:sSubSup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Sup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up>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2</m:t>
                        </m:r>
                      </m:sup>
                    </m:sSubSup>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AU" sz="3000">
                        <a:effectLst/>
                        <a:latin typeface="Cambria Math" panose="02040503050406030204" pitchFamily="18" charset="0"/>
                        <a:ea typeface="游明朝" panose="02020400000000000000" pitchFamily="18" charset="-128"/>
                        <a:cs typeface="Times New Roman" panose="02020603050405020304" pitchFamily="18" charset="0"/>
                      </a:rPr>
                      <m:t>sin</m:t>
                    </m:r>
                    <m:r>
                      <a:rPr lang="en-AU" sz="3000">
                        <a:effectLst/>
                        <a:latin typeface="Cambria Math" panose="02040503050406030204" pitchFamily="18" charset="0"/>
                        <a:ea typeface="游明朝" panose="02020400000000000000" pitchFamily="18" charset="-128"/>
                        <a:cs typeface="Times New Roman" panose="02020603050405020304" pitchFamily="18" charset="0"/>
                      </a:rPr>
                      <m:t>⁡</m:t>
                    </m:r>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oMath>
                </a14:m>
                <a:r>
                  <a:rPr lang="en-AU" sz="3000" dirty="0">
                    <a:effectLst/>
                    <a:latin typeface="Calibri" panose="020F0502020204030204" pitchFamily="34" charset="0"/>
                    <a:ea typeface="游明朝" panose="02020400000000000000" pitchFamily="18" charset="-128"/>
                    <a:cs typeface="Times New Roman" panose="02020603050405020304" pitchFamily="18" charset="0"/>
                  </a:rPr>
                  <a:t> </a:t>
                </a:r>
                <a:endParaRPr lang="en-AU" sz="3000" dirty="0"/>
              </a:p>
            </p:txBody>
          </p:sp>
        </mc:Choice>
        <mc:Fallback xmlns="">
          <p:sp>
            <p:nvSpPr>
              <p:cNvPr id="5" name="TextBox 4">
                <a:extLst>
                  <a:ext uri="{FF2B5EF4-FFF2-40B4-BE49-F238E27FC236}">
                    <a16:creationId xmlns:a16="http://schemas.microsoft.com/office/drawing/2014/main" id="{7635758D-4067-3CBA-0D0A-EE2FC7402E8E}"/>
                  </a:ext>
                </a:extLst>
              </p:cNvPr>
              <p:cNvSpPr txBox="1">
                <a:spLocks noRot="1" noChangeAspect="1" noMove="1" noResize="1" noEditPoints="1" noAdjustHandles="1" noChangeArrowheads="1" noChangeShapeType="1" noTextEdit="1"/>
              </p:cNvSpPr>
              <p:nvPr/>
            </p:nvSpPr>
            <p:spPr>
              <a:xfrm>
                <a:off x="3486147" y="484228"/>
                <a:ext cx="6096000" cy="559449"/>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F2950A2C-8035-129B-5B51-929A05691C72}"/>
                  </a:ext>
                </a:extLst>
              </p:cNvPr>
              <p:cNvSpPr/>
              <p:nvPr/>
            </p:nvSpPr>
            <p:spPr>
              <a:xfrm>
                <a:off x="2647950"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1</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e>
                      </m:d>
                      <m:r>
                        <a:rPr lang="en-AU" b="0" i="1" smtClean="0">
                          <a:solidFill>
                            <a:schemeClr val="tx1"/>
                          </a:solidFill>
                          <a:latin typeface="Cambria Math" panose="02040503050406030204" pitchFamily="18" charset="0"/>
                        </a:rPr>
                        <m:t>=2</m:t>
                      </m:r>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solidFill>
                    <a:schemeClr val="tx1"/>
                  </a:solidFill>
                </a:endParaRPr>
              </a:p>
            </p:txBody>
          </p:sp>
        </mc:Choice>
        <mc:Fallback xmlns="">
          <p:sp>
            <p:nvSpPr>
              <p:cNvPr id="7" name="Rectangle: Rounded Corners 6">
                <a:extLst>
                  <a:ext uri="{FF2B5EF4-FFF2-40B4-BE49-F238E27FC236}">
                    <a16:creationId xmlns:a16="http://schemas.microsoft.com/office/drawing/2014/main" id="{F2950A2C-8035-129B-5B51-929A05691C72}"/>
                  </a:ext>
                </a:extLst>
              </p:cNvPr>
              <p:cNvSpPr>
                <a:spLocks noRot="1" noChangeAspect="1" noMove="1" noResize="1" noEditPoints="1" noAdjustHandles="1" noChangeArrowheads="1" noChangeShapeType="1" noTextEdit="1"/>
              </p:cNvSpPr>
              <p:nvPr/>
            </p:nvSpPr>
            <p:spPr>
              <a:xfrm>
                <a:off x="2647950" y="2324100"/>
                <a:ext cx="2162175" cy="1104900"/>
              </a:xfrm>
              <a:prstGeom prst="roundRect">
                <a:avLst/>
              </a:prstGeom>
              <a:blipFill>
                <a:blip r:embed="rId3"/>
                <a:stretch>
                  <a:fillRect/>
                </a:stretch>
              </a:blipFill>
              <a:ln>
                <a:solidFill>
                  <a:schemeClr val="tx1"/>
                </a:solidFill>
              </a:ln>
            </p:spPr>
            <p:txBody>
              <a:bodyPr/>
              <a:lstStyle/>
              <a:p>
                <a:r>
                  <a:rPr lang="en-AU">
                    <a:noFill/>
                  </a:rPr>
                  <a:t> </a:t>
                </a:r>
              </a:p>
            </p:txBody>
          </p:sp>
        </mc:Fallback>
      </mc:AlternateContent>
      <p:sp>
        <p:nvSpPr>
          <p:cNvPr id="8" name="Rectangle: Rounded Corners 7">
            <a:extLst>
              <a:ext uri="{FF2B5EF4-FFF2-40B4-BE49-F238E27FC236}">
                <a16:creationId xmlns:a16="http://schemas.microsoft.com/office/drawing/2014/main" id="{0F33A3F0-BD08-7E35-924D-55DE1BB5F445}"/>
              </a:ext>
            </a:extLst>
          </p:cNvPr>
          <p:cNvSpPr/>
          <p:nvPr/>
        </p:nvSpPr>
        <p:spPr>
          <a:xfrm>
            <a:off x="2647949"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A9F2AA7E-306E-644D-1878-AB4A08EBF30D}"/>
                  </a:ext>
                </a:extLst>
              </p:cNvPr>
              <p:cNvSpPr/>
              <p:nvPr/>
            </p:nvSpPr>
            <p:spPr>
              <a:xfrm>
                <a:off x="6115048"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3</m:t>
                          </m:r>
                        </m:sub>
                      </m:sSub>
                      <m:d>
                        <m:dPr>
                          <m:ctrlPr>
                            <a:rPr lang="en-AU" b="0" i="1" smtClean="0">
                              <a:solidFill>
                                <a:schemeClr val="tx1"/>
                              </a:solidFill>
                              <a:latin typeface="Cambria Math" panose="02040503050406030204" pitchFamily="18" charset="0"/>
                            </a:rPr>
                          </m:ctrlPr>
                        </m:dPr>
                        <m:e>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e>
                      </m:d>
                      <m:r>
                        <a:rPr lang="en-AU" b="0" i="1" smtClean="0">
                          <a:solidFill>
                            <a:schemeClr val="tx1"/>
                          </a:solidFill>
                          <a:latin typeface="Cambria Math" panose="02040503050406030204" pitchFamily="18" charset="0"/>
                        </a:rPr>
                        <m:t>=</m:t>
                      </m:r>
                      <m:r>
                        <m:rPr>
                          <m:sty m:val="p"/>
                        </m:rPr>
                        <a:rPr lang="en-AU" b="0" i="0" smtClean="0">
                          <a:solidFill>
                            <a:schemeClr val="tx1"/>
                          </a:solidFill>
                          <a:latin typeface="Cambria Math" panose="02040503050406030204" pitchFamily="18" charset="0"/>
                        </a:rPr>
                        <m:t>cos</m:t>
                      </m:r>
                      <m:r>
                        <a:rPr lang="en-AU" b="0" i="1" smtClean="0">
                          <a:solidFill>
                            <a:schemeClr val="tx1"/>
                          </a:solidFill>
                          <a:latin typeface="Cambria Math" panose="02040503050406030204" pitchFamily="18" charset="0"/>
                        </a:rPr>
                        <m:t>(</m:t>
                      </m:r>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r>
                        <a:rPr lang="en-AU" b="0" i="1" smtClean="0">
                          <a:solidFill>
                            <a:schemeClr val="tx1"/>
                          </a:solidFill>
                          <a:latin typeface="Cambria Math" panose="02040503050406030204" pitchFamily="18" charset="0"/>
                        </a:rPr>
                        <m:t>)</m:t>
                      </m:r>
                    </m:oMath>
                  </m:oMathPara>
                </a14:m>
                <a:endParaRPr lang="en-AU" dirty="0">
                  <a:solidFill>
                    <a:schemeClr val="tx1"/>
                  </a:solidFill>
                </a:endParaRPr>
              </a:p>
            </p:txBody>
          </p:sp>
        </mc:Choice>
        <mc:Fallback xmlns="">
          <p:sp>
            <p:nvSpPr>
              <p:cNvPr id="9" name="Rectangle: Rounded Corners 8">
                <a:extLst>
                  <a:ext uri="{FF2B5EF4-FFF2-40B4-BE49-F238E27FC236}">
                    <a16:creationId xmlns:a16="http://schemas.microsoft.com/office/drawing/2014/main" id="{A9F2AA7E-306E-644D-1878-AB4A08EBF30D}"/>
                  </a:ext>
                </a:extLst>
              </p:cNvPr>
              <p:cNvSpPr>
                <a:spLocks noRot="1" noChangeAspect="1" noMove="1" noResize="1" noEditPoints="1" noAdjustHandles="1" noChangeArrowheads="1" noChangeShapeType="1" noTextEdit="1"/>
              </p:cNvSpPr>
              <p:nvPr/>
            </p:nvSpPr>
            <p:spPr>
              <a:xfrm>
                <a:off x="6115048" y="4111109"/>
                <a:ext cx="2162175" cy="1104900"/>
              </a:xfrm>
              <a:prstGeom prst="roundRect">
                <a:avLst/>
              </a:prstGeom>
              <a:blipFill>
                <a:blip r:embed="rId4"/>
                <a:stretch>
                  <a:fillRect/>
                </a:stretch>
              </a:blipFill>
              <a:ln>
                <a:solidFill>
                  <a:schemeClr val="tx1"/>
                </a:solidFill>
              </a:ln>
            </p:spPr>
            <p:txBody>
              <a:bodyPr/>
              <a:lstStyle/>
              <a:p>
                <a:r>
                  <a:rPr lang="en-AU">
                    <a:noFill/>
                  </a:rPr>
                  <a:t> </a:t>
                </a:r>
              </a:p>
            </p:txBody>
          </p:sp>
        </mc:Fallback>
      </mc:AlternateContent>
      <p:sp>
        <p:nvSpPr>
          <p:cNvPr id="10" name="Rectangle: Rounded Corners 9">
            <a:extLst>
              <a:ext uri="{FF2B5EF4-FFF2-40B4-BE49-F238E27FC236}">
                <a16:creationId xmlns:a16="http://schemas.microsoft.com/office/drawing/2014/main" id="{2DE85190-1E65-28D5-C337-AAA7561FB980}"/>
              </a:ext>
            </a:extLst>
          </p:cNvPr>
          <p:cNvSpPr/>
          <p:nvPr/>
        </p:nvSpPr>
        <p:spPr>
          <a:xfrm>
            <a:off x="6115048"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cxnSp>
        <p:nvCxnSpPr>
          <p:cNvPr id="12" name="Straight Arrow Connector 11">
            <a:extLst>
              <a:ext uri="{FF2B5EF4-FFF2-40B4-BE49-F238E27FC236}">
                <a16:creationId xmlns:a16="http://schemas.microsoft.com/office/drawing/2014/main" id="{A75A4C6D-4BDE-4516-A352-8F061C61EA2B}"/>
              </a:ext>
            </a:extLst>
          </p:cNvPr>
          <p:cNvCxnSpPr>
            <a:cxnSpLocks/>
          </p:cNvCxnSpPr>
          <p:nvPr/>
        </p:nvCxnSpPr>
        <p:spPr>
          <a:xfrm flipH="1">
            <a:off x="1343025" y="2876550"/>
            <a:ext cx="13049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BF59A0-5223-D3CD-F35B-CB6297A76506}"/>
              </a:ext>
            </a:extLst>
          </p:cNvPr>
          <p:cNvCxnSpPr>
            <a:cxnSpLocks/>
          </p:cNvCxnSpPr>
          <p:nvPr/>
        </p:nvCxnSpPr>
        <p:spPr>
          <a:xfrm flipH="1">
            <a:off x="1343025" y="4663559"/>
            <a:ext cx="130492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945C49-B3F2-B1DB-7BEC-1EC20F09ED2D}"/>
                  </a:ext>
                </a:extLst>
              </p:cNvPr>
              <p:cNvSpPr txBox="1"/>
              <p:nvPr/>
            </p:nvSpPr>
            <p:spPr>
              <a:xfrm>
                <a:off x="785812" y="2659618"/>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p>
            </p:txBody>
          </p:sp>
        </mc:Choice>
        <mc:Fallback xmlns="">
          <p:sp>
            <p:nvSpPr>
              <p:cNvPr id="14" name="TextBox 13">
                <a:extLst>
                  <a:ext uri="{FF2B5EF4-FFF2-40B4-BE49-F238E27FC236}">
                    <a16:creationId xmlns:a16="http://schemas.microsoft.com/office/drawing/2014/main" id="{1F945C49-B3F2-B1DB-7BEC-1EC20F09ED2D}"/>
                  </a:ext>
                </a:extLst>
              </p:cNvPr>
              <p:cNvSpPr txBox="1">
                <a:spLocks noRot="1" noChangeAspect="1" noMove="1" noResize="1" noEditPoints="1" noAdjustHandles="1" noChangeArrowheads="1" noChangeShapeType="1" noTextEdit="1"/>
              </p:cNvSpPr>
              <p:nvPr/>
            </p:nvSpPr>
            <p:spPr>
              <a:xfrm>
                <a:off x="785812" y="2659618"/>
                <a:ext cx="723900" cy="369332"/>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9A3AD5-C0AA-F651-EF7C-3327CFC996A7}"/>
                  </a:ext>
                </a:extLst>
              </p:cNvPr>
              <p:cNvSpPr txBox="1"/>
              <p:nvPr/>
            </p:nvSpPr>
            <p:spPr>
              <a:xfrm>
                <a:off x="833437" y="44334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70C0"/>
                              </a:solidFill>
                              <a:latin typeface="Cambria Math" panose="02040503050406030204" pitchFamily="18" charset="0"/>
                            </a:rPr>
                          </m:ctrlPr>
                        </m:sSubPr>
                        <m:e>
                          <m:r>
                            <a:rPr lang="en-AU" b="0" i="1" smtClean="0">
                              <a:solidFill>
                                <a:srgbClr val="0070C0"/>
                              </a:solidFill>
                              <a:latin typeface="Cambria Math" panose="02040503050406030204" pitchFamily="18" charset="0"/>
                            </a:rPr>
                            <m:t>𝑥</m:t>
                          </m:r>
                        </m:e>
                        <m:sub>
                          <m:r>
                            <a:rPr lang="en-AU" b="0" i="1" smtClean="0">
                              <a:solidFill>
                                <a:srgbClr val="0070C0"/>
                              </a:solidFill>
                              <a:latin typeface="Cambria Math" panose="02040503050406030204" pitchFamily="18" charset="0"/>
                            </a:rPr>
                            <m:t>2</m:t>
                          </m:r>
                        </m:sub>
                      </m:sSub>
                    </m:oMath>
                  </m:oMathPara>
                </a14:m>
                <a:endParaRPr lang="en-AU" dirty="0"/>
              </a:p>
            </p:txBody>
          </p:sp>
        </mc:Choice>
        <mc:Fallback xmlns="">
          <p:sp>
            <p:nvSpPr>
              <p:cNvPr id="15" name="TextBox 14">
                <a:extLst>
                  <a:ext uri="{FF2B5EF4-FFF2-40B4-BE49-F238E27FC236}">
                    <a16:creationId xmlns:a16="http://schemas.microsoft.com/office/drawing/2014/main" id="{C49A3AD5-C0AA-F651-EF7C-3327CFC996A7}"/>
                  </a:ext>
                </a:extLst>
              </p:cNvPr>
              <p:cNvSpPr txBox="1">
                <a:spLocks noRot="1" noChangeAspect="1" noMove="1" noResize="1" noEditPoints="1" noAdjustHandles="1" noChangeArrowheads="1" noChangeShapeType="1" noTextEdit="1"/>
              </p:cNvSpPr>
              <p:nvPr/>
            </p:nvSpPr>
            <p:spPr>
              <a:xfrm>
                <a:off x="833437" y="4433412"/>
                <a:ext cx="723900" cy="369332"/>
              </a:xfrm>
              <a:prstGeom prst="rect">
                <a:avLst/>
              </a:prstGeom>
              <a:blipFill>
                <a:blip r:embed="rId6"/>
                <a:stretch>
                  <a:fillRect/>
                </a:stretch>
              </a:blipFill>
            </p:spPr>
            <p:txBody>
              <a:bodyPr/>
              <a:lstStyle/>
              <a:p>
                <a:r>
                  <a:rPr lang="en-AU">
                    <a:noFill/>
                  </a:rPr>
                  <a:t> </a:t>
                </a:r>
              </a:p>
            </p:txBody>
          </p:sp>
        </mc:Fallback>
      </mc:AlternateContent>
      <p:cxnSp>
        <p:nvCxnSpPr>
          <p:cNvPr id="16" name="Straight Arrow Connector 15">
            <a:extLst>
              <a:ext uri="{FF2B5EF4-FFF2-40B4-BE49-F238E27FC236}">
                <a16:creationId xmlns:a16="http://schemas.microsoft.com/office/drawing/2014/main" id="{2CEA5714-AF13-03B7-C04D-C0C61F9BEEEC}"/>
              </a:ext>
            </a:extLst>
          </p:cNvPr>
          <p:cNvCxnSpPr>
            <a:cxnSpLocks/>
          </p:cNvCxnSpPr>
          <p:nvPr/>
        </p:nvCxnSpPr>
        <p:spPr>
          <a:xfrm rot="10800000">
            <a:off x="1343025" y="2876550"/>
            <a:ext cx="1304924" cy="17870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8141EC-855E-2DCD-FAE2-BB3C1C7621A3}"/>
              </a:ext>
            </a:extLst>
          </p:cNvPr>
          <p:cNvCxnSpPr>
            <a:cxnSpLocks/>
          </p:cNvCxnSpPr>
          <p:nvPr/>
        </p:nvCxnSpPr>
        <p:spPr>
          <a:xfrm flipH="1">
            <a:off x="4810124" y="2876550"/>
            <a:ext cx="130492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93DF84-EC0E-2058-9CF6-086DA22912AC}"/>
              </a:ext>
            </a:extLst>
          </p:cNvPr>
          <p:cNvCxnSpPr>
            <a:cxnSpLocks/>
          </p:cNvCxnSpPr>
          <p:nvPr/>
        </p:nvCxnSpPr>
        <p:spPr>
          <a:xfrm flipH="1">
            <a:off x="4810124" y="4682609"/>
            <a:ext cx="130492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404FDB-8766-F86E-DE8F-2DB7BA7E50E6}"/>
              </a:ext>
            </a:extLst>
          </p:cNvPr>
          <p:cNvCxnSpPr>
            <a:cxnSpLocks/>
          </p:cNvCxnSpPr>
          <p:nvPr/>
        </p:nvCxnSpPr>
        <p:spPr>
          <a:xfrm>
            <a:off x="7196136" y="3429000"/>
            <a:ext cx="0" cy="68210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8EBAE86-E38C-3C9F-F10C-B054EDB394FD}"/>
              </a:ext>
            </a:extLst>
          </p:cNvPr>
          <p:cNvCxnSpPr>
            <a:cxnSpLocks/>
          </p:cNvCxnSpPr>
          <p:nvPr/>
        </p:nvCxnSpPr>
        <p:spPr>
          <a:xfrm flipH="1">
            <a:off x="8277223" y="2844284"/>
            <a:ext cx="13049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CB19AC-FC65-6B76-0C02-62AF9E894E67}"/>
                  </a:ext>
                </a:extLst>
              </p:cNvPr>
              <p:cNvSpPr txBox="1"/>
              <p:nvPr/>
            </p:nvSpPr>
            <p:spPr>
              <a:xfrm>
                <a:off x="9544050" y="2654807"/>
                <a:ext cx="145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6</m:t>
                          </m:r>
                        </m:sub>
                      </m:s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1800" i="1">
                              <a:effectLst/>
                              <a:latin typeface="Cambria Math" panose="02040503050406030204" pitchFamily="18" charset="0"/>
                            </a:rPr>
                          </m:ctrlPr>
                        </m:dPr>
                        <m:e>
                          <m:r>
                            <a:rPr lang="en-AU" sz="1800" i="1">
                              <a:effectLst/>
                              <a:latin typeface="Cambria Math" panose="02040503050406030204" pitchFamily="18" charset="0"/>
                              <a:ea typeface="游明朝" panose="02020400000000000000" pitchFamily="18" charset="-128"/>
                              <a:cs typeface="Times New Roman" panose="02020603050405020304" pitchFamily="18" charset="0"/>
                            </a:rPr>
                            <m:t>𝑥</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𝑦</m:t>
                          </m:r>
                        </m:e>
                      </m:d>
                    </m:oMath>
                  </m:oMathPara>
                </a14:m>
                <a:endParaRPr lang="en-AU" dirty="0"/>
              </a:p>
            </p:txBody>
          </p:sp>
        </mc:Choice>
        <mc:Fallback xmlns="">
          <p:sp>
            <p:nvSpPr>
              <p:cNvPr id="28" name="TextBox 27">
                <a:extLst>
                  <a:ext uri="{FF2B5EF4-FFF2-40B4-BE49-F238E27FC236}">
                    <a16:creationId xmlns:a16="http://schemas.microsoft.com/office/drawing/2014/main" id="{47CB19AC-FC65-6B76-0C02-62AF9E894E67}"/>
                  </a:ext>
                </a:extLst>
              </p:cNvPr>
              <p:cNvSpPr txBox="1">
                <a:spLocks noRot="1" noChangeAspect="1" noMove="1" noResize="1" noEditPoints="1" noAdjustHandles="1" noChangeArrowheads="1" noChangeShapeType="1" noTextEdit="1"/>
              </p:cNvSpPr>
              <p:nvPr/>
            </p:nvSpPr>
            <p:spPr>
              <a:xfrm>
                <a:off x="9544050" y="2654807"/>
                <a:ext cx="1454424" cy="369332"/>
              </a:xfrm>
              <a:prstGeom prst="rect">
                <a:avLst/>
              </a:prstGeom>
              <a:blipFill>
                <a:blip r:embed="rId7"/>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AE0022-1404-C998-CCB3-30F29A9BA851}"/>
                  </a:ext>
                </a:extLst>
              </p:cNvPr>
              <p:cNvSpPr txBox="1"/>
              <p:nvPr/>
            </p:nvSpPr>
            <p:spPr>
              <a:xfrm>
                <a:off x="2606411" y="4479578"/>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r>
                            <a:rPr lang="en-AU" b="0" i="1" smtClean="0">
                              <a:solidFill>
                                <a:schemeClr val="tx1"/>
                              </a:solidFill>
                              <a:latin typeface="Cambria Math" panose="02040503050406030204" pitchFamily="18" charset="0"/>
                            </a:rPr>
                            <m:t>,</m:t>
                          </m:r>
                          <m:sSub>
                            <m:sSubPr>
                              <m:ctrlPr>
                                <a:rPr lang="en-AU" b="0" i="1" smtClean="0">
                                  <a:solidFill>
                                    <a:schemeClr val="accent1"/>
                                  </a:solidFill>
                                  <a:latin typeface="Cambria Math" panose="02040503050406030204" pitchFamily="18" charset="0"/>
                                </a:rPr>
                              </m:ctrlPr>
                            </m:sSubPr>
                            <m:e>
                              <m:r>
                                <a:rPr lang="en-AU" b="0" i="1" smtClean="0">
                                  <a:solidFill>
                                    <a:schemeClr val="accent1"/>
                                  </a:solidFill>
                                  <a:latin typeface="Cambria Math" panose="02040503050406030204" pitchFamily="18" charset="0"/>
                                </a:rPr>
                                <m:t>𝑥</m:t>
                              </m:r>
                            </m:e>
                            <m:sub>
                              <m:r>
                                <a:rPr lang="en-AU" b="0" i="1" smtClean="0">
                                  <a:solidFill>
                                    <a:schemeClr val="accent1"/>
                                  </a:solidFill>
                                  <a:latin typeface="Cambria Math" panose="02040503050406030204" pitchFamily="18" charset="0"/>
                                </a:rPr>
                                <m:t>2</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xmlns="">
          <p:sp>
            <p:nvSpPr>
              <p:cNvPr id="3" name="TextBox 2">
                <a:extLst>
                  <a:ext uri="{FF2B5EF4-FFF2-40B4-BE49-F238E27FC236}">
                    <a16:creationId xmlns:a16="http://schemas.microsoft.com/office/drawing/2014/main" id="{88AE0022-1404-C998-CCB3-30F29A9BA851}"/>
                  </a:ext>
                </a:extLst>
              </p:cNvPr>
              <p:cNvSpPr txBox="1">
                <a:spLocks noRot="1" noChangeAspect="1" noMove="1" noResize="1" noEditPoints="1" noAdjustHandles="1" noChangeArrowheads="1" noChangeShapeType="1" noTextEdit="1"/>
              </p:cNvSpPr>
              <p:nvPr/>
            </p:nvSpPr>
            <p:spPr>
              <a:xfrm>
                <a:off x="2606411" y="4479578"/>
                <a:ext cx="2226201" cy="646331"/>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DD2A7AB-9430-57DB-EACD-110AA200FCCF}"/>
                  </a:ext>
                </a:extLst>
              </p:cNvPr>
              <p:cNvSpPr txBox="1"/>
              <p:nvPr/>
            </p:nvSpPr>
            <p:spPr>
              <a:xfrm>
                <a:off x="5072063" y="2455844"/>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oMath>
                  </m:oMathPara>
                </a14:m>
                <a:endParaRPr lang="en-AU" dirty="0"/>
              </a:p>
            </p:txBody>
          </p:sp>
        </mc:Choice>
        <mc:Fallback xmlns="">
          <p:sp>
            <p:nvSpPr>
              <p:cNvPr id="6" name="TextBox 5">
                <a:extLst>
                  <a:ext uri="{FF2B5EF4-FFF2-40B4-BE49-F238E27FC236}">
                    <a16:creationId xmlns:a16="http://schemas.microsoft.com/office/drawing/2014/main" id="{7DD2A7AB-9430-57DB-EACD-110AA200FCCF}"/>
                  </a:ext>
                </a:extLst>
              </p:cNvPr>
              <p:cNvSpPr txBox="1">
                <a:spLocks noRot="1" noChangeAspect="1" noMove="1" noResize="1" noEditPoints="1" noAdjustHandles="1" noChangeArrowheads="1" noChangeShapeType="1" noTextEdit="1"/>
              </p:cNvSpPr>
              <p:nvPr/>
            </p:nvSpPr>
            <p:spPr>
              <a:xfrm>
                <a:off x="5072063" y="2455844"/>
                <a:ext cx="723900" cy="369332"/>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81DB73-3826-BA58-975D-EA867B093C5E}"/>
                  </a:ext>
                </a:extLst>
              </p:cNvPr>
              <p:cNvSpPr txBox="1"/>
              <p:nvPr/>
            </p:nvSpPr>
            <p:spPr>
              <a:xfrm>
                <a:off x="5100636" y="42949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oMath>
                  </m:oMathPara>
                </a14:m>
                <a:endParaRPr lang="en-AU" dirty="0"/>
              </a:p>
            </p:txBody>
          </p:sp>
        </mc:Choice>
        <mc:Fallback xmlns="">
          <p:sp>
            <p:nvSpPr>
              <p:cNvPr id="11" name="TextBox 10">
                <a:extLst>
                  <a:ext uri="{FF2B5EF4-FFF2-40B4-BE49-F238E27FC236}">
                    <a16:creationId xmlns:a16="http://schemas.microsoft.com/office/drawing/2014/main" id="{E481DB73-3826-BA58-975D-EA867B093C5E}"/>
                  </a:ext>
                </a:extLst>
              </p:cNvPr>
              <p:cNvSpPr txBox="1">
                <a:spLocks noRot="1" noChangeAspect="1" noMove="1" noResize="1" noEditPoints="1" noAdjustHandles="1" noChangeArrowheads="1" noChangeShapeType="1" noTextEdit="1"/>
              </p:cNvSpPr>
              <p:nvPr/>
            </p:nvSpPr>
            <p:spPr>
              <a:xfrm>
                <a:off x="5100636" y="4294912"/>
                <a:ext cx="723900" cy="369332"/>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7C224D-2A7A-F66C-3F70-B95FE6A980FB}"/>
                  </a:ext>
                </a:extLst>
              </p:cNvPr>
              <p:cNvSpPr txBox="1"/>
              <p:nvPr/>
            </p:nvSpPr>
            <p:spPr>
              <a:xfrm>
                <a:off x="7069166" y="357985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oMath>
                  </m:oMathPara>
                </a14:m>
                <a:endParaRPr lang="en-AU" dirty="0"/>
              </a:p>
            </p:txBody>
          </p:sp>
        </mc:Choice>
        <mc:Fallback xmlns="">
          <p:sp>
            <p:nvSpPr>
              <p:cNvPr id="17" name="TextBox 16">
                <a:extLst>
                  <a:ext uri="{FF2B5EF4-FFF2-40B4-BE49-F238E27FC236}">
                    <a16:creationId xmlns:a16="http://schemas.microsoft.com/office/drawing/2014/main" id="{0B7C224D-2A7A-F66C-3F70-B95FE6A980FB}"/>
                  </a:ext>
                </a:extLst>
              </p:cNvPr>
              <p:cNvSpPr txBox="1">
                <a:spLocks noRot="1" noChangeAspect="1" noMove="1" noResize="1" noEditPoints="1" noAdjustHandles="1" noChangeArrowheads="1" noChangeShapeType="1" noTextEdit="1"/>
              </p:cNvSpPr>
              <p:nvPr/>
            </p:nvSpPr>
            <p:spPr>
              <a:xfrm>
                <a:off x="7069166" y="3579852"/>
                <a:ext cx="723900" cy="369332"/>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A01EF14-EF80-BB05-3CBB-98F28A29319D}"/>
                  </a:ext>
                </a:extLst>
              </p:cNvPr>
              <p:cNvSpPr txBox="1"/>
              <p:nvPr/>
            </p:nvSpPr>
            <p:spPr>
              <a:xfrm>
                <a:off x="6083034" y="2662535"/>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r>
                            <a:rPr lang="en-AU" b="0" i="1" smtClean="0">
                              <a:solidFill>
                                <a:schemeClr val="tx1"/>
                              </a:solidFill>
                              <a:latin typeface="Cambria Math" panose="02040503050406030204" pitchFamily="18" charset="0"/>
                            </a:rPr>
                            <m:t>,</m:t>
                          </m:r>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xmlns="">
          <p:sp>
            <p:nvSpPr>
              <p:cNvPr id="20" name="TextBox 19">
                <a:extLst>
                  <a:ext uri="{FF2B5EF4-FFF2-40B4-BE49-F238E27FC236}">
                    <a16:creationId xmlns:a16="http://schemas.microsoft.com/office/drawing/2014/main" id="{CA01EF14-EF80-BB05-3CBB-98F28A29319D}"/>
                  </a:ext>
                </a:extLst>
              </p:cNvPr>
              <p:cNvSpPr txBox="1">
                <a:spLocks noRot="1" noChangeAspect="1" noMove="1" noResize="1" noEditPoints="1" noAdjustHandles="1" noChangeArrowheads="1" noChangeShapeType="1" noTextEdit="1"/>
              </p:cNvSpPr>
              <p:nvPr/>
            </p:nvSpPr>
            <p:spPr>
              <a:xfrm>
                <a:off x="6083034" y="2662535"/>
                <a:ext cx="2226201" cy="646331"/>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29CBC77-03AB-0060-E348-BF7476AFFEB1}"/>
                  </a:ext>
                </a:extLst>
              </p:cNvPr>
              <p:cNvSpPr txBox="1"/>
              <p:nvPr/>
            </p:nvSpPr>
            <p:spPr>
              <a:xfrm>
                <a:off x="2776536" y="1009067"/>
                <a:ext cx="6096000" cy="5594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30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a:rPr lang="en-AU" sz="3000" b="0" i="1" smtClean="0">
                          <a:effectLst/>
                          <a:latin typeface="Cambria Math" panose="02040503050406030204" pitchFamily="18" charset="0"/>
                          <a:ea typeface="游明朝" panose="02020400000000000000" pitchFamily="18" charset="-128"/>
                          <a:cs typeface="Times New Roman" panose="02020603050405020304" pitchFamily="18" charset="0"/>
                        </a:rPr>
                        <m:t> ?</m:t>
                      </m:r>
                    </m:oMath>
                  </m:oMathPara>
                </a14:m>
                <a:endParaRPr lang="en-AU" sz="3000" dirty="0"/>
              </a:p>
            </p:txBody>
          </p:sp>
        </mc:Choice>
        <mc:Fallback xmlns="">
          <p:sp>
            <p:nvSpPr>
              <p:cNvPr id="2" name="TextBox 1">
                <a:extLst>
                  <a:ext uri="{FF2B5EF4-FFF2-40B4-BE49-F238E27FC236}">
                    <a16:creationId xmlns:a16="http://schemas.microsoft.com/office/drawing/2014/main" id="{029CBC77-03AB-0060-E348-BF7476AFFEB1}"/>
                  </a:ext>
                </a:extLst>
              </p:cNvPr>
              <p:cNvSpPr txBox="1">
                <a:spLocks noRot="1" noChangeAspect="1" noMove="1" noResize="1" noEditPoints="1" noAdjustHandles="1" noChangeArrowheads="1" noChangeShapeType="1" noTextEdit="1"/>
              </p:cNvSpPr>
              <p:nvPr/>
            </p:nvSpPr>
            <p:spPr>
              <a:xfrm>
                <a:off x="2776536" y="1009067"/>
                <a:ext cx="6096000" cy="559449"/>
              </a:xfrm>
              <a:prstGeom prst="rect">
                <a:avLst/>
              </a:prstGeom>
              <a:blipFill>
                <a:blip r:embed="rId1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8A9014E-2C95-6004-23D4-D692018F37CA}"/>
                  </a:ext>
                </a:extLst>
              </p:cNvPr>
              <p:cNvSpPr txBox="1"/>
              <p:nvPr/>
            </p:nvSpPr>
            <p:spPr>
              <a:xfrm>
                <a:off x="8628320" y="2876550"/>
                <a:ext cx="755463" cy="509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den>
                      </m:f>
                      <m:r>
                        <a:rPr lang="en-AU" sz="1600" b="0" i="1" smtClean="0">
                          <a:latin typeface="Cambria Math" panose="02040503050406030204" pitchFamily="18" charset="0"/>
                        </a:rPr>
                        <m:t>=1</m:t>
                      </m:r>
                    </m:oMath>
                  </m:oMathPara>
                </a14:m>
                <a:endParaRPr lang="en-AU" sz="1600" dirty="0"/>
              </a:p>
            </p:txBody>
          </p:sp>
        </mc:Choice>
        <mc:Fallback xmlns="">
          <p:sp>
            <p:nvSpPr>
              <p:cNvPr id="4" name="TextBox 3">
                <a:extLst>
                  <a:ext uri="{FF2B5EF4-FFF2-40B4-BE49-F238E27FC236}">
                    <a16:creationId xmlns:a16="http://schemas.microsoft.com/office/drawing/2014/main" id="{08A9014E-2C95-6004-23D4-D692018F37CA}"/>
                  </a:ext>
                </a:extLst>
              </p:cNvPr>
              <p:cNvSpPr txBox="1">
                <a:spLocks noRot="1" noChangeAspect="1" noMove="1" noResize="1" noEditPoints="1" noAdjustHandles="1" noChangeArrowheads="1" noChangeShapeType="1" noTextEdit="1"/>
              </p:cNvSpPr>
              <p:nvPr/>
            </p:nvSpPr>
            <p:spPr>
              <a:xfrm>
                <a:off x="8628320" y="2876550"/>
                <a:ext cx="755463" cy="509307"/>
              </a:xfrm>
              <a:prstGeom prst="rect">
                <a:avLst/>
              </a:prstGeom>
              <a:blipFill>
                <a:blip r:embed="rId1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2CD9A6F-26EF-4FD0-9B31-F824F67C1C60}"/>
                  </a:ext>
                </a:extLst>
              </p:cNvPr>
              <p:cNvSpPr txBox="1"/>
              <p:nvPr/>
            </p:nvSpPr>
            <p:spPr>
              <a:xfrm>
                <a:off x="7682203" y="3590925"/>
                <a:ext cx="1899944" cy="385170"/>
              </a:xfrm>
              <a:prstGeom prst="rect">
                <a:avLst/>
              </a:prstGeom>
              <a:noFill/>
              <a:ln>
                <a:noFill/>
              </a:ln>
            </p:spPr>
            <p:txBody>
              <a:bodyPr wrap="none" lIns="0" tIns="0" rIns="0" bIns="0" rtlCol="0">
                <a:spAutoFit/>
              </a:bodyPr>
              <a:lstStyle/>
              <a:p>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a:solidFill>
                                  <a:srgbClr val="FFC000"/>
                                </a:solidFill>
                                <a:latin typeface="Cambria Math" panose="02040503050406030204" pitchFamily="18" charset="0"/>
                              </a:rPr>
                            </m:ctrlPr>
                          </m:sSubPr>
                          <m:e>
                            <m:r>
                              <a:rPr lang="en-AU" sz="1600" i="1">
                                <a:solidFill>
                                  <a:srgbClr val="FFC000"/>
                                </a:solidFill>
                                <a:latin typeface="Cambria Math" panose="02040503050406030204" pitchFamily="18" charset="0"/>
                              </a:rPr>
                              <m:t>𝑥</m:t>
                            </m:r>
                          </m:e>
                          <m:sub>
                            <m:r>
                              <a:rPr lang="en-AU" sz="1600" i="1">
                                <a:solidFill>
                                  <a:srgbClr val="FFC000"/>
                                </a:solidFill>
                                <a:latin typeface="Cambria Math" panose="02040503050406030204" pitchFamily="18" charset="0"/>
                              </a:rPr>
                              <m:t>5</m:t>
                            </m:r>
                          </m:sub>
                        </m:sSub>
                      </m:den>
                    </m:f>
                    <m:r>
                      <a:rPr lang="en-AU" sz="1600" i="1">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i="1">
                                    <a:latin typeface="Cambria Math" panose="02040503050406030204" pitchFamily="18" charset="0"/>
                                  </a:rPr>
                                  <m:t>2</m:t>
                                </m:r>
                              </m:sub>
                            </m:sSub>
                          </m:e>
                        </m:d>
                      </m:e>
                      <m:sub>
                        <m:r>
                          <a:rPr lang="en-AU" sz="1600" i="1">
                            <a:solidFill>
                              <a:srgbClr val="FFC000"/>
                            </a:solidFill>
                            <a:latin typeface="Cambria Math" panose="02040503050406030204" pitchFamily="18" charset="0"/>
                          </a:rPr>
                          <m:t>2</m:t>
                        </m:r>
                      </m:sub>
                    </m:sSub>
                    <m:r>
                      <a:rPr lang="en-AU" sz="1600" i="1">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den>
                    </m:f>
                    <m:r>
                      <a:rPr lang="en-AU" sz="1600" i="1">
                        <a:latin typeface="Cambria Math" panose="02040503050406030204" pitchFamily="18" charset="0"/>
                      </a:rPr>
                      <m:t>=1</m:t>
                    </m:r>
                  </m:oMath>
                </a14:m>
                <a:endParaRPr lang="en-AU" sz="1600" dirty="0"/>
              </a:p>
            </p:txBody>
          </p:sp>
        </mc:Choice>
        <mc:Fallback xmlns="">
          <p:sp>
            <p:nvSpPr>
              <p:cNvPr id="21" name="TextBox 20">
                <a:extLst>
                  <a:ext uri="{FF2B5EF4-FFF2-40B4-BE49-F238E27FC236}">
                    <a16:creationId xmlns:a16="http://schemas.microsoft.com/office/drawing/2014/main" id="{62CD9A6F-26EF-4FD0-9B31-F824F67C1C60}"/>
                  </a:ext>
                </a:extLst>
              </p:cNvPr>
              <p:cNvSpPr txBox="1">
                <a:spLocks noRot="1" noChangeAspect="1" noMove="1" noResize="1" noEditPoints="1" noAdjustHandles="1" noChangeArrowheads="1" noChangeShapeType="1" noTextEdit="1"/>
              </p:cNvSpPr>
              <p:nvPr/>
            </p:nvSpPr>
            <p:spPr>
              <a:xfrm>
                <a:off x="7682203" y="3590925"/>
                <a:ext cx="1899944" cy="385170"/>
              </a:xfrm>
              <a:prstGeom prst="rect">
                <a:avLst/>
              </a:prstGeom>
              <a:blipFill>
                <a:blip r:embed="rId15"/>
                <a:stretch>
                  <a:fillRect l="-2564" r="-2564" b="-11111"/>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9A0E52F-D99A-5821-5C42-0CB1A215CD30}"/>
                  </a:ext>
                </a:extLst>
              </p:cNvPr>
              <p:cNvSpPr txBox="1"/>
              <p:nvPr/>
            </p:nvSpPr>
            <p:spPr>
              <a:xfrm>
                <a:off x="4634203" y="1867102"/>
                <a:ext cx="1899944" cy="385170"/>
              </a:xfrm>
              <a:prstGeom prst="rect">
                <a:avLst/>
              </a:prstGeom>
              <a:noFill/>
              <a:ln>
                <a:noFill/>
              </a:ln>
            </p:spPr>
            <p:txBody>
              <a:bodyPr wrap="non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7030A0"/>
                                </a:solidFill>
                                <a:latin typeface="Cambria Math" panose="02040503050406030204" pitchFamily="18" charset="0"/>
                              </a:rPr>
                            </m:ctrlPr>
                          </m:sSubPr>
                          <m:e>
                            <m:r>
                              <a:rPr lang="en-AU" sz="1600" b="0" i="1" smtClean="0">
                                <a:solidFill>
                                  <a:srgbClr val="7030A0"/>
                                </a:solidFill>
                                <a:latin typeface="Cambria Math" panose="02040503050406030204" pitchFamily="18" charset="0"/>
                              </a:rPr>
                              <m:t>𝑥</m:t>
                            </m:r>
                          </m:e>
                          <m:sub>
                            <m:r>
                              <a:rPr lang="en-AU" sz="1600" b="0" i="1" smtClean="0">
                                <a:solidFill>
                                  <a:srgbClr val="7030A0"/>
                                </a:solidFill>
                                <a:latin typeface="Cambria Math" panose="02040503050406030204" pitchFamily="18" charset="0"/>
                              </a:rPr>
                              <m:t>3</m:t>
                            </m:r>
                          </m:sub>
                        </m:sSub>
                      </m:den>
                    </m:f>
                    <m:r>
                      <a:rPr lang="en-AU" sz="1600" b="0" i="1" smtClean="0">
                        <a:latin typeface="Cambria Math" panose="02040503050406030204" pitchFamily="18" charset="0"/>
                      </a:rPr>
                      <m:t>=</m:t>
                    </m:r>
                    <m:sSub>
                      <m:sSubPr>
                        <m:ctrlPr>
                          <a:rPr lang="en-AU" sz="1600" b="0" i="1" smtClean="0">
                            <a:latin typeface="Cambria Math" panose="02040503050406030204" pitchFamily="18" charset="0"/>
                          </a:rPr>
                        </m:ctrlPr>
                      </m:sSubPr>
                      <m:e>
                        <m:d>
                          <m:dPr>
                            <m:ctrlPr>
                              <a:rPr lang="en-AU" sz="1600" b="0" i="1" smtClean="0">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i="1">
                                    <a:latin typeface="Cambria Math" panose="02040503050406030204" pitchFamily="18" charset="0"/>
                                  </a:rPr>
                                  <m:t>2</m:t>
                                </m:r>
                              </m:sub>
                            </m:sSub>
                          </m:e>
                        </m:d>
                      </m:e>
                      <m:sub>
                        <m:r>
                          <a:rPr lang="en-AU" sz="1600" b="0" i="1" smtClean="0">
                            <a:solidFill>
                              <a:srgbClr val="7030A0"/>
                            </a:solidFill>
                            <a:latin typeface="Cambria Math" panose="02040503050406030204" pitchFamily="18" charset="0"/>
                          </a:rPr>
                          <m:t>1</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den>
                    </m:f>
                    <m:r>
                      <a:rPr lang="en-AU" sz="1600" b="0" i="1" smtClean="0">
                        <a:latin typeface="Cambria Math" panose="02040503050406030204" pitchFamily="18" charset="0"/>
                      </a:rPr>
                      <m:t>=1</m:t>
                    </m:r>
                  </m:oMath>
                </a14:m>
                <a:endParaRPr lang="en-AU" sz="1600" dirty="0"/>
              </a:p>
            </p:txBody>
          </p:sp>
        </mc:Choice>
        <mc:Fallback xmlns="">
          <p:sp>
            <p:nvSpPr>
              <p:cNvPr id="23" name="TextBox 22">
                <a:extLst>
                  <a:ext uri="{FF2B5EF4-FFF2-40B4-BE49-F238E27FC236}">
                    <a16:creationId xmlns:a16="http://schemas.microsoft.com/office/drawing/2014/main" id="{89A0E52F-D99A-5821-5C42-0CB1A215CD30}"/>
                  </a:ext>
                </a:extLst>
              </p:cNvPr>
              <p:cNvSpPr txBox="1">
                <a:spLocks noRot="1" noChangeAspect="1" noMove="1" noResize="1" noEditPoints="1" noAdjustHandles="1" noChangeArrowheads="1" noChangeShapeType="1" noTextEdit="1"/>
              </p:cNvSpPr>
              <p:nvPr/>
            </p:nvSpPr>
            <p:spPr>
              <a:xfrm>
                <a:off x="4634203" y="1867102"/>
                <a:ext cx="1899944" cy="385170"/>
              </a:xfrm>
              <a:prstGeom prst="rect">
                <a:avLst/>
              </a:prstGeom>
              <a:blipFill>
                <a:blip r:embed="rId16"/>
                <a:stretch>
                  <a:fillRect l="-2564" r="-2564" b="-11111"/>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00DA162-1C00-E50C-3C59-6A21A8F02843}"/>
                  </a:ext>
                </a:extLst>
              </p:cNvPr>
              <p:cNvSpPr txBox="1"/>
              <p:nvPr/>
            </p:nvSpPr>
            <p:spPr>
              <a:xfrm>
                <a:off x="4576146" y="5312239"/>
                <a:ext cx="2440348" cy="385170"/>
              </a:xfrm>
              <a:prstGeom prst="rect">
                <a:avLst/>
              </a:prstGeom>
              <a:noFill/>
              <a:ln>
                <a:noFill/>
              </a:ln>
            </p:spPr>
            <p:txBody>
              <a:bodyPr wrap="non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00B050"/>
                                </a:solidFill>
                                <a:latin typeface="Cambria Math" panose="02040503050406030204" pitchFamily="18" charset="0"/>
                              </a:rPr>
                            </m:ctrlPr>
                          </m:sSubPr>
                          <m:e>
                            <m:r>
                              <a:rPr lang="en-AU" sz="1600" b="0" i="1" smtClean="0">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den>
                    </m:f>
                    <m:r>
                      <a:rPr lang="en-AU" sz="1600" b="0" i="1" smtClean="0">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b="0" i="1" smtClean="0">
                                    <a:latin typeface="Cambria Math" panose="02040503050406030204" pitchFamily="18" charset="0"/>
                                  </a:rPr>
                                  <m:t>3</m:t>
                                </m:r>
                              </m:sub>
                            </m:sSub>
                          </m:e>
                        </m:d>
                      </m:e>
                      <m:sub>
                        <m:r>
                          <a:rPr lang="en-AU" sz="1600" b="0" i="1" smtClean="0">
                            <a:solidFill>
                              <a:srgbClr val="00B050"/>
                            </a:solidFill>
                            <a:latin typeface="Cambria Math" panose="02040503050406030204" pitchFamily="18" charset="0"/>
                          </a:rPr>
                          <m:t>1</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smtClean="0">
                                <a:solidFill>
                                  <a:srgbClr val="FFC000"/>
                                </a:solidFill>
                                <a:latin typeface="Cambria Math" panose="02040503050406030204" pitchFamily="18" charset="0"/>
                              </a:rPr>
                            </m:ctrlPr>
                          </m:sSubPr>
                          <m:e>
                            <m:r>
                              <a:rPr lang="en-AU" sz="1600" i="1">
                                <a:solidFill>
                                  <a:srgbClr val="FFC000"/>
                                </a:solidFill>
                                <a:latin typeface="Cambria Math" panose="02040503050406030204" pitchFamily="18" charset="0"/>
                              </a:rPr>
                              <m:t>𝑥</m:t>
                            </m:r>
                          </m:e>
                          <m:sub>
                            <m:r>
                              <a:rPr lang="en-AU" sz="1600" b="0" i="1" smtClean="0">
                                <a:solidFill>
                                  <a:srgbClr val="FFC000"/>
                                </a:solidFill>
                                <a:latin typeface="Cambria Math" panose="02040503050406030204" pitchFamily="18" charset="0"/>
                              </a:rPr>
                              <m:t>5</m:t>
                            </m:r>
                          </m:sub>
                        </m:sSub>
                      </m:den>
                    </m:f>
                    <m:r>
                      <a:rPr lang="en-AU" sz="1600" b="0" i="1" smtClean="0">
                        <a:latin typeface="Cambria Math" panose="02040503050406030204" pitchFamily="18" charset="0"/>
                      </a:rPr>
                      <m:t>=</m:t>
                    </m:r>
                    <m:r>
                      <m:rPr>
                        <m:sty m:val="p"/>
                      </m:rPr>
                      <a:rPr lang="en-AU" sz="1600" b="0" i="0" smtClean="0">
                        <a:latin typeface="Cambria Math" panose="02040503050406030204" pitchFamily="18" charset="0"/>
                      </a:rPr>
                      <m:t>cos</m:t>
                    </m:r>
                    <m:r>
                      <a:rPr lang="en-AU" sz="1600" b="0" i="1" smtClean="0">
                        <a:latin typeface="Cambria Math" panose="02040503050406030204" pitchFamily="18" charset="0"/>
                      </a:rPr>
                      <m:t>⁡(</m:t>
                    </m:r>
                    <m:sSub>
                      <m:sSubPr>
                        <m:ctrlPr>
                          <a:rPr lang="en-AU" sz="1600" b="0" i="1" smtClean="0">
                            <a:solidFill>
                              <a:srgbClr val="00B050"/>
                            </a:solidFill>
                            <a:latin typeface="Cambria Math" panose="02040503050406030204" pitchFamily="18" charset="0"/>
                          </a:rPr>
                        </m:ctrlPr>
                      </m:sSubPr>
                      <m:e>
                        <m:r>
                          <a:rPr lang="en-AU" sz="1600" b="0" i="1" smtClean="0">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r>
                      <a:rPr lang="en-AU" sz="1600" b="0" i="1" smtClean="0">
                        <a:latin typeface="Cambria Math" panose="02040503050406030204" pitchFamily="18" charset="0"/>
                      </a:rPr>
                      <m:t>)</m:t>
                    </m:r>
                  </m:oMath>
                </a14:m>
                <a:endParaRPr lang="en-AU" sz="1600" dirty="0"/>
              </a:p>
            </p:txBody>
          </p:sp>
        </mc:Choice>
        <mc:Fallback xmlns="">
          <p:sp>
            <p:nvSpPr>
              <p:cNvPr id="24" name="TextBox 23">
                <a:extLst>
                  <a:ext uri="{FF2B5EF4-FFF2-40B4-BE49-F238E27FC236}">
                    <a16:creationId xmlns:a16="http://schemas.microsoft.com/office/drawing/2014/main" id="{900DA162-1C00-E50C-3C59-6A21A8F02843}"/>
                  </a:ext>
                </a:extLst>
              </p:cNvPr>
              <p:cNvSpPr txBox="1">
                <a:spLocks noRot="1" noChangeAspect="1" noMove="1" noResize="1" noEditPoints="1" noAdjustHandles="1" noChangeArrowheads="1" noChangeShapeType="1" noTextEdit="1"/>
              </p:cNvSpPr>
              <p:nvPr/>
            </p:nvSpPr>
            <p:spPr>
              <a:xfrm>
                <a:off x="4576146" y="5312239"/>
                <a:ext cx="2440348" cy="385170"/>
              </a:xfrm>
              <a:prstGeom prst="rect">
                <a:avLst/>
              </a:prstGeom>
              <a:blipFill>
                <a:blip r:embed="rId17"/>
                <a:stretch>
                  <a:fillRect l="-2250" r="-3250" b="-9375"/>
                </a:stretch>
              </a:blipFill>
              <a:ln>
                <a:noFill/>
              </a:ln>
            </p:spPr>
            <p:txBody>
              <a:bodyPr/>
              <a:lstStyle/>
              <a:p>
                <a:r>
                  <a:rPr lang="en-AU">
                    <a:noFill/>
                  </a:rPr>
                  <a:t> </a:t>
                </a:r>
              </a:p>
            </p:txBody>
          </p:sp>
        </mc:Fallback>
      </mc:AlternateContent>
    </p:spTree>
    <p:extLst>
      <p:ext uri="{BB962C8B-B14F-4D97-AF65-F5344CB8AC3E}">
        <p14:creationId xmlns:p14="http://schemas.microsoft.com/office/powerpoint/2010/main" val="2020854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635758D-4067-3CBA-0D0A-EE2FC7402E8E}"/>
                  </a:ext>
                </a:extLst>
              </p:cNvPr>
              <p:cNvSpPr txBox="1"/>
              <p:nvPr/>
            </p:nvSpPr>
            <p:spPr>
              <a:xfrm>
                <a:off x="3486147" y="484228"/>
                <a:ext cx="6096000" cy="559449"/>
              </a:xfrm>
              <a:prstGeom prst="rect">
                <a:avLst/>
              </a:prstGeom>
              <a:noFill/>
            </p:spPr>
            <p:txBody>
              <a:bodyPr wrap="square">
                <a:spAutoFit/>
              </a:bodyPr>
              <a:lstStyle/>
              <a:p>
                <a14:m>
                  <m:oMath xmlns:m="http://schemas.openxmlformats.org/officeDocument/2006/math">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Sup>
                      <m:sSubSup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Sup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up>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2</m:t>
                        </m:r>
                      </m:sup>
                    </m:sSubSup>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AU" sz="3000">
                        <a:effectLst/>
                        <a:latin typeface="Cambria Math" panose="02040503050406030204" pitchFamily="18" charset="0"/>
                        <a:ea typeface="游明朝" panose="02020400000000000000" pitchFamily="18" charset="-128"/>
                        <a:cs typeface="Times New Roman" panose="02020603050405020304" pitchFamily="18" charset="0"/>
                      </a:rPr>
                      <m:t>sin</m:t>
                    </m:r>
                    <m:r>
                      <a:rPr lang="en-AU" sz="3000">
                        <a:effectLst/>
                        <a:latin typeface="Cambria Math" panose="02040503050406030204" pitchFamily="18" charset="0"/>
                        <a:ea typeface="游明朝" panose="02020400000000000000" pitchFamily="18" charset="-128"/>
                        <a:cs typeface="Times New Roman" panose="02020603050405020304" pitchFamily="18" charset="0"/>
                      </a:rPr>
                      <m:t>⁡</m:t>
                    </m:r>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oMath>
                </a14:m>
                <a:r>
                  <a:rPr lang="en-AU" sz="3000" dirty="0">
                    <a:effectLst/>
                    <a:latin typeface="Calibri" panose="020F0502020204030204" pitchFamily="34" charset="0"/>
                    <a:ea typeface="游明朝" panose="02020400000000000000" pitchFamily="18" charset="-128"/>
                    <a:cs typeface="Times New Roman" panose="02020603050405020304" pitchFamily="18" charset="0"/>
                  </a:rPr>
                  <a:t> </a:t>
                </a:r>
                <a:endParaRPr lang="en-AU" sz="3000" dirty="0"/>
              </a:p>
            </p:txBody>
          </p:sp>
        </mc:Choice>
        <mc:Fallback>
          <p:sp>
            <p:nvSpPr>
              <p:cNvPr id="5" name="TextBox 4">
                <a:extLst>
                  <a:ext uri="{FF2B5EF4-FFF2-40B4-BE49-F238E27FC236}">
                    <a16:creationId xmlns:a16="http://schemas.microsoft.com/office/drawing/2014/main" id="{7635758D-4067-3CBA-0D0A-EE2FC7402E8E}"/>
                  </a:ext>
                </a:extLst>
              </p:cNvPr>
              <p:cNvSpPr txBox="1">
                <a:spLocks noRot="1" noChangeAspect="1" noMove="1" noResize="1" noEditPoints="1" noAdjustHandles="1" noChangeArrowheads="1" noChangeShapeType="1" noTextEdit="1"/>
              </p:cNvSpPr>
              <p:nvPr/>
            </p:nvSpPr>
            <p:spPr>
              <a:xfrm>
                <a:off x="3486147" y="484228"/>
                <a:ext cx="6096000" cy="559449"/>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 name="Rectangle: Rounded Corners 6">
                <a:extLst>
                  <a:ext uri="{FF2B5EF4-FFF2-40B4-BE49-F238E27FC236}">
                    <a16:creationId xmlns:a16="http://schemas.microsoft.com/office/drawing/2014/main" id="{F2950A2C-8035-129B-5B51-929A05691C72}"/>
                  </a:ext>
                </a:extLst>
              </p:cNvPr>
              <p:cNvSpPr/>
              <p:nvPr/>
            </p:nvSpPr>
            <p:spPr>
              <a:xfrm>
                <a:off x="2647950"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1</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e>
                      </m:d>
                      <m:r>
                        <a:rPr lang="en-AU" b="0" i="1" smtClean="0">
                          <a:solidFill>
                            <a:schemeClr val="tx1"/>
                          </a:solidFill>
                          <a:latin typeface="Cambria Math" panose="02040503050406030204" pitchFamily="18" charset="0"/>
                        </a:rPr>
                        <m:t>=2</m:t>
                      </m:r>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solidFill>
                    <a:schemeClr val="tx1"/>
                  </a:solidFill>
                </a:endParaRPr>
              </a:p>
            </p:txBody>
          </p:sp>
        </mc:Choice>
        <mc:Fallback>
          <p:sp>
            <p:nvSpPr>
              <p:cNvPr id="7" name="Rectangle: Rounded Corners 6">
                <a:extLst>
                  <a:ext uri="{FF2B5EF4-FFF2-40B4-BE49-F238E27FC236}">
                    <a16:creationId xmlns:a16="http://schemas.microsoft.com/office/drawing/2014/main" id="{F2950A2C-8035-129B-5B51-929A05691C72}"/>
                  </a:ext>
                </a:extLst>
              </p:cNvPr>
              <p:cNvSpPr>
                <a:spLocks noRot="1" noChangeAspect="1" noMove="1" noResize="1" noEditPoints="1" noAdjustHandles="1" noChangeArrowheads="1" noChangeShapeType="1" noTextEdit="1"/>
              </p:cNvSpPr>
              <p:nvPr/>
            </p:nvSpPr>
            <p:spPr>
              <a:xfrm>
                <a:off x="2647950" y="2324100"/>
                <a:ext cx="2162175" cy="1104900"/>
              </a:xfrm>
              <a:prstGeom prst="roundRect">
                <a:avLst/>
              </a:prstGeom>
              <a:blipFill>
                <a:blip r:embed="rId3"/>
                <a:stretch>
                  <a:fillRect/>
                </a:stretch>
              </a:blipFill>
              <a:ln>
                <a:solidFill>
                  <a:schemeClr val="tx1"/>
                </a:solidFill>
              </a:ln>
            </p:spPr>
            <p:txBody>
              <a:bodyPr/>
              <a:lstStyle/>
              <a:p>
                <a:r>
                  <a:rPr lang="en-AU">
                    <a:noFill/>
                  </a:rPr>
                  <a:t> </a:t>
                </a:r>
              </a:p>
            </p:txBody>
          </p:sp>
        </mc:Fallback>
      </mc:AlternateContent>
      <p:sp>
        <p:nvSpPr>
          <p:cNvPr id="8" name="Rectangle: Rounded Corners 7">
            <a:extLst>
              <a:ext uri="{FF2B5EF4-FFF2-40B4-BE49-F238E27FC236}">
                <a16:creationId xmlns:a16="http://schemas.microsoft.com/office/drawing/2014/main" id="{0F33A3F0-BD08-7E35-924D-55DE1BB5F445}"/>
              </a:ext>
            </a:extLst>
          </p:cNvPr>
          <p:cNvSpPr/>
          <p:nvPr/>
        </p:nvSpPr>
        <p:spPr>
          <a:xfrm>
            <a:off x="2647949"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mc:AlternateContent xmlns:mc="http://schemas.openxmlformats.org/markup-compatibility/2006">
        <mc:Choice xmlns:a14="http://schemas.microsoft.com/office/drawing/2010/main" Requires="a14">
          <p:sp>
            <p:nvSpPr>
              <p:cNvPr id="9" name="Rectangle: Rounded Corners 8">
                <a:extLst>
                  <a:ext uri="{FF2B5EF4-FFF2-40B4-BE49-F238E27FC236}">
                    <a16:creationId xmlns:a16="http://schemas.microsoft.com/office/drawing/2014/main" id="{A9F2AA7E-306E-644D-1878-AB4A08EBF30D}"/>
                  </a:ext>
                </a:extLst>
              </p:cNvPr>
              <p:cNvSpPr/>
              <p:nvPr/>
            </p:nvSpPr>
            <p:spPr>
              <a:xfrm>
                <a:off x="6115048"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3</m:t>
                          </m:r>
                        </m:sub>
                      </m:sSub>
                      <m:d>
                        <m:dPr>
                          <m:ctrlPr>
                            <a:rPr lang="en-AU" b="0" i="1" smtClean="0">
                              <a:solidFill>
                                <a:schemeClr val="tx1"/>
                              </a:solidFill>
                              <a:latin typeface="Cambria Math" panose="02040503050406030204" pitchFamily="18" charset="0"/>
                            </a:rPr>
                          </m:ctrlPr>
                        </m:dPr>
                        <m:e>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e>
                      </m:d>
                      <m:r>
                        <a:rPr lang="en-AU" b="0" i="1" smtClean="0">
                          <a:solidFill>
                            <a:schemeClr val="tx1"/>
                          </a:solidFill>
                          <a:latin typeface="Cambria Math" panose="02040503050406030204" pitchFamily="18" charset="0"/>
                        </a:rPr>
                        <m:t>=</m:t>
                      </m:r>
                      <m:r>
                        <m:rPr>
                          <m:sty m:val="p"/>
                        </m:rPr>
                        <a:rPr lang="en-AU" b="0" i="0" smtClean="0">
                          <a:solidFill>
                            <a:schemeClr val="tx1"/>
                          </a:solidFill>
                          <a:latin typeface="Cambria Math" panose="02040503050406030204" pitchFamily="18" charset="0"/>
                        </a:rPr>
                        <m:t>cos</m:t>
                      </m:r>
                      <m:r>
                        <a:rPr lang="en-AU" b="0" i="1" smtClean="0">
                          <a:solidFill>
                            <a:schemeClr val="tx1"/>
                          </a:solidFill>
                          <a:latin typeface="Cambria Math" panose="02040503050406030204" pitchFamily="18" charset="0"/>
                        </a:rPr>
                        <m:t>(</m:t>
                      </m:r>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r>
                        <a:rPr lang="en-AU" b="0" i="1" smtClean="0">
                          <a:solidFill>
                            <a:schemeClr val="tx1"/>
                          </a:solidFill>
                          <a:latin typeface="Cambria Math" panose="02040503050406030204" pitchFamily="18" charset="0"/>
                        </a:rPr>
                        <m:t>)</m:t>
                      </m:r>
                    </m:oMath>
                  </m:oMathPara>
                </a14:m>
                <a:endParaRPr lang="en-AU" dirty="0">
                  <a:solidFill>
                    <a:schemeClr val="tx1"/>
                  </a:solidFill>
                </a:endParaRPr>
              </a:p>
            </p:txBody>
          </p:sp>
        </mc:Choice>
        <mc:Fallback>
          <p:sp>
            <p:nvSpPr>
              <p:cNvPr id="9" name="Rectangle: Rounded Corners 8">
                <a:extLst>
                  <a:ext uri="{FF2B5EF4-FFF2-40B4-BE49-F238E27FC236}">
                    <a16:creationId xmlns:a16="http://schemas.microsoft.com/office/drawing/2014/main" id="{A9F2AA7E-306E-644D-1878-AB4A08EBF30D}"/>
                  </a:ext>
                </a:extLst>
              </p:cNvPr>
              <p:cNvSpPr>
                <a:spLocks noRot="1" noChangeAspect="1" noMove="1" noResize="1" noEditPoints="1" noAdjustHandles="1" noChangeArrowheads="1" noChangeShapeType="1" noTextEdit="1"/>
              </p:cNvSpPr>
              <p:nvPr/>
            </p:nvSpPr>
            <p:spPr>
              <a:xfrm>
                <a:off x="6115048" y="4111109"/>
                <a:ext cx="2162175" cy="1104900"/>
              </a:xfrm>
              <a:prstGeom prst="roundRect">
                <a:avLst/>
              </a:prstGeom>
              <a:blipFill>
                <a:blip r:embed="rId4"/>
                <a:stretch>
                  <a:fillRect/>
                </a:stretch>
              </a:blipFill>
              <a:ln>
                <a:solidFill>
                  <a:schemeClr val="tx1"/>
                </a:solidFill>
              </a:ln>
            </p:spPr>
            <p:txBody>
              <a:bodyPr/>
              <a:lstStyle/>
              <a:p>
                <a:r>
                  <a:rPr lang="en-AU">
                    <a:noFill/>
                  </a:rPr>
                  <a:t> </a:t>
                </a:r>
              </a:p>
            </p:txBody>
          </p:sp>
        </mc:Fallback>
      </mc:AlternateContent>
      <p:sp>
        <p:nvSpPr>
          <p:cNvPr id="10" name="Rectangle: Rounded Corners 9">
            <a:extLst>
              <a:ext uri="{FF2B5EF4-FFF2-40B4-BE49-F238E27FC236}">
                <a16:creationId xmlns:a16="http://schemas.microsoft.com/office/drawing/2014/main" id="{2DE85190-1E65-28D5-C337-AAA7561FB980}"/>
              </a:ext>
            </a:extLst>
          </p:cNvPr>
          <p:cNvSpPr/>
          <p:nvPr/>
        </p:nvSpPr>
        <p:spPr>
          <a:xfrm>
            <a:off x="6115048"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cxnSp>
        <p:nvCxnSpPr>
          <p:cNvPr id="12" name="Straight Arrow Connector 11">
            <a:extLst>
              <a:ext uri="{FF2B5EF4-FFF2-40B4-BE49-F238E27FC236}">
                <a16:creationId xmlns:a16="http://schemas.microsoft.com/office/drawing/2014/main" id="{A75A4C6D-4BDE-4516-A352-8F061C61EA2B}"/>
              </a:ext>
            </a:extLst>
          </p:cNvPr>
          <p:cNvCxnSpPr>
            <a:cxnSpLocks/>
          </p:cNvCxnSpPr>
          <p:nvPr/>
        </p:nvCxnSpPr>
        <p:spPr>
          <a:xfrm flipH="1">
            <a:off x="1343025" y="2876550"/>
            <a:ext cx="13049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BF59A0-5223-D3CD-F35B-CB6297A76506}"/>
              </a:ext>
            </a:extLst>
          </p:cNvPr>
          <p:cNvCxnSpPr>
            <a:cxnSpLocks/>
          </p:cNvCxnSpPr>
          <p:nvPr/>
        </p:nvCxnSpPr>
        <p:spPr>
          <a:xfrm flipH="1">
            <a:off x="1343025" y="4663559"/>
            <a:ext cx="130492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1F945C49-B3F2-B1DB-7BEC-1EC20F09ED2D}"/>
                  </a:ext>
                </a:extLst>
              </p:cNvPr>
              <p:cNvSpPr txBox="1"/>
              <p:nvPr/>
            </p:nvSpPr>
            <p:spPr>
              <a:xfrm>
                <a:off x="785812" y="2659618"/>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p>
            </p:txBody>
          </p:sp>
        </mc:Choice>
        <mc:Fallback>
          <p:sp>
            <p:nvSpPr>
              <p:cNvPr id="14" name="TextBox 13">
                <a:extLst>
                  <a:ext uri="{FF2B5EF4-FFF2-40B4-BE49-F238E27FC236}">
                    <a16:creationId xmlns:a16="http://schemas.microsoft.com/office/drawing/2014/main" id="{1F945C49-B3F2-B1DB-7BEC-1EC20F09ED2D}"/>
                  </a:ext>
                </a:extLst>
              </p:cNvPr>
              <p:cNvSpPr txBox="1">
                <a:spLocks noRot="1" noChangeAspect="1" noMove="1" noResize="1" noEditPoints="1" noAdjustHandles="1" noChangeArrowheads="1" noChangeShapeType="1" noTextEdit="1"/>
              </p:cNvSpPr>
              <p:nvPr/>
            </p:nvSpPr>
            <p:spPr>
              <a:xfrm>
                <a:off x="785812" y="2659618"/>
                <a:ext cx="723900" cy="369332"/>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49A3AD5-C0AA-F651-EF7C-3327CFC996A7}"/>
                  </a:ext>
                </a:extLst>
              </p:cNvPr>
              <p:cNvSpPr txBox="1"/>
              <p:nvPr/>
            </p:nvSpPr>
            <p:spPr>
              <a:xfrm>
                <a:off x="833437" y="44334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70C0"/>
                              </a:solidFill>
                              <a:latin typeface="Cambria Math" panose="02040503050406030204" pitchFamily="18" charset="0"/>
                            </a:rPr>
                          </m:ctrlPr>
                        </m:sSubPr>
                        <m:e>
                          <m:r>
                            <a:rPr lang="en-AU" b="0" i="1" smtClean="0">
                              <a:solidFill>
                                <a:srgbClr val="0070C0"/>
                              </a:solidFill>
                              <a:latin typeface="Cambria Math" panose="02040503050406030204" pitchFamily="18" charset="0"/>
                            </a:rPr>
                            <m:t>𝑥</m:t>
                          </m:r>
                        </m:e>
                        <m:sub>
                          <m:r>
                            <a:rPr lang="en-AU" b="0" i="1" smtClean="0">
                              <a:solidFill>
                                <a:srgbClr val="0070C0"/>
                              </a:solidFill>
                              <a:latin typeface="Cambria Math" panose="02040503050406030204" pitchFamily="18" charset="0"/>
                            </a:rPr>
                            <m:t>2</m:t>
                          </m:r>
                        </m:sub>
                      </m:sSub>
                    </m:oMath>
                  </m:oMathPara>
                </a14:m>
                <a:endParaRPr lang="en-AU" dirty="0"/>
              </a:p>
            </p:txBody>
          </p:sp>
        </mc:Choice>
        <mc:Fallback>
          <p:sp>
            <p:nvSpPr>
              <p:cNvPr id="15" name="TextBox 14">
                <a:extLst>
                  <a:ext uri="{FF2B5EF4-FFF2-40B4-BE49-F238E27FC236}">
                    <a16:creationId xmlns:a16="http://schemas.microsoft.com/office/drawing/2014/main" id="{C49A3AD5-C0AA-F651-EF7C-3327CFC996A7}"/>
                  </a:ext>
                </a:extLst>
              </p:cNvPr>
              <p:cNvSpPr txBox="1">
                <a:spLocks noRot="1" noChangeAspect="1" noMove="1" noResize="1" noEditPoints="1" noAdjustHandles="1" noChangeArrowheads="1" noChangeShapeType="1" noTextEdit="1"/>
              </p:cNvSpPr>
              <p:nvPr/>
            </p:nvSpPr>
            <p:spPr>
              <a:xfrm>
                <a:off x="833437" y="4433412"/>
                <a:ext cx="723900" cy="369332"/>
              </a:xfrm>
              <a:prstGeom prst="rect">
                <a:avLst/>
              </a:prstGeom>
              <a:blipFill>
                <a:blip r:embed="rId6"/>
                <a:stretch>
                  <a:fillRect/>
                </a:stretch>
              </a:blipFill>
            </p:spPr>
            <p:txBody>
              <a:bodyPr/>
              <a:lstStyle/>
              <a:p>
                <a:r>
                  <a:rPr lang="en-AU">
                    <a:noFill/>
                  </a:rPr>
                  <a:t> </a:t>
                </a:r>
              </a:p>
            </p:txBody>
          </p:sp>
        </mc:Fallback>
      </mc:AlternateContent>
      <p:cxnSp>
        <p:nvCxnSpPr>
          <p:cNvPr id="16" name="Straight Arrow Connector 15">
            <a:extLst>
              <a:ext uri="{FF2B5EF4-FFF2-40B4-BE49-F238E27FC236}">
                <a16:creationId xmlns:a16="http://schemas.microsoft.com/office/drawing/2014/main" id="{2CEA5714-AF13-03B7-C04D-C0C61F9BEEEC}"/>
              </a:ext>
            </a:extLst>
          </p:cNvPr>
          <p:cNvCxnSpPr>
            <a:cxnSpLocks/>
          </p:cNvCxnSpPr>
          <p:nvPr/>
        </p:nvCxnSpPr>
        <p:spPr>
          <a:xfrm rot="10800000">
            <a:off x="1343025" y="2876550"/>
            <a:ext cx="1304924" cy="17870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8141EC-855E-2DCD-FAE2-BB3C1C7621A3}"/>
              </a:ext>
            </a:extLst>
          </p:cNvPr>
          <p:cNvCxnSpPr>
            <a:cxnSpLocks/>
          </p:cNvCxnSpPr>
          <p:nvPr/>
        </p:nvCxnSpPr>
        <p:spPr>
          <a:xfrm flipH="1">
            <a:off x="4810124" y="2876550"/>
            <a:ext cx="130492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93DF84-EC0E-2058-9CF6-086DA22912AC}"/>
              </a:ext>
            </a:extLst>
          </p:cNvPr>
          <p:cNvCxnSpPr>
            <a:cxnSpLocks/>
          </p:cNvCxnSpPr>
          <p:nvPr/>
        </p:nvCxnSpPr>
        <p:spPr>
          <a:xfrm flipH="1">
            <a:off x="4810124" y="4682609"/>
            <a:ext cx="130492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404FDB-8766-F86E-DE8F-2DB7BA7E50E6}"/>
              </a:ext>
            </a:extLst>
          </p:cNvPr>
          <p:cNvCxnSpPr>
            <a:cxnSpLocks/>
          </p:cNvCxnSpPr>
          <p:nvPr/>
        </p:nvCxnSpPr>
        <p:spPr>
          <a:xfrm>
            <a:off x="7196136" y="3429000"/>
            <a:ext cx="0" cy="68210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8EBAE86-E38C-3C9F-F10C-B054EDB394FD}"/>
              </a:ext>
            </a:extLst>
          </p:cNvPr>
          <p:cNvCxnSpPr>
            <a:cxnSpLocks/>
          </p:cNvCxnSpPr>
          <p:nvPr/>
        </p:nvCxnSpPr>
        <p:spPr>
          <a:xfrm flipH="1">
            <a:off x="8277223" y="2844284"/>
            <a:ext cx="13049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47CB19AC-FC65-6B76-0C02-62AF9E894E67}"/>
                  </a:ext>
                </a:extLst>
              </p:cNvPr>
              <p:cNvSpPr txBox="1"/>
              <p:nvPr/>
            </p:nvSpPr>
            <p:spPr>
              <a:xfrm>
                <a:off x="9544050" y="2654807"/>
                <a:ext cx="145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6</m:t>
                          </m:r>
                        </m:sub>
                      </m:s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1800" i="1">
                              <a:effectLst/>
                              <a:latin typeface="Cambria Math" panose="02040503050406030204" pitchFamily="18" charset="0"/>
                            </a:rPr>
                          </m:ctrlPr>
                        </m:dPr>
                        <m:e>
                          <m:r>
                            <a:rPr lang="en-AU" sz="1800" i="1">
                              <a:effectLst/>
                              <a:latin typeface="Cambria Math" panose="02040503050406030204" pitchFamily="18" charset="0"/>
                              <a:ea typeface="游明朝" panose="02020400000000000000" pitchFamily="18" charset="-128"/>
                              <a:cs typeface="Times New Roman" panose="02020603050405020304" pitchFamily="18" charset="0"/>
                            </a:rPr>
                            <m:t>𝑥</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𝑦</m:t>
                          </m:r>
                        </m:e>
                      </m:d>
                    </m:oMath>
                  </m:oMathPara>
                </a14:m>
                <a:endParaRPr lang="en-AU" dirty="0"/>
              </a:p>
            </p:txBody>
          </p:sp>
        </mc:Choice>
        <mc:Fallback>
          <p:sp>
            <p:nvSpPr>
              <p:cNvPr id="28" name="TextBox 27">
                <a:extLst>
                  <a:ext uri="{FF2B5EF4-FFF2-40B4-BE49-F238E27FC236}">
                    <a16:creationId xmlns:a16="http://schemas.microsoft.com/office/drawing/2014/main" id="{47CB19AC-FC65-6B76-0C02-62AF9E894E67}"/>
                  </a:ext>
                </a:extLst>
              </p:cNvPr>
              <p:cNvSpPr txBox="1">
                <a:spLocks noRot="1" noChangeAspect="1" noMove="1" noResize="1" noEditPoints="1" noAdjustHandles="1" noChangeArrowheads="1" noChangeShapeType="1" noTextEdit="1"/>
              </p:cNvSpPr>
              <p:nvPr/>
            </p:nvSpPr>
            <p:spPr>
              <a:xfrm>
                <a:off x="9544050" y="2654807"/>
                <a:ext cx="1454424" cy="369332"/>
              </a:xfrm>
              <a:prstGeom prst="rect">
                <a:avLst/>
              </a:prstGeom>
              <a:blipFill>
                <a:blip r:embed="rId7"/>
                <a:stretch>
                  <a:fillRect b="-13115"/>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8AE0022-1404-C998-CCB3-30F29A9BA851}"/>
                  </a:ext>
                </a:extLst>
              </p:cNvPr>
              <p:cNvSpPr txBox="1"/>
              <p:nvPr/>
            </p:nvSpPr>
            <p:spPr>
              <a:xfrm>
                <a:off x="2606411" y="4479578"/>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r>
                            <a:rPr lang="en-AU" b="0" i="1" smtClean="0">
                              <a:solidFill>
                                <a:schemeClr val="tx1"/>
                              </a:solidFill>
                              <a:latin typeface="Cambria Math" panose="02040503050406030204" pitchFamily="18" charset="0"/>
                            </a:rPr>
                            <m:t>,</m:t>
                          </m:r>
                          <m:sSub>
                            <m:sSubPr>
                              <m:ctrlPr>
                                <a:rPr lang="en-AU" b="0" i="1" smtClean="0">
                                  <a:solidFill>
                                    <a:schemeClr val="accent1"/>
                                  </a:solidFill>
                                  <a:latin typeface="Cambria Math" panose="02040503050406030204" pitchFamily="18" charset="0"/>
                                </a:rPr>
                              </m:ctrlPr>
                            </m:sSubPr>
                            <m:e>
                              <m:r>
                                <a:rPr lang="en-AU" b="0" i="1" smtClean="0">
                                  <a:solidFill>
                                    <a:schemeClr val="accent1"/>
                                  </a:solidFill>
                                  <a:latin typeface="Cambria Math" panose="02040503050406030204" pitchFamily="18" charset="0"/>
                                </a:rPr>
                                <m:t>𝑥</m:t>
                              </m:r>
                            </m:e>
                            <m:sub>
                              <m:r>
                                <a:rPr lang="en-AU" b="0" i="1" smtClean="0">
                                  <a:solidFill>
                                    <a:schemeClr val="accent1"/>
                                  </a:solidFill>
                                  <a:latin typeface="Cambria Math" panose="02040503050406030204" pitchFamily="18" charset="0"/>
                                </a:rPr>
                                <m:t>2</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p:sp>
            <p:nvSpPr>
              <p:cNvPr id="3" name="TextBox 2">
                <a:extLst>
                  <a:ext uri="{FF2B5EF4-FFF2-40B4-BE49-F238E27FC236}">
                    <a16:creationId xmlns:a16="http://schemas.microsoft.com/office/drawing/2014/main" id="{88AE0022-1404-C998-CCB3-30F29A9BA851}"/>
                  </a:ext>
                </a:extLst>
              </p:cNvPr>
              <p:cNvSpPr txBox="1">
                <a:spLocks noRot="1" noChangeAspect="1" noMove="1" noResize="1" noEditPoints="1" noAdjustHandles="1" noChangeArrowheads="1" noChangeShapeType="1" noTextEdit="1"/>
              </p:cNvSpPr>
              <p:nvPr/>
            </p:nvSpPr>
            <p:spPr>
              <a:xfrm>
                <a:off x="2606411" y="4479578"/>
                <a:ext cx="2226201" cy="646331"/>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DD2A7AB-9430-57DB-EACD-110AA200FCCF}"/>
                  </a:ext>
                </a:extLst>
              </p:cNvPr>
              <p:cNvSpPr txBox="1"/>
              <p:nvPr/>
            </p:nvSpPr>
            <p:spPr>
              <a:xfrm>
                <a:off x="5072063" y="2455844"/>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oMath>
                  </m:oMathPara>
                </a14:m>
                <a:endParaRPr lang="en-AU" dirty="0"/>
              </a:p>
            </p:txBody>
          </p:sp>
        </mc:Choice>
        <mc:Fallback>
          <p:sp>
            <p:nvSpPr>
              <p:cNvPr id="6" name="TextBox 5">
                <a:extLst>
                  <a:ext uri="{FF2B5EF4-FFF2-40B4-BE49-F238E27FC236}">
                    <a16:creationId xmlns:a16="http://schemas.microsoft.com/office/drawing/2014/main" id="{7DD2A7AB-9430-57DB-EACD-110AA200FCCF}"/>
                  </a:ext>
                </a:extLst>
              </p:cNvPr>
              <p:cNvSpPr txBox="1">
                <a:spLocks noRot="1" noChangeAspect="1" noMove="1" noResize="1" noEditPoints="1" noAdjustHandles="1" noChangeArrowheads="1" noChangeShapeType="1" noTextEdit="1"/>
              </p:cNvSpPr>
              <p:nvPr/>
            </p:nvSpPr>
            <p:spPr>
              <a:xfrm>
                <a:off x="5072063" y="2455844"/>
                <a:ext cx="723900" cy="369332"/>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481DB73-3826-BA58-975D-EA867B093C5E}"/>
                  </a:ext>
                </a:extLst>
              </p:cNvPr>
              <p:cNvSpPr txBox="1"/>
              <p:nvPr/>
            </p:nvSpPr>
            <p:spPr>
              <a:xfrm>
                <a:off x="5100636" y="42949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oMath>
                  </m:oMathPara>
                </a14:m>
                <a:endParaRPr lang="en-AU" dirty="0"/>
              </a:p>
            </p:txBody>
          </p:sp>
        </mc:Choice>
        <mc:Fallback>
          <p:sp>
            <p:nvSpPr>
              <p:cNvPr id="11" name="TextBox 10">
                <a:extLst>
                  <a:ext uri="{FF2B5EF4-FFF2-40B4-BE49-F238E27FC236}">
                    <a16:creationId xmlns:a16="http://schemas.microsoft.com/office/drawing/2014/main" id="{E481DB73-3826-BA58-975D-EA867B093C5E}"/>
                  </a:ext>
                </a:extLst>
              </p:cNvPr>
              <p:cNvSpPr txBox="1">
                <a:spLocks noRot="1" noChangeAspect="1" noMove="1" noResize="1" noEditPoints="1" noAdjustHandles="1" noChangeArrowheads="1" noChangeShapeType="1" noTextEdit="1"/>
              </p:cNvSpPr>
              <p:nvPr/>
            </p:nvSpPr>
            <p:spPr>
              <a:xfrm>
                <a:off x="5100636" y="4294912"/>
                <a:ext cx="723900" cy="369332"/>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B7C224D-2A7A-F66C-3F70-B95FE6A980FB}"/>
                  </a:ext>
                </a:extLst>
              </p:cNvPr>
              <p:cNvSpPr txBox="1"/>
              <p:nvPr/>
            </p:nvSpPr>
            <p:spPr>
              <a:xfrm>
                <a:off x="7069166" y="357985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oMath>
                  </m:oMathPara>
                </a14:m>
                <a:endParaRPr lang="en-AU" dirty="0"/>
              </a:p>
            </p:txBody>
          </p:sp>
        </mc:Choice>
        <mc:Fallback>
          <p:sp>
            <p:nvSpPr>
              <p:cNvPr id="17" name="TextBox 16">
                <a:extLst>
                  <a:ext uri="{FF2B5EF4-FFF2-40B4-BE49-F238E27FC236}">
                    <a16:creationId xmlns:a16="http://schemas.microsoft.com/office/drawing/2014/main" id="{0B7C224D-2A7A-F66C-3F70-B95FE6A980FB}"/>
                  </a:ext>
                </a:extLst>
              </p:cNvPr>
              <p:cNvSpPr txBox="1">
                <a:spLocks noRot="1" noChangeAspect="1" noMove="1" noResize="1" noEditPoints="1" noAdjustHandles="1" noChangeArrowheads="1" noChangeShapeType="1" noTextEdit="1"/>
              </p:cNvSpPr>
              <p:nvPr/>
            </p:nvSpPr>
            <p:spPr>
              <a:xfrm>
                <a:off x="7069166" y="3579852"/>
                <a:ext cx="723900" cy="369332"/>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A01EF14-EF80-BB05-3CBB-98F28A29319D}"/>
                  </a:ext>
                </a:extLst>
              </p:cNvPr>
              <p:cNvSpPr txBox="1"/>
              <p:nvPr/>
            </p:nvSpPr>
            <p:spPr>
              <a:xfrm>
                <a:off x="6083034" y="2662535"/>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r>
                            <a:rPr lang="en-AU" b="0" i="1" smtClean="0">
                              <a:solidFill>
                                <a:schemeClr val="tx1"/>
                              </a:solidFill>
                              <a:latin typeface="Cambria Math" panose="02040503050406030204" pitchFamily="18" charset="0"/>
                            </a:rPr>
                            <m:t>,</m:t>
                          </m:r>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p:sp>
            <p:nvSpPr>
              <p:cNvPr id="20" name="TextBox 19">
                <a:extLst>
                  <a:ext uri="{FF2B5EF4-FFF2-40B4-BE49-F238E27FC236}">
                    <a16:creationId xmlns:a16="http://schemas.microsoft.com/office/drawing/2014/main" id="{CA01EF14-EF80-BB05-3CBB-98F28A29319D}"/>
                  </a:ext>
                </a:extLst>
              </p:cNvPr>
              <p:cNvSpPr txBox="1">
                <a:spLocks noRot="1" noChangeAspect="1" noMove="1" noResize="1" noEditPoints="1" noAdjustHandles="1" noChangeArrowheads="1" noChangeShapeType="1" noTextEdit="1"/>
              </p:cNvSpPr>
              <p:nvPr/>
            </p:nvSpPr>
            <p:spPr>
              <a:xfrm>
                <a:off x="6083034" y="2662535"/>
                <a:ext cx="2226201" cy="646331"/>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29CBC77-03AB-0060-E348-BF7476AFFEB1}"/>
                  </a:ext>
                </a:extLst>
              </p:cNvPr>
              <p:cNvSpPr txBox="1"/>
              <p:nvPr/>
            </p:nvSpPr>
            <p:spPr>
              <a:xfrm>
                <a:off x="2776536" y="1009067"/>
                <a:ext cx="6096000" cy="5594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30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a:rPr lang="en-AU" sz="3000" b="0" i="1" smtClean="0">
                          <a:effectLst/>
                          <a:latin typeface="Cambria Math" panose="02040503050406030204" pitchFamily="18" charset="0"/>
                          <a:ea typeface="游明朝" panose="02020400000000000000" pitchFamily="18" charset="-128"/>
                          <a:cs typeface="Times New Roman" panose="02020603050405020304" pitchFamily="18" charset="0"/>
                        </a:rPr>
                        <m:t> ?</m:t>
                      </m:r>
                    </m:oMath>
                  </m:oMathPara>
                </a14:m>
                <a:endParaRPr lang="en-AU" sz="3000" dirty="0"/>
              </a:p>
            </p:txBody>
          </p:sp>
        </mc:Choice>
        <mc:Fallback>
          <p:sp>
            <p:nvSpPr>
              <p:cNvPr id="2" name="TextBox 1">
                <a:extLst>
                  <a:ext uri="{FF2B5EF4-FFF2-40B4-BE49-F238E27FC236}">
                    <a16:creationId xmlns:a16="http://schemas.microsoft.com/office/drawing/2014/main" id="{029CBC77-03AB-0060-E348-BF7476AFFEB1}"/>
                  </a:ext>
                </a:extLst>
              </p:cNvPr>
              <p:cNvSpPr txBox="1">
                <a:spLocks noRot="1" noChangeAspect="1" noMove="1" noResize="1" noEditPoints="1" noAdjustHandles="1" noChangeArrowheads="1" noChangeShapeType="1" noTextEdit="1"/>
              </p:cNvSpPr>
              <p:nvPr/>
            </p:nvSpPr>
            <p:spPr>
              <a:xfrm>
                <a:off x="2776536" y="1009067"/>
                <a:ext cx="6096000" cy="559449"/>
              </a:xfrm>
              <a:prstGeom prst="rect">
                <a:avLst/>
              </a:prstGeom>
              <a:blipFill>
                <a:blip r:embed="rId1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8A9014E-2C95-6004-23D4-D692018F37CA}"/>
                  </a:ext>
                </a:extLst>
              </p:cNvPr>
              <p:cNvSpPr txBox="1"/>
              <p:nvPr/>
            </p:nvSpPr>
            <p:spPr>
              <a:xfrm>
                <a:off x="8628320" y="2876550"/>
                <a:ext cx="755463" cy="509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den>
                      </m:f>
                      <m:r>
                        <a:rPr lang="en-AU" sz="1600" b="0" i="1" smtClean="0">
                          <a:latin typeface="Cambria Math" panose="02040503050406030204" pitchFamily="18" charset="0"/>
                        </a:rPr>
                        <m:t>=1</m:t>
                      </m:r>
                    </m:oMath>
                  </m:oMathPara>
                </a14:m>
                <a:endParaRPr lang="en-AU" sz="1600" dirty="0"/>
              </a:p>
            </p:txBody>
          </p:sp>
        </mc:Choice>
        <mc:Fallback>
          <p:sp>
            <p:nvSpPr>
              <p:cNvPr id="4" name="TextBox 3">
                <a:extLst>
                  <a:ext uri="{FF2B5EF4-FFF2-40B4-BE49-F238E27FC236}">
                    <a16:creationId xmlns:a16="http://schemas.microsoft.com/office/drawing/2014/main" id="{08A9014E-2C95-6004-23D4-D692018F37CA}"/>
                  </a:ext>
                </a:extLst>
              </p:cNvPr>
              <p:cNvSpPr txBox="1">
                <a:spLocks noRot="1" noChangeAspect="1" noMove="1" noResize="1" noEditPoints="1" noAdjustHandles="1" noChangeArrowheads="1" noChangeShapeType="1" noTextEdit="1"/>
              </p:cNvSpPr>
              <p:nvPr/>
            </p:nvSpPr>
            <p:spPr>
              <a:xfrm>
                <a:off x="8628320" y="2876550"/>
                <a:ext cx="755463" cy="509307"/>
              </a:xfrm>
              <a:prstGeom prst="rect">
                <a:avLst/>
              </a:prstGeom>
              <a:blipFill>
                <a:blip r:embed="rId1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62CD9A6F-26EF-4FD0-9B31-F824F67C1C60}"/>
                  </a:ext>
                </a:extLst>
              </p:cNvPr>
              <p:cNvSpPr txBox="1"/>
              <p:nvPr/>
            </p:nvSpPr>
            <p:spPr>
              <a:xfrm>
                <a:off x="7682203" y="3590925"/>
                <a:ext cx="1899944" cy="385170"/>
              </a:xfrm>
              <a:prstGeom prst="rect">
                <a:avLst/>
              </a:prstGeom>
              <a:noFill/>
              <a:ln>
                <a:noFill/>
              </a:ln>
            </p:spPr>
            <p:txBody>
              <a:bodyPr wrap="none" lIns="0" tIns="0" rIns="0" bIns="0" rtlCol="0">
                <a:spAutoFit/>
              </a:bodyPr>
              <a:lstStyle/>
              <a:p>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a:solidFill>
                                  <a:srgbClr val="FFC000"/>
                                </a:solidFill>
                                <a:latin typeface="Cambria Math" panose="02040503050406030204" pitchFamily="18" charset="0"/>
                              </a:rPr>
                            </m:ctrlPr>
                          </m:sSubPr>
                          <m:e>
                            <m:r>
                              <a:rPr lang="en-AU" sz="1600" i="1">
                                <a:solidFill>
                                  <a:srgbClr val="FFC000"/>
                                </a:solidFill>
                                <a:latin typeface="Cambria Math" panose="02040503050406030204" pitchFamily="18" charset="0"/>
                              </a:rPr>
                              <m:t>𝑥</m:t>
                            </m:r>
                          </m:e>
                          <m:sub>
                            <m:r>
                              <a:rPr lang="en-AU" sz="1600" i="1">
                                <a:solidFill>
                                  <a:srgbClr val="FFC000"/>
                                </a:solidFill>
                                <a:latin typeface="Cambria Math" panose="02040503050406030204" pitchFamily="18" charset="0"/>
                              </a:rPr>
                              <m:t>5</m:t>
                            </m:r>
                          </m:sub>
                        </m:sSub>
                      </m:den>
                    </m:f>
                    <m:r>
                      <a:rPr lang="en-AU" sz="1600" i="1">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i="1">
                                    <a:latin typeface="Cambria Math" panose="02040503050406030204" pitchFamily="18" charset="0"/>
                                  </a:rPr>
                                  <m:t>2</m:t>
                                </m:r>
                              </m:sub>
                            </m:sSub>
                          </m:e>
                        </m:d>
                      </m:e>
                      <m:sub>
                        <m:r>
                          <a:rPr lang="en-AU" sz="1600" i="1">
                            <a:solidFill>
                              <a:srgbClr val="FFC000"/>
                            </a:solidFill>
                            <a:latin typeface="Cambria Math" panose="02040503050406030204" pitchFamily="18" charset="0"/>
                          </a:rPr>
                          <m:t>2</m:t>
                        </m:r>
                      </m:sub>
                    </m:sSub>
                    <m:r>
                      <a:rPr lang="en-AU" sz="1600" i="1">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den>
                    </m:f>
                    <m:r>
                      <a:rPr lang="en-AU" sz="1600" i="1">
                        <a:latin typeface="Cambria Math" panose="02040503050406030204" pitchFamily="18" charset="0"/>
                      </a:rPr>
                      <m:t>=1</m:t>
                    </m:r>
                  </m:oMath>
                </a14:m>
                <a:endParaRPr lang="en-AU" sz="1600" dirty="0"/>
              </a:p>
            </p:txBody>
          </p:sp>
        </mc:Choice>
        <mc:Fallback>
          <p:sp>
            <p:nvSpPr>
              <p:cNvPr id="21" name="TextBox 20">
                <a:extLst>
                  <a:ext uri="{FF2B5EF4-FFF2-40B4-BE49-F238E27FC236}">
                    <a16:creationId xmlns:a16="http://schemas.microsoft.com/office/drawing/2014/main" id="{62CD9A6F-26EF-4FD0-9B31-F824F67C1C60}"/>
                  </a:ext>
                </a:extLst>
              </p:cNvPr>
              <p:cNvSpPr txBox="1">
                <a:spLocks noRot="1" noChangeAspect="1" noMove="1" noResize="1" noEditPoints="1" noAdjustHandles="1" noChangeArrowheads="1" noChangeShapeType="1" noTextEdit="1"/>
              </p:cNvSpPr>
              <p:nvPr/>
            </p:nvSpPr>
            <p:spPr>
              <a:xfrm>
                <a:off x="7682203" y="3590925"/>
                <a:ext cx="1899944" cy="385170"/>
              </a:xfrm>
              <a:prstGeom prst="rect">
                <a:avLst/>
              </a:prstGeom>
              <a:blipFill>
                <a:blip r:embed="rId15"/>
                <a:stretch>
                  <a:fillRect l="-2564" r="-2564" b="-11111"/>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89A0E52F-D99A-5821-5C42-0CB1A215CD30}"/>
                  </a:ext>
                </a:extLst>
              </p:cNvPr>
              <p:cNvSpPr txBox="1"/>
              <p:nvPr/>
            </p:nvSpPr>
            <p:spPr>
              <a:xfrm>
                <a:off x="4634203" y="1867102"/>
                <a:ext cx="1899944" cy="385170"/>
              </a:xfrm>
              <a:prstGeom prst="rect">
                <a:avLst/>
              </a:prstGeom>
              <a:noFill/>
              <a:ln>
                <a:noFill/>
              </a:ln>
            </p:spPr>
            <p:txBody>
              <a:bodyPr wrap="non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7030A0"/>
                                </a:solidFill>
                                <a:latin typeface="Cambria Math" panose="02040503050406030204" pitchFamily="18" charset="0"/>
                              </a:rPr>
                            </m:ctrlPr>
                          </m:sSubPr>
                          <m:e>
                            <m:r>
                              <a:rPr lang="en-AU" sz="1600" b="0" i="1" smtClean="0">
                                <a:solidFill>
                                  <a:srgbClr val="7030A0"/>
                                </a:solidFill>
                                <a:latin typeface="Cambria Math" panose="02040503050406030204" pitchFamily="18" charset="0"/>
                              </a:rPr>
                              <m:t>𝑥</m:t>
                            </m:r>
                          </m:e>
                          <m:sub>
                            <m:r>
                              <a:rPr lang="en-AU" sz="1600" b="0" i="1" smtClean="0">
                                <a:solidFill>
                                  <a:srgbClr val="7030A0"/>
                                </a:solidFill>
                                <a:latin typeface="Cambria Math" panose="02040503050406030204" pitchFamily="18" charset="0"/>
                              </a:rPr>
                              <m:t>3</m:t>
                            </m:r>
                          </m:sub>
                        </m:sSub>
                      </m:den>
                    </m:f>
                    <m:r>
                      <a:rPr lang="en-AU" sz="1600" b="0" i="1" smtClean="0">
                        <a:latin typeface="Cambria Math" panose="02040503050406030204" pitchFamily="18" charset="0"/>
                      </a:rPr>
                      <m:t>=</m:t>
                    </m:r>
                    <m:sSub>
                      <m:sSubPr>
                        <m:ctrlPr>
                          <a:rPr lang="en-AU" sz="1600" b="0" i="1" smtClean="0">
                            <a:latin typeface="Cambria Math" panose="02040503050406030204" pitchFamily="18" charset="0"/>
                          </a:rPr>
                        </m:ctrlPr>
                      </m:sSubPr>
                      <m:e>
                        <m:d>
                          <m:dPr>
                            <m:ctrlPr>
                              <a:rPr lang="en-AU" sz="1600" b="0" i="1" smtClean="0">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i="1">
                                    <a:latin typeface="Cambria Math" panose="02040503050406030204" pitchFamily="18" charset="0"/>
                                  </a:rPr>
                                  <m:t>2</m:t>
                                </m:r>
                              </m:sub>
                            </m:sSub>
                          </m:e>
                        </m:d>
                      </m:e>
                      <m:sub>
                        <m:r>
                          <a:rPr lang="en-AU" sz="1600" b="0" i="1" smtClean="0">
                            <a:solidFill>
                              <a:srgbClr val="7030A0"/>
                            </a:solidFill>
                            <a:latin typeface="Cambria Math" panose="02040503050406030204" pitchFamily="18" charset="0"/>
                          </a:rPr>
                          <m:t>1</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den>
                    </m:f>
                    <m:r>
                      <a:rPr lang="en-AU" sz="1600" b="0" i="1" smtClean="0">
                        <a:latin typeface="Cambria Math" panose="02040503050406030204" pitchFamily="18" charset="0"/>
                      </a:rPr>
                      <m:t>=1</m:t>
                    </m:r>
                  </m:oMath>
                </a14:m>
                <a:endParaRPr lang="en-AU" sz="1600" dirty="0"/>
              </a:p>
            </p:txBody>
          </p:sp>
        </mc:Choice>
        <mc:Fallback>
          <p:sp>
            <p:nvSpPr>
              <p:cNvPr id="23" name="TextBox 22">
                <a:extLst>
                  <a:ext uri="{FF2B5EF4-FFF2-40B4-BE49-F238E27FC236}">
                    <a16:creationId xmlns:a16="http://schemas.microsoft.com/office/drawing/2014/main" id="{89A0E52F-D99A-5821-5C42-0CB1A215CD30}"/>
                  </a:ext>
                </a:extLst>
              </p:cNvPr>
              <p:cNvSpPr txBox="1">
                <a:spLocks noRot="1" noChangeAspect="1" noMove="1" noResize="1" noEditPoints="1" noAdjustHandles="1" noChangeArrowheads="1" noChangeShapeType="1" noTextEdit="1"/>
              </p:cNvSpPr>
              <p:nvPr/>
            </p:nvSpPr>
            <p:spPr>
              <a:xfrm>
                <a:off x="4634203" y="1867102"/>
                <a:ext cx="1899944" cy="385170"/>
              </a:xfrm>
              <a:prstGeom prst="rect">
                <a:avLst/>
              </a:prstGeom>
              <a:blipFill>
                <a:blip r:embed="rId16"/>
                <a:stretch>
                  <a:fillRect l="-2564" r="-2564" b="-11111"/>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900DA162-1C00-E50C-3C59-6A21A8F02843}"/>
                  </a:ext>
                </a:extLst>
              </p:cNvPr>
              <p:cNvSpPr txBox="1"/>
              <p:nvPr/>
            </p:nvSpPr>
            <p:spPr>
              <a:xfrm>
                <a:off x="4576146" y="5312239"/>
                <a:ext cx="2440348" cy="385170"/>
              </a:xfrm>
              <a:prstGeom prst="rect">
                <a:avLst/>
              </a:prstGeom>
              <a:noFill/>
              <a:ln>
                <a:noFill/>
              </a:ln>
            </p:spPr>
            <p:txBody>
              <a:bodyPr wrap="non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00B050"/>
                                </a:solidFill>
                                <a:latin typeface="Cambria Math" panose="02040503050406030204" pitchFamily="18" charset="0"/>
                              </a:rPr>
                            </m:ctrlPr>
                          </m:sSubPr>
                          <m:e>
                            <m:r>
                              <a:rPr lang="en-AU" sz="1600" b="0" i="1" smtClean="0">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den>
                    </m:f>
                    <m:r>
                      <a:rPr lang="en-AU" sz="1600" b="0" i="1" smtClean="0">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b="0" i="1" smtClean="0">
                                    <a:latin typeface="Cambria Math" panose="02040503050406030204" pitchFamily="18" charset="0"/>
                                  </a:rPr>
                                  <m:t>3</m:t>
                                </m:r>
                              </m:sub>
                            </m:sSub>
                          </m:e>
                        </m:d>
                      </m:e>
                      <m:sub>
                        <m:r>
                          <a:rPr lang="en-AU" sz="1600" b="0" i="1" smtClean="0">
                            <a:solidFill>
                              <a:srgbClr val="00B050"/>
                            </a:solidFill>
                            <a:latin typeface="Cambria Math" panose="02040503050406030204" pitchFamily="18" charset="0"/>
                          </a:rPr>
                          <m:t>1</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smtClean="0">
                                <a:solidFill>
                                  <a:srgbClr val="FFC000"/>
                                </a:solidFill>
                                <a:latin typeface="Cambria Math" panose="02040503050406030204" pitchFamily="18" charset="0"/>
                              </a:rPr>
                            </m:ctrlPr>
                          </m:sSubPr>
                          <m:e>
                            <m:r>
                              <a:rPr lang="en-AU" sz="1600" i="1">
                                <a:solidFill>
                                  <a:srgbClr val="FFC000"/>
                                </a:solidFill>
                                <a:latin typeface="Cambria Math" panose="02040503050406030204" pitchFamily="18" charset="0"/>
                              </a:rPr>
                              <m:t>𝑥</m:t>
                            </m:r>
                          </m:e>
                          <m:sub>
                            <m:r>
                              <a:rPr lang="en-AU" sz="1600" b="0" i="1" smtClean="0">
                                <a:solidFill>
                                  <a:srgbClr val="FFC000"/>
                                </a:solidFill>
                                <a:latin typeface="Cambria Math" panose="02040503050406030204" pitchFamily="18" charset="0"/>
                              </a:rPr>
                              <m:t>5</m:t>
                            </m:r>
                          </m:sub>
                        </m:sSub>
                      </m:den>
                    </m:f>
                    <m:r>
                      <a:rPr lang="en-AU" sz="1600" b="0" i="1" smtClean="0">
                        <a:latin typeface="Cambria Math" panose="02040503050406030204" pitchFamily="18" charset="0"/>
                      </a:rPr>
                      <m:t>=</m:t>
                    </m:r>
                    <m:r>
                      <m:rPr>
                        <m:sty m:val="p"/>
                      </m:rPr>
                      <a:rPr lang="en-AU" sz="1600" b="0" i="0" smtClean="0">
                        <a:latin typeface="Cambria Math" panose="02040503050406030204" pitchFamily="18" charset="0"/>
                      </a:rPr>
                      <m:t>cos</m:t>
                    </m:r>
                    <m:r>
                      <a:rPr lang="en-AU" sz="1600" b="0" i="1" smtClean="0">
                        <a:latin typeface="Cambria Math" panose="02040503050406030204" pitchFamily="18" charset="0"/>
                      </a:rPr>
                      <m:t>⁡(</m:t>
                    </m:r>
                    <m:sSub>
                      <m:sSubPr>
                        <m:ctrlPr>
                          <a:rPr lang="en-AU" sz="1600" b="0" i="1" smtClean="0">
                            <a:solidFill>
                              <a:srgbClr val="00B050"/>
                            </a:solidFill>
                            <a:latin typeface="Cambria Math" panose="02040503050406030204" pitchFamily="18" charset="0"/>
                          </a:rPr>
                        </m:ctrlPr>
                      </m:sSubPr>
                      <m:e>
                        <m:r>
                          <a:rPr lang="en-AU" sz="1600" b="0" i="1" smtClean="0">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r>
                      <a:rPr lang="en-AU" sz="1600" b="0" i="1" smtClean="0">
                        <a:latin typeface="Cambria Math" panose="02040503050406030204" pitchFamily="18" charset="0"/>
                      </a:rPr>
                      <m:t>)</m:t>
                    </m:r>
                  </m:oMath>
                </a14:m>
                <a:endParaRPr lang="en-AU" sz="1600" dirty="0"/>
              </a:p>
            </p:txBody>
          </p:sp>
        </mc:Choice>
        <mc:Fallback>
          <p:sp>
            <p:nvSpPr>
              <p:cNvPr id="24" name="TextBox 23">
                <a:extLst>
                  <a:ext uri="{FF2B5EF4-FFF2-40B4-BE49-F238E27FC236}">
                    <a16:creationId xmlns:a16="http://schemas.microsoft.com/office/drawing/2014/main" id="{900DA162-1C00-E50C-3C59-6A21A8F02843}"/>
                  </a:ext>
                </a:extLst>
              </p:cNvPr>
              <p:cNvSpPr txBox="1">
                <a:spLocks noRot="1" noChangeAspect="1" noMove="1" noResize="1" noEditPoints="1" noAdjustHandles="1" noChangeArrowheads="1" noChangeShapeType="1" noTextEdit="1"/>
              </p:cNvSpPr>
              <p:nvPr/>
            </p:nvSpPr>
            <p:spPr>
              <a:xfrm>
                <a:off x="4576146" y="5312239"/>
                <a:ext cx="2440348" cy="385170"/>
              </a:xfrm>
              <a:prstGeom prst="rect">
                <a:avLst/>
              </a:prstGeom>
              <a:blipFill>
                <a:blip r:embed="rId17"/>
                <a:stretch>
                  <a:fillRect l="-2250" r="-3250" b="-9375"/>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D97FB2D-41F0-36C0-3A96-74651D3EA092}"/>
                  </a:ext>
                </a:extLst>
              </p:cNvPr>
              <p:cNvSpPr txBox="1"/>
              <p:nvPr/>
            </p:nvSpPr>
            <p:spPr>
              <a:xfrm>
                <a:off x="1005724" y="5269920"/>
                <a:ext cx="2480423" cy="393569"/>
              </a:xfrm>
              <a:prstGeom prst="rect">
                <a:avLst/>
              </a:prstGeom>
              <a:noFill/>
              <a:ln>
                <a:noFill/>
              </a:ln>
            </p:spPr>
            <p:txBody>
              <a:bodyPr wrap="non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0070C0"/>
                                </a:solidFill>
                                <a:latin typeface="Cambria Math" panose="02040503050406030204" pitchFamily="18" charset="0"/>
                              </a:rPr>
                            </m:ctrlPr>
                          </m:sSubPr>
                          <m:e>
                            <m:r>
                              <a:rPr lang="en-AU" sz="1600" b="0" i="1" smtClean="0">
                                <a:solidFill>
                                  <a:srgbClr val="0070C0"/>
                                </a:solidFill>
                                <a:latin typeface="Cambria Math" panose="02040503050406030204" pitchFamily="18" charset="0"/>
                              </a:rPr>
                              <m:t>𝑥</m:t>
                            </m:r>
                          </m:e>
                          <m:sub>
                            <m:r>
                              <a:rPr lang="en-AU" sz="1600" b="0" i="1" smtClean="0">
                                <a:solidFill>
                                  <a:srgbClr val="0070C0"/>
                                </a:solidFill>
                                <a:latin typeface="Cambria Math" panose="02040503050406030204" pitchFamily="18" charset="0"/>
                              </a:rPr>
                              <m:t>2</m:t>
                            </m:r>
                          </m:sub>
                        </m:sSub>
                      </m:den>
                    </m:f>
                    <m:r>
                      <a:rPr lang="en-AU" sz="1600" b="0" i="1" smtClean="0">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b="0" i="1" smtClean="0">
                                    <a:latin typeface="Cambria Math" panose="02040503050406030204" pitchFamily="18" charset="0"/>
                                  </a:rPr>
                                  <m:t>2</m:t>
                                </m:r>
                              </m:sub>
                            </m:sSub>
                          </m:e>
                        </m:d>
                      </m:e>
                      <m:sub>
                        <m:r>
                          <a:rPr lang="en-AU" sz="1600" b="0" i="1" smtClean="0">
                            <a:solidFill>
                              <a:srgbClr val="0070C0"/>
                            </a:solidFill>
                            <a:latin typeface="Cambria Math" panose="02040503050406030204" pitchFamily="18" charset="0"/>
                          </a:rPr>
                          <m:t>2</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smtClean="0">
                                <a:solidFill>
                                  <a:srgbClr val="00B050"/>
                                </a:solidFill>
                                <a:latin typeface="Cambria Math" panose="02040503050406030204" pitchFamily="18" charset="0"/>
                              </a:rPr>
                            </m:ctrlPr>
                          </m:sSubPr>
                          <m:e>
                            <m:r>
                              <a:rPr lang="en-AU" sz="1600" i="1">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den>
                    </m:f>
                    <m:r>
                      <a:rPr lang="en-AU" sz="1600" b="0" i="1" smtClean="0">
                        <a:latin typeface="Cambria Math" panose="02040503050406030204" pitchFamily="18" charset="0"/>
                      </a:rPr>
                      <m:t>=</m:t>
                    </m:r>
                    <m:r>
                      <m:rPr>
                        <m:sty m:val="p"/>
                      </m:rPr>
                      <a:rPr lang="en-AU" sz="1600" b="0" i="0" smtClean="0">
                        <a:latin typeface="Cambria Math" panose="02040503050406030204" pitchFamily="18" charset="0"/>
                      </a:rPr>
                      <m:t>cos</m:t>
                    </m:r>
                    <m:r>
                      <a:rPr lang="en-AU" sz="1600" b="0" i="1" smtClean="0">
                        <a:latin typeface="Cambria Math" panose="02040503050406030204" pitchFamily="18" charset="0"/>
                      </a:rPr>
                      <m:t>⁡(</m:t>
                    </m:r>
                    <m:sSub>
                      <m:sSubPr>
                        <m:ctrlPr>
                          <a:rPr lang="en-AU" sz="1600" b="0" i="1" smtClean="0">
                            <a:solidFill>
                              <a:srgbClr val="00B050"/>
                            </a:solidFill>
                            <a:latin typeface="Cambria Math" panose="02040503050406030204" pitchFamily="18" charset="0"/>
                          </a:rPr>
                        </m:ctrlPr>
                      </m:sSubPr>
                      <m:e>
                        <m:r>
                          <a:rPr lang="en-AU" sz="1600" b="0" i="1" smtClean="0">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r>
                      <a:rPr lang="en-AU" sz="1600" b="0" i="1" smtClean="0">
                        <a:latin typeface="Cambria Math" panose="02040503050406030204" pitchFamily="18" charset="0"/>
                      </a:rPr>
                      <m:t>)</m:t>
                    </m:r>
                  </m:oMath>
                </a14:m>
                <a:endParaRPr lang="en-AU" sz="1600" dirty="0"/>
              </a:p>
            </p:txBody>
          </p:sp>
        </mc:Choice>
        <mc:Fallback>
          <p:sp>
            <p:nvSpPr>
              <p:cNvPr id="25" name="TextBox 24">
                <a:extLst>
                  <a:ext uri="{FF2B5EF4-FFF2-40B4-BE49-F238E27FC236}">
                    <a16:creationId xmlns:a16="http://schemas.microsoft.com/office/drawing/2014/main" id="{BD97FB2D-41F0-36C0-3A96-74651D3EA092}"/>
                  </a:ext>
                </a:extLst>
              </p:cNvPr>
              <p:cNvSpPr txBox="1">
                <a:spLocks noRot="1" noChangeAspect="1" noMove="1" noResize="1" noEditPoints="1" noAdjustHandles="1" noChangeArrowheads="1" noChangeShapeType="1" noTextEdit="1"/>
              </p:cNvSpPr>
              <p:nvPr/>
            </p:nvSpPr>
            <p:spPr>
              <a:xfrm>
                <a:off x="1005724" y="5269920"/>
                <a:ext cx="2480423" cy="393569"/>
              </a:xfrm>
              <a:prstGeom prst="rect">
                <a:avLst/>
              </a:prstGeom>
              <a:blipFill>
                <a:blip r:embed="rId18"/>
                <a:stretch>
                  <a:fillRect l="-2211" r="-1474" b="-7692"/>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7B5B66C6-1ACC-69C4-B9E3-ABDCE746FABD}"/>
                  </a:ext>
                </a:extLst>
              </p:cNvPr>
              <p:cNvSpPr txBox="1"/>
              <p:nvPr/>
            </p:nvSpPr>
            <p:spPr>
              <a:xfrm>
                <a:off x="464082" y="1657051"/>
                <a:ext cx="3062810" cy="631135"/>
              </a:xfrm>
              <a:prstGeom prst="rect">
                <a:avLst/>
              </a:prstGeom>
              <a:noFill/>
              <a:ln>
                <a:noFill/>
              </a:ln>
            </p:spPr>
            <p:txBody>
              <a:bodyPr wrap="squar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FF0000"/>
                                </a:solidFill>
                                <a:latin typeface="Cambria Math" panose="02040503050406030204" pitchFamily="18" charset="0"/>
                              </a:rPr>
                            </m:ctrlPr>
                          </m:sSubPr>
                          <m:e>
                            <m:r>
                              <a:rPr lang="en-AU" sz="1600" b="0" i="1" smtClean="0">
                                <a:solidFill>
                                  <a:srgbClr val="FF0000"/>
                                </a:solidFill>
                                <a:latin typeface="Cambria Math" panose="02040503050406030204" pitchFamily="18" charset="0"/>
                              </a:rPr>
                              <m:t>𝑥</m:t>
                            </m:r>
                          </m:e>
                          <m:sub>
                            <m:r>
                              <a:rPr lang="en-AU" sz="1600" b="0" i="1" smtClean="0">
                                <a:solidFill>
                                  <a:srgbClr val="FF0000"/>
                                </a:solidFill>
                                <a:latin typeface="Cambria Math" panose="02040503050406030204" pitchFamily="18" charset="0"/>
                              </a:rPr>
                              <m:t>1</m:t>
                            </m:r>
                          </m:sub>
                        </m:sSub>
                      </m:den>
                    </m:f>
                    <m:r>
                      <a:rPr lang="en-AU" sz="1600" b="0" i="1" smtClean="0">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b="0" i="1" smtClean="0">
                                    <a:latin typeface="Cambria Math" panose="02040503050406030204" pitchFamily="18" charset="0"/>
                                  </a:rPr>
                                  <m:t>2</m:t>
                                </m:r>
                              </m:sub>
                            </m:sSub>
                          </m:e>
                        </m:d>
                      </m:e>
                      <m:sub>
                        <m:r>
                          <a:rPr lang="en-AU" sz="1600" b="0" i="1" smtClean="0">
                            <a:solidFill>
                              <a:srgbClr val="FF0000"/>
                            </a:solidFill>
                            <a:latin typeface="Cambria Math" panose="02040503050406030204" pitchFamily="18" charset="0"/>
                          </a:rPr>
                          <m:t>1</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smtClean="0">
                                <a:solidFill>
                                  <a:srgbClr val="00B050"/>
                                </a:solidFill>
                                <a:latin typeface="Cambria Math" panose="02040503050406030204" pitchFamily="18" charset="0"/>
                              </a:rPr>
                            </m:ctrlPr>
                          </m:sSubPr>
                          <m:e>
                            <m:r>
                              <a:rPr lang="en-AU" sz="1600" i="1">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den>
                    </m:f>
                    <m:r>
                      <a:rPr lang="en-AU" sz="1600" b="0" i="1" smtClean="0">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b="0" i="1" smtClean="0">
                                    <a:latin typeface="Cambria Math" panose="02040503050406030204" pitchFamily="18" charset="0"/>
                                  </a:rPr>
                                  <m:t>1</m:t>
                                </m:r>
                              </m:sub>
                            </m:sSub>
                          </m:e>
                        </m:d>
                      </m:e>
                      <m:sub>
                        <m:r>
                          <a:rPr lang="en-AU" sz="1600" i="1">
                            <a:solidFill>
                              <a:srgbClr val="FF0000"/>
                            </a:solidFill>
                            <a:latin typeface="Cambria Math" panose="02040503050406030204" pitchFamily="18" charset="0"/>
                          </a:rPr>
                          <m:t>1</m:t>
                        </m:r>
                      </m:sub>
                    </m:sSub>
                    <m:r>
                      <a:rPr lang="en-AU" sz="1600" i="1">
                        <a:latin typeface="Cambria Math" panose="02040503050406030204" pitchFamily="18" charset="0"/>
                        <a:ea typeface="Cambria Math" panose="02040503050406030204" pitchFamily="18" charset="0"/>
                      </a:rPr>
                      <m:t>∙</m:t>
                    </m:r>
                    <m:r>
                      <m:rPr>
                        <m:nor/>
                      </m:rPr>
                      <a:rPr lang="en-AU" sz="1600" dirty="0"/>
                      <m:t> </m:t>
                    </m:r>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b="0" i="1" smtClean="0">
                                <a:solidFill>
                                  <a:srgbClr val="7030A0"/>
                                </a:solidFill>
                                <a:latin typeface="Cambria Math" panose="02040503050406030204" pitchFamily="18" charset="0"/>
                              </a:rPr>
                            </m:ctrlPr>
                          </m:sSubPr>
                          <m:e>
                            <m:r>
                              <a:rPr lang="en-AU" sz="1600" b="0" i="1" smtClean="0">
                                <a:solidFill>
                                  <a:srgbClr val="7030A0"/>
                                </a:solidFill>
                                <a:latin typeface="Cambria Math" panose="02040503050406030204" pitchFamily="18" charset="0"/>
                              </a:rPr>
                              <m:t>𝑥</m:t>
                            </m:r>
                          </m:e>
                          <m:sub>
                            <m:r>
                              <a:rPr lang="en-AU" sz="1600" b="0" i="1" smtClean="0">
                                <a:solidFill>
                                  <a:srgbClr val="7030A0"/>
                                </a:solidFill>
                                <a:latin typeface="Cambria Math" panose="02040503050406030204" pitchFamily="18" charset="0"/>
                              </a:rPr>
                              <m:t>3</m:t>
                            </m:r>
                          </m:sub>
                        </m:sSub>
                      </m:den>
                    </m:f>
                    <m:r>
                      <a:rPr lang="en-AU" sz="1600" b="0" i="1" smtClean="0">
                        <a:latin typeface="Cambria Math" panose="02040503050406030204" pitchFamily="18" charset="0"/>
                      </a:rPr>
                      <m:t>=</m:t>
                    </m:r>
                    <m:func>
                      <m:funcPr>
                        <m:ctrlPr>
                          <a:rPr lang="en-AU" sz="1600" b="0" i="1" smtClean="0">
                            <a:solidFill>
                              <a:srgbClr val="00B050"/>
                            </a:solidFill>
                            <a:latin typeface="Cambria Math" panose="02040503050406030204" pitchFamily="18" charset="0"/>
                          </a:rPr>
                        </m:ctrlPr>
                      </m:funcPr>
                      <m:fName>
                        <m:r>
                          <m:rPr>
                            <m:sty m:val="p"/>
                          </m:rPr>
                          <a:rPr lang="en-AU" sz="1600" b="0" i="0" smtClean="0">
                            <a:latin typeface="Cambria Math" panose="02040503050406030204" pitchFamily="18" charset="0"/>
                          </a:rPr>
                          <m:t>cos</m:t>
                        </m:r>
                      </m:fName>
                      <m:e>
                        <m:d>
                          <m:dPr>
                            <m:ctrlPr>
                              <a:rPr lang="en-AU" sz="1600" b="0" i="1" smtClean="0">
                                <a:latin typeface="Cambria Math" panose="02040503050406030204" pitchFamily="18" charset="0"/>
                              </a:rPr>
                            </m:ctrlPr>
                          </m:dPr>
                          <m:e>
                            <m:sSub>
                              <m:sSubPr>
                                <m:ctrlPr>
                                  <a:rPr lang="en-AU" sz="1600" b="0" i="1" smtClean="0">
                                    <a:solidFill>
                                      <a:srgbClr val="00B050"/>
                                    </a:solidFill>
                                    <a:latin typeface="Cambria Math" panose="02040503050406030204" pitchFamily="18" charset="0"/>
                                  </a:rPr>
                                </m:ctrlPr>
                              </m:sSubPr>
                              <m:e>
                                <m:r>
                                  <a:rPr lang="en-AU" sz="1600" b="0" i="1" smtClean="0">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e>
                        </m:d>
                      </m:e>
                    </m:func>
                    <m:r>
                      <a:rPr lang="en-AU" sz="1600" b="0" i="1" smtClean="0">
                        <a:latin typeface="Cambria Math" panose="02040503050406030204" pitchFamily="18" charset="0"/>
                      </a:rPr>
                      <m:t>+</m:t>
                    </m:r>
                    <m:r>
                      <a:rPr lang="en-AU" sz="1600" i="1">
                        <a:latin typeface="Cambria Math" panose="02040503050406030204" pitchFamily="18" charset="0"/>
                      </a:rPr>
                      <m:t>2</m:t>
                    </m:r>
                    <m:sSub>
                      <m:sSubPr>
                        <m:ctrlPr>
                          <a:rPr lang="en-AU" sz="1600" i="1">
                            <a:solidFill>
                              <a:srgbClr val="FF0000"/>
                            </a:solidFill>
                            <a:latin typeface="Cambria Math" panose="02040503050406030204" pitchFamily="18" charset="0"/>
                          </a:rPr>
                        </m:ctrlPr>
                      </m:sSubPr>
                      <m:e>
                        <m:r>
                          <a:rPr lang="en-AU" sz="1600" i="1">
                            <a:solidFill>
                              <a:srgbClr val="FF0000"/>
                            </a:solidFill>
                            <a:latin typeface="Cambria Math" panose="02040503050406030204" pitchFamily="18" charset="0"/>
                          </a:rPr>
                          <m:t>𝑥</m:t>
                        </m:r>
                      </m:e>
                      <m:sub>
                        <m:r>
                          <a:rPr lang="en-AU" sz="1600" i="1">
                            <a:solidFill>
                              <a:srgbClr val="FF0000"/>
                            </a:solidFill>
                            <a:latin typeface="Cambria Math" panose="02040503050406030204" pitchFamily="18" charset="0"/>
                          </a:rPr>
                          <m:t>1</m:t>
                        </m:r>
                      </m:sub>
                    </m:sSub>
                  </m:oMath>
                </a14:m>
                <a:endParaRPr lang="en-AU" sz="1600" dirty="0"/>
              </a:p>
            </p:txBody>
          </p:sp>
        </mc:Choice>
        <mc:Fallback>
          <p:sp>
            <p:nvSpPr>
              <p:cNvPr id="27" name="TextBox 26">
                <a:extLst>
                  <a:ext uri="{FF2B5EF4-FFF2-40B4-BE49-F238E27FC236}">
                    <a16:creationId xmlns:a16="http://schemas.microsoft.com/office/drawing/2014/main" id="{7B5B66C6-1ACC-69C4-B9E3-ABDCE746FABD}"/>
                  </a:ext>
                </a:extLst>
              </p:cNvPr>
              <p:cNvSpPr txBox="1">
                <a:spLocks noRot="1" noChangeAspect="1" noMove="1" noResize="1" noEditPoints="1" noAdjustHandles="1" noChangeArrowheads="1" noChangeShapeType="1" noTextEdit="1"/>
              </p:cNvSpPr>
              <p:nvPr/>
            </p:nvSpPr>
            <p:spPr>
              <a:xfrm>
                <a:off x="464082" y="1657051"/>
                <a:ext cx="3062810" cy="631135"/>
              </a:xfrm>
              <a:prstGeom prst="rect">
                <a:avLst/>
              </a:prstGeom>
              <a:blipFill>
                <a:blip r:embed="rId19"/>
                <a:stretch>
                  <a:fillRect l="-1590" b="-5825"/>
                </a:stretch>
              </a:blipFill>
              <a:ln>
                <a:noFill/>
              </a:ln>
            </p:spPr>
            <p:txBody>
              <a:bodyPr/>
              <a:lstStyle/>
              <a:p>
                <a:r>
                  <a:rPr lang="en-AU">
                    <a:noFill/>
                  </a:rPr>
                  <a:t> </a:t>
                </a:r>
              </a:p>
            </p:txBody>
          </p:sp>
        </mc:Fallback>
      </mc:AlternateContent>
    </p:spTree>
    <p:extLst>
      <p:ext uri="{BB962C8B-B14F-4D97-AF65-F5344CB8AC3E}">
        <p14:creationId xmlns:p14="http://schemas.microsoft.com/office/powerpoint/2010/main" val="3245658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35758D-4067-3CBA-0D0A-EE2FC7402E8E}"/>
                  </a:ext>
                </a:extLst>
              </p:cNvPr>
              <p:cNvSpPr txBox="1"/>
              <p:nvPr/>
            </p:nvSpPr>
            <p:spPr>
              <a:xfrm>
                <a:off x="3486147" y="484228"/>
                <a:ext cx="6096000" cy="559449"/>
              </a:xfrm>
              <a:prstGeom prst="rect">
                <a:avLst/>
              </a:prstGeom>
              <a:noFill/>
            </p:spPr>
            <p:txBody>
              <a:bodyPr wrap="square">
                <a:spAutoFit/>
              </a:bodyPr>
              <a:lstStyle/>
              <a:p>
                <a14:m>
                  <m:oMath xmlns:m="http://schemas.openxmlformats.org/officeDocument/2006/math">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Sup>
                      <m:sSubSup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Sup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up>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2</m:t>
                        </m:r>
                      </m:sup>
                    </m:sSubSup>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AU" sz="3000">
                        <a:effectLst/>
                        <a:latin typeface="Cambria Math" panose="02040503050406030204" pitchFamily="18" charset="0"/>
                        <a:ea typeface="游明朝" panose="02020400000000000000" pitchFamily="18" charset="-128"/>
                        <a:cs typeface="Times New Roman" panose="02020603050405020304" pitchFamily="18" charset="0"/>
                      </a:rPr>
                      <m:t>sin</m:t>
                    </m:r>
                    <m:r>
                      <a:rPr lang="en-AU" sz="3000">
                        <a:effectLst/>
                        <a:latin typeface="Cambria Math" panose="02040503050406030204" pitchFamily="18" charset="0"/>
                        <a:ea typeface="游明朝" panose="02020400000000000000" pitchFamily="18" charset="-128"/>
                        <a:cs typeface="Times New Roman" panose="02020603050405020304" pitchFamily="18" charset="0"/>
                      </a:rPr>
                      <m:t>⁡</m:t>
                    </m:r>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oMath>
                </a14:m>
                <a:r>
                  <a:rPr lang="en-AU" sz="3000" dirty="0">
                    <a:effectLst/>
                    <a:latin typeface="Calibri" panose="020F0502020204030204" pitchFamily="34" charset="0"/>
                    <a:ea typeface="游明朝" panose="02020400000000000000" pitchFamily="18" charset="-128"/>
                    <a:cs typeface="Times New Roman" panose="02020603050405020304" pitchFamily="18" charset="0"/>
                  </a:rPr>
                  <a:t> </a:t>
                </a:r>
                <a:endParaRPr lang="en-AU" sz="3000" dirty="0"/>
              </a:p>
            </p:txBody>
          </p:sp>
        </mc:Choice>
        <mc:Fallback xmlns="">
          <p:sp>
            <p:nvSpPr>
              <p:cNvPr id="5" name="TextBox 4">
                <a:extLst>
                  <a:ext uri="{FF2B5EF4-FFF2-40B4-BE49-F238E27FC236}">
                    <a16:creationId xmlns:a16="http://schemas.microsoft.com/office/drawing/2014/main" id="{7635758D-4067-3CBA-0D0A-EE2FC7402E8E}"/>
                  </a:ext>
                </a:extLst>
              </p:cNvPr>
              <p:cNvSpPr txBox="1">
                <a:spLocks noRot="1" noChangeAspect="1" noMove="1" noResize="1" noEditPoints="1" noAdjustHandles="1" noChangeArrowheads="1" noChangeShapeType="1" noTextEdit="1"/>
              </p:cNvSpPr>
              <p:nvPr/>
            </p:nvSpPr>
            <p:spPr>
              <a:xfrm>
                <a:off x="3486147" y="484228"/>
                <a:ext cx="6096000" cy="559449"/>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F2950A2C-8035-129B-5B51-929A05691C72}"/>
                  </a:ext>
                </a:extLst>
              </p:cNvPr>
              <p:cNvSpPr/>
              <p:nvPr/>
            </p:nvSpPr>
            <p:spPr>
              <a:xfrm>
                <a:off x="2647950"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1</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e>
                      </m:d>
                      <m:r>
                        <a:rPr lang="en-AU" b="0" i="1" smtClean="0">
                          <a:solidFill>
                            <a:schemeClr val="tx1"/>
                          </a:solidFill>
                          <a:latin typeface="Cambria Math" panose="02040503050406030204" pitchFamily="18" charset="0"/>
                        </a:rPr>
                        <m:t>=2</m:t>
                      </m:r>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solidFill>
                    <a:schemeClr val="tx1"/>
                  </a:solidFill>
                </a:endParaRPr>
              </a:p>
            </p:txBody>
          </p:sp>
        </mc:Choice>
        <mc:Fallback xmlns="">
          <p:sp>
            <p:nvSpPr>
              <p:cNvPr id="7" name="Rectangle: Rounded Corners 6">
                <a:extLst>
                  <a:ext uri="{FF2B5EF4-FFF2-40B4-BE49-F238E27FC236}">
                    <a16:creationId xmlns:a16="http://schemas.microsoft.com/office/drawing/2014/main" id="{F2950A2C-8035-129B-5B51-929A05691C72}"/>
                  </a:ext>
                </a:extLst>
              </p:cNvPr>
              <p:cNvSpPr>
                <a:spLocks noRot="1" noChangeAspect="1" noMove="1" noResize="1" noEditPoints="1" noAdjustHandles="1" noChangeArrowheads="1" noChangeShapeType="1" noTextEdit="1"/>
              </p:cNvSpPr>
              <p:nvPr/>
            </p:nvSpPr>
            <p:spPr>
              <a:xfrm>
                <a:off x="2647950" y="2324100"/>
                <a:ext cx="2162175" cy="1104900"/>
              </a:xfrm>
              <a:prstGeom prst="roundRect">
                <a:avLst/>
              </a:prstGeom>
              <a:blipFill>
                <a:blip r:embed="rId3"/>
                <a:stretch>
                  <a:fillRect/>
                </a:stretch>
              </a:blipFill>
              <a:ln>
                <a:solidFill>
                  <a:schemeClr val="tx1"/>
                </a:solidFill>
              </a:ln>
            </p:spPr>
            <p:txBody>
              <a:bodyPr/>
              <a:lstStyle/>
              <a:p>
                <a:r>
                  <a:rPr lang="en-AU">
                    <a:noFill/>
                  </a:rPr>
                  <a:t> </a:t>
                </a:r>
              </a:p>
            </p:txBody>
          </p:sp>
        </mc:Fallback>
      </mc:AlternateContent>
      <p:sp>
        <p:nvSpPr>
          <p:cNvPr id="8" name="Rectangle: Rounded Corners 7">
            <a:extLst>
              <a:ext uri="{FF2B5EF4-FFF2-40B4-BE49-F238E27FC236}">
                <a16:creationId xmlns:a16="http://schemas.microsoft.com/office/drawing/2014/main" id="{0F33A3F0-BD08-7E35-924D-55DE1BB5F445}"/>
              </a:ext>
            </a:extLst>
          </p:cNvPr>
          <p:cNvSpPr/>
          <p:nvPr/>
        </p:nvSpPr>
        <p:spPr>
          <a:xfrm>
            <a:off x="2647949"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A9F2AA7E-306E-644D-1878-AB4A08EBF30D}"/>
                  </a:ext>
                </a:extLst>
              </p:cNvPr>
              <p:cNvSpPr/>
              <p:nvPr/>
            </p:nvSpPr>
            <p:spPr>
              <a:xfrm>
                <a:off x="6115048"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3</m:t>
                          </m:r>
                        </m:sub>
                      </m:sSub>
                      <m:d>
                        <m:dPr>
                          <m:ctrlPr>
                            <a:rPr lang="en-AU" b="0" i="1" smtClean="0">
                              <a:solidFill>
                                <a:schemeClr val="tx1"/>
                              </a:solidFill>
                              <a:latin typeface="Cambria Math" panose="02040503050406030204" pitchFamily="18" charset="0"/>
                            </a:rPr>
                          </m:ctrlPr>
                        </m:dPr>
                        <m:e>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e>
                      </m:d>
                      <m:r>
                        <a:rPr lang="en-AU" b="0" i="1" smtClean="0">
                          <a:solidFill>
                            <a:schemeClr val="tx1"/>
                          </a:solidFill>
                          <a:latin typeface="Cambria Math" panose="02040503050406030204" pitchFamily="18" charset="0"/>
                        </a:rPr>
                        <m:t>=</m:t>
                      </m:r>
                      <m:r>
                        <m:rPr>
                          <m:sty m:val="p"/>
                        </m:rPr>
                        <a:rPr lang="en-AU" b="0" i="0" smtClean="0">
                          <a:solidFill>
                            <a:schemeClr val="tx1"/>
                          </a:solidFill>
                          <a:latin typeface="Cambria Math" panose="02040503050406030204" pitchFamily="18" charset="0"/>
                        </a:rPr>
                        <m:t>cos</m:t>
                      </m:r>
                      <m:r>
                        <a:rPr lang="en-AU" b="0" i="1" smtClean="0">
                          <a:solidFill>
                            <a:schemeClr val="tx1"/>
                          </a:solidFill>
                          <a:latin typeface="Cambria Math" panose="02040503050406030204" pitchFamily="18" charset="0"/>
                        </a:rPr>
                        <m:t>(</m:t>
                      </m:r>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r>
                        <a:rPr lang="en-AU" b="0" i="1" smtClean="0">
                          <a:solidFill>
                            <a:schemeClr val="tx1"/>
                          </a:solidFill>
                          <a:latin typeface="Cambria Math" panose="02040503050406030204" pitchFamily="18" charset="0"/>
                        </a:rPr>
                        <m:t>)</m:t>
                      </m:r>
                    </m:oMath>
                  </m:oMathPara>
                </a14:m>
                <a:endParaRPr lang="en-AU" dirty="0">
                  <a:solidFill>
                    <a:schemeClr val="tx1"/>
                  </a:solidFill>
                </a:endParaRPr>
              </a:p>
            </p:txBody>
          </p:sp>
        </mc:Choice>
        <mc:Fallback xmlns="">
          <p:sp>
            <p:nvSpPr>
              <p:cNvPr id="9" name="Rectangle: Rounded Corners 8">
                <a:extLst>
                  <a:ext uri="{FF2B5EF4-FFF2-40B4-BE49-F238E27FC236}">
                    <a16:creationId xmlns:a16="http://schemas.microsoft.com/office/drawing/2014/main" id="{A9F2AA7E-306E-644D-1878-AB4A08EBF30D}"/>
                  </a:ext>
                </a:extLst>
              </p:cNvPr>
              <p:cNvSpPr>
                <a:spLocks noRot="1" noChangeAspect="1" noMove="1" noResize="1" noEditPoints="1" noAdjustHandles="1" noChangeArrowheads="1" noChangeShapeType="1" noTextEdit="1"/>
              </p:cNvSpPr>
              <p:nvPr/>
            </p:nvSpPr>
            <p:spPr>
              <a:xfrm>
                <a:off x="6115048" y="4111109"/>
                <a:ext cx="2162175" cy="1104900"/>
              </a:xfrm>
              <a:prstGeom prst="roundRect">
                <a:avLst/>
              </a:prstGeom>
              <a:blipFill>
                <a:blip r:embed="rId4"/>
                <a:stretch>
                  <a:fillRect/>
                </a:stretch>
              </a:blipFill>
              <a:ln>
                <a:solidFill>
                  <a:schemeClr val="tx1"/>
                </a:solidFill>
              </a:ln>
            </p:spPr>
            <p:txBody>
              <a:bodyPr/>
              <a:lstStyle/>
              <a:p>
                <a:r>
                  <a:rPr lang="en-AU">
                    <a:noFill/>
                  </a:rPr>
                  <a:t> </a:t>
                </a:r>
              </a:p>
            </p:txBody>
          </p:sp>
        </mc:Fallback>
      </mc:AlternateContent>
      <p:sp>
        <p:nvSpPr>
          <p:cNvPr id="10" name="Rectangle: Rounded Corners 9">
            <a:extLst>
              <a:ext uri="{FF2B5EF4-FFF2-40B4-BE49-F238E27FC236}">
                <a16:creationId xmlns:a16="http://schemas.microsoft.com/office/drawing/2014/main" id="{2DE85190-1E65-28D5-C337-AAA7561FB980}"/>
              </a:ext>
            </a:extLst>
          </p:cNvPr>
          <p:cNvSpPr/>
          <p:nvPr/>
        </p:nvSpPr>
        <p:spPr>
          <a:xfrm>
            <a:off x="6115048"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cxnSp>
        <p:nvCxnSpPr>
          <p:cNvPr id="12" name="Straight Arrow Connector 11">
            <a:extLst>
              <a:ext uri="{FF2B5EF4-FFF2-40B4-BE49-F238E27FC236}">
                <a16:creationId xmlns:a16="http://schemas.microsoft.com/office/drawing/2014/main" id="{A75A4C6D-4BDE-4516-A352-8F061C61EA2B}"/>
              </a:ext>
            </a:extLst>
          </p:cNvPr>
          <p:cNvCxnSpPr>
            <a:cxnSpLocks/>
          </p:cNvCxnSpPr>
          <p:nvPr/>
        </p:nvCxnSpPr>
        <p:spPr>
          <a:xfrm flipH="1">
            <a:off x="1343025" y="2876550"/>
            <a:ext cx="13049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BF59A0-5223-D3CD-F35B-CB6297A76506}"/>
              </a:ext>
            </a:extLst>
          </p:cNvPr>
          <p:cNvCxnSpPr>
            <a:cxnSpLocks/>
          </p:cNvCxnSpPr>
          <p:nvPr/>
        </p:nvCxnSpPr>
        <p:spPr>
          <a:xfrm flipH="1">
            <a:off x="1343025" y="4663559"/>
            <a:ext cx="130492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945C49-B3F2-B1DB-7BEC-1EC20F09ED2D}"/>
                  </a:ext>
                </a:extLst>
              </p:cNvPr>
              <p:cNvSpPr txBox="1"/>
              <p:nvPr/>
            </p:nvSpPr>
            <p:spPr>
              <a:xfrm>
                <a:off x="785812" y="2659618"/>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p>
            </p:txBody>
          </p:sp>
        </mc:Choice>
        <mc:Fallback xmlns="">
          <p:sp>
            <p:nvSpPr>
              <p:cNvPr id="14" name="TextBox 13">
                <a:extLst>
                  <a:ext uri="{FF2B5EF4-FFF2-40B4-BE49-F238E27FC236}">
                    <a16:creationId xmlns:a16="http://schemas.microsoft.com/office/drawing/2014/main" id="{1F945C49-B3F2-B1DB-7BEC-1EC20F09ED2D}"/>
                  </a:ext>
                </a:extLst>
              </p:cNvPr>
              <p:cNvSpPr txBox="1">
                <a:spLocks noRot="1" noChangeAspect="1" noMove="1" noResize="1" noEditPoints="1" noAdjustHandles="1" noChangeArrowheads="1" noChangeShapeType="1" noTextEdit="1"/>
              </p:cNvSpPr>
              <p:nvPr/>
            </p:nvSpPr>
            <p:spPr>
              <a:xfrm>
                <a:off x="785812" y="2659618"/>
                <a:ext cx="723900" cy="369332"/>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9A3AD5-C0AA-F651-EF7C-3327CFC996A7}"/>
                  </a:ext>
                </a:extLst>
              </p:cNvPr>
              <p:cNvSpPr txBox="1"/>
              <p:nvPr/>
            </p:nvSpPr>
            <p:spPr>
              <a:xfrm>
                <a:off x="833437" y="44334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70C0"/>
                              </a:solidFill>
                              <a:latin typeface="Cambria Math" panose="02040503050406030204" pitchFamily="18" charset="0"/>
                            </a:rPr>
                          </m:ctrlPr>
                        </m:sSubPr>
                        <m:e>
                          <m:r>
                            <a:rPr lang="en-AU" b="0" i="1" smtClean="0">
                              <a:solidFill>
                                <a:srgbClr val="0070C0"/>
                              </a:solidFill>
                              <a:latin typeface="Cambria Math" panose="02040503050406030204" pitchFamily="18" charset="0"/>
                            </a:rPr>
                            <m:t>𝑥</m:t>
                          </m:r>
                        </m:e>
                        <m:sub>
                          <m:r>
                            <a:rPr lang="en-AU" b="0" i="1" smtClean="0">
                              <a:solidFill>
                                <a:srgbClr val="0070C0"/>
                              </a:solidFill>
                              <a:latin typeface="Cambria Math" panose="02040503050406030204" pitchFamily="18" charset="0"/>
                            </a:rPr>
                            <m:t>2</m:t>
                          </m:r>
                        </m:sub>
                      </m:sSub>
                    </m:oMath>
                  </m:oMathPara>
                </a14:m>
                <a:endParaRPr lang="en-AU" dirty="0"/>
              </a:p>
            </p:txBody>
          </p:sp>
        </mc:Choice>
        <mc:Fallback xmlns="">
          <p:sp>
            <p:nvSpPr>
              <p:cNvPr id="15" name="TextBox 14">
                <a:extLst>
                  <a:ext uri="{FF2B5EF4-FFF2-40B4-BE49-F238E27FC236}">
                    <a16:creationId xmlns:a16="http://schemas.microsoft.com/office/drawing/2014/main" id="{C49A3AD5-C0AA-F651-EF7C-3327CFC996A7}"/>
                  </a:ext>
                </a:extLst>
              </p:cNvPr>
              <p:cNvSpPr txBox="1">
                <a:spLocks noRot="1" noChangeAspect="1" noMove="1" noResize="1" noEditPoints="1" noAdjustHandles="1" noChangeArrowheads="1" noChangeShapeType="1" noTextEdit="1"/>
              </p:cNvSpPr>
              <p:nvPr/>
            </p:nvSpPr>
            <p:spPr>
              <a:xfrm>
                <a:off x="833437" y="4433412"/>
                <a:ext cx="723900" cy="369332"/>
              </a:xfrm>
              <a:prstGeom prst="rect">
                <a:avLst/>
              </a:prstGeom>
              <a:blipFill>
                <a:blip r:embed="rId6"/>
                <a:stretch>
                  <a:fillRect/>
                </a:stretch>
              </a:blipFill>
            </p:spPr>
            <p:txBody>
              <a:bodyPr/>
              <a:lstStyle/>
              <a:p>
                <a:r>
                  <a:rPr lang="en-AU">
                    <a:noFill/>
                  </a:rPr>
                  <a:t> </a:t>
                </a:r>
              </a:p>
            </p:txBody>
          </p:sp>
        </mc:Fallback>
      </mc:AlternateContent>
      <p:cxnSp>
        <p:nvCxnSpPr>
          <p:cNvPr id="16" name="Straight Arrow Connector 15">
            <a:extLst>
              <a:ext uri="{FF2B5EF4-FFF2-40B4-BE49-F238E27FC236}">
                <a16:creationId xmlns:a16="http://schemas.microsoft.com/office/drawing/2014/main" id="{2CEA5714-AF13-03B7-C04D-C0C61F9BEEEC}"/>
              </a:ext>
            </a:extLst>
          </p:cNvPr>
          <p:cNvCxnSpPr>
            <a:cxnSpLocks/>
          </p:cNvCxnSpPr>
          <p:nvPr/>
        </p:nvCxnSpPr>
        <p:spPr>
          <a:xfrm rot="10800000">
            <a:off x="1343025" y="2876550"/>
            <a:ext cx="1304924" cy="17870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8141EC-855E-2DCD-FAE2-BB3C1C7621A3}"/>
              </a:ext>
            </a:extLst>
          </p:cNvPr>
          <p:cNvCxnSpPr>
            <a:cxnSpLocks/>
          </p:cNvCxnSpPr>
          <p:nvPr/>
        </p:nvCxnSpPr>
        <p:spPr>
          <a:xfrm flipH="1">
            <a:off x="4810124" y="2876550"/>
            <a:ext cx="130492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93DF84-EC0E-2058-9CF6-086DA22912AC}"/>
              </a:ext>
            </a:extLst>
          </p:cNvPr>
          <p:cNvCxnSpPr>
            <a:cxnSpLocks/>
          </p:cNvCxnSpPr>
          <p:nvPr/>
        </p:nvCxnSpPr>
        <p:spPr>
          <a:xfrm flipH="1">
            <a:off x="4810124" y="4682609"/>
            <a:ext cx="130492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404FDB-8766-F86E-DE8F-2DB7BA7E50E6}"/>
              </a:ext>
            </a:extLst>
          </p:cNvPr>
          <p:cNvCxnSpPr>
            <a:cxnSpLocks/>
          </p:cNvCxnSpPr>
          <p:nvPr/>
        </p:nvCxnSpPr>
        <p:spPr>
          <a:xfrm>
            <a:off x="7196136" y="3429000"/>
            <a:ext cx="0" cy="68210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8EBAE86-E38C-3C9F-F10C-B054EDB394FD}"/>
              </a:ext>
            </a:extLst>
          </p:cNvPr>
          <p:cNvCxnSpPr>
            <a:cxnSpLocks/>
          </p:cNvCxnSpPr>
          <p:nvPr/>
        </p:nvCxnSpPr>
        <p:spPr>
          <a:xfrm flipH="1">
            <a:off x="8277223" y="2844284"/>
            <a:ext cx="13049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CB19AC-FC65-6B76-0C02-62AF9E894E67}"/>
                  </a:ext>
                </a:extLst>
              </p:cNvPr>
              <p:cNvSpPr txBox="1"/>
              <p:nvPr/>
            </p:nvSpPr>
            <p:spPr>
              <a:xfrm>
                <a:off x="9544050" y="2654807"/>
                <a:ext cx="145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6</m:t>
                          </m:r>
                        </m:sub>
                      </m:s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1800" i="1">
                              <a:effectLst/>
                              <a:latin typeface="Cambria Math" panose="02040503050406030204" pitchFamily="18" charset="0"/>
                            </a:rPr>
                          </m:ctrlPr>
                        </m:dPr>
                        <m:e>
                          <m:r>
                            <a:rPr lang="en-AU" sz="1800" i="1">
                              <a:effectLst/>
                              <a:latin typeface="Cambria Math" panose="02040503050406030204" pitchFamily="18" charset="0"/>
                              <a:ea typeface="游明朝" panose="02020400000000000000" pitchFamily="18" charset="-128"/>
                              <a:cs typeface="Times New Roman" panose="02020603050405020304" pitchFamily="18" charset="0"/>
                            </a:rPr>
                            <m:t>𝑥</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𝑦</m:t>
                          </m:r>
                        </m:e>
                      </m:d>
                    </m:oMath>
                  </m:oMathPara>
                </a14:m>
                <a:endParaRPr lang="en-AU" dirty="0"/>
              </a:p>
            </p:txBody>
          </p:sp>
        </mc:Choice>
        <mc:Fallback xmlns="">
          <p:sp>
            <p:nvSpPr>
              <p:cNvPr id="28" name="TextBox 27">
                <a:extLst>
                  <a:ext uri="{FF2B5EF4-FFF2-40B4-BE49-F238E27FC236}">
                    <a16:creationId xmlns:a16="http://schemas.microsoft.com/office/drawing/2014/main" id="{47CB19AC-FC65-6B76-0C02-62AF9E894E67}"/>
                  </a:ext>
                </a:extLst>
              </p:cNvPr>
              <p:cNvSpPr txBox="1">
                <a:spLocks noRot="1" noChangeAspect="1" noMove="1" noResize="1" noEditPoints="1" noAdjustHandles="1" noChangeArrowheads="1" noChangeShapeType="1" noTextEdit="1"/>
              </p:cNvSpPr>
              <p:nvPr/>
            </p:nvSpPr>
            <p:spPr>
              <a:xfrm>
                <a:off x="9544050" y="2654807"/>
                <a:ext cx="1454424" cy="369332"/>
              </a:xfrm>
              <a:prstGeom prst="rect">
                <a:avLst/>
              </a:prstGeom>
              <a:blipFill>
                <a:blip r:embed="rId7"/>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AE0022-1404-C998-CCB3-30F29A9BA851}"/>
                  </a:ext>
                </a:extLst>
              </p:cNvPr>
              <p:cNvSpPr txBox="1"/>
              <p:nvPr/>
            </p:nvSpPr>
            <p:spPr>
              <a:xfrm>
                <a:off x="2606411" y="4479578"/>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r>
                            <a:rPr lang="en-AU" b="0" i="1" smtClean="0">
                              <a:solidFill>
                                <a:schemeClr val="tx1"/>
                              </a:solidFill>
                              <a:latin typeface="Cambria Math" panose="02040503050406030204" pitchFamily="18" charset="0"/>
                            </a:rPr>
                            <m:t>,</m:t>
                          </m:r>
                          <m:sSub>
                            <m:sSubPr>
                              <m:ctrlPr>
                                <a:rPr lang="en-AU" b="0" i="1" smtClean="0">
                                  <a:solidFill>
                                    <a:schemeClr val="accent1"/>
                                  </a:solidFill>
                                  <a:latin typeface="Cambria Math" panose="02040503050406030204" pitchFamily="18" charset="0"/>
                                </a:rPr>
                              </m:ctrlPr>
                            </m:sSubPr>
                            <m:e>
                              <m:r>
                                <a:rPr lang="en-AU" b="0" i="1" smtClean="0">
                                  <a:solidFill>
                                    <a:schemeClr val="accent1"/>
                                  </a:solidFill>
                                  <a:latin typeface="Cambria Math" panose="02040503050406030204" pitchFamily="18" charset="0"/>
                                </a:rPr>
                                <m:t>𝑥</m:t>
                              </m:r>
                            </m:e>
                            <m:sub>
                              <m:r>
                                <a:rPr lang="en-AU" b="0" i="1" smtClean="0">
                                  <a:solidFill>
                                    <a:schemeClr val="accent1"/>
                                  </a:solidFill>
                                  <a:latin typeface="Cambria Math" panose="02040503050406030204" pitchFamily="18" charset="0"/>
                                </a:rPr>
                                <m:t>2</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xmlns="">
          <p:sp>
            <p:nvSpPr>
              <p:cNvPr id="3" name="TextBox 2">
                <a:extLst>
                  <a:ext uri="{FF2B5EF4-FFF2-40B4-BE49-F238E27FC236}">
                    <a16:creationId xmlns:a16="http://schemas.microsoft.com/office/drawing/2014/main" id="{88AE0022-1404-C998-CCB3-30F29A9BA851}"/>
                  </a:ext>
                </a:extLst>
              </p:cNvPr>
              <p:cNvSpPr txBox="1">
                <a:spLocks noRot="1" noChangeAspect="1" noMove="1" noResize="1" noEditPoints="1" noAdjustHandles="1" noChangeArrowheads="1" noChangeShapeType="1" noTextEdit="1"/>
              </p:cNvSpPr>
              <p:nvPr/>
            </p:nvSpPr>
            <p:spPr>
              <a:xfrm>
                <a:off x="2606411" y="4479578"/>
                <a:ext cx="2226201" cy="646331"/>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DD2A7AB-9430-57DB-EACD-110AA200FCCF}"/>
                  </a:ext>
                </a:extLst>
              </p:cNvPr>
              <p:cNvSpPr txBox="1"/>
              <p:nvPr/>
            </p:nvSpPr>
            <p:spPr>
              <a:xfrm>
                <a:off x="5072063" y="2455844"/>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oMath>
                  </m:oMathPara>
                </a14:m>
                <a:endParaRPr lang="en-AU" dirty="0"/>
              </a:p>
            </p:txBody>
          </p:sp>
        </mc:Choice>
        <mc:Fallback xmlns="">
          <p:sp>
            <p:nvSpPr>
              <p:cNvPr id="6" name="TextBox 5">
                <a:extLst>
                  <a:ext uri="{FF2B5EF4-FFF2-40B4-BE49-F238E27FC236}">
                    <a16:creationId xmlns:a16="http://schemas.microsoft.com/office/drawing/2014/main" id="{7DD2A7AB-9430-57DB-EACD-110AA200FCCF}"/>
                  </a:ext>
                </a:extLst>
              </p:cNvPr>
              <p:cNvSpPr txBox="1">
                <a:spLocks noRot="1" noChangeAspect="1" noMove="1" noResize="1" noEditPoints="1" noAdjustHandles="1" noChangeArrowheads="1" noChangeShapeType="1" noTextEdit="1"/>
              </p:cNvSpPr>
              <p:nvPr/>
            </p:nvSpPr>
            <p:spPr>
              <a:xfrm>
                <a:off x="5072063" y="2455844"/>
                <a:ext cx="723900" cy="369332"/>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81DB73-3826-BA58-975D-EA867B093C5E}"/>
                  </a:ext>
                </a:extLst>
              </p:cNvPr>
              <p:cNvSpPr txBox="1"/>
              <p:nvPr/>
            </p:nvSpPr>
            <p:spPr>
              <a:xfrm>
                <a:off x="5100636" y="42949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oMath>
                  </m:oMathPara>
                </a14:m>
                <a:endParaRPr lang="en-AU" dirty="0"/>
              </a:p>
            </p:txBody>
          </p:sp>
        </mc:Choice>
        <mc:Fallback xmlns="">
          <p:sp>
            <p:nvSpPr>
              <p:cNvPr id="11" name="TextBox 10">
                <a:extLst>
                  <a:ext uri="{FF2B5EF4-FFF2-40B4-BE49-F238E27FC236}">
                    <a16:creationId xmlns:a16="http://schemas.microsoft.com/office/drawing/2014/main" id="{E481DB73-3826-BA58-975D-EA867B093C5E}"/>
                  </a:ext>
                </a:extLst>
              </p:cNvPr>
              <p:cNvSpPr txBox="1">
                <a:spLocks noRot="1" noChangeAspect="1" noMove="1" noResize="1" noEditPoints="1" noAdjustHandles="1" noChangeArrowheads="1" noChangeShapeType="1" noTextEdit="1"/>
              </p:cNvSpPr>
              <p:nvPr/>
            </p:nvSpPr>
            <p:spPr>
              <a:xfrm>
                <a:off x="5100636" y="4294912"/>
                <a:ext cx="723900" cy="369332"/>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7C224D-2A7A-F66C-3F70-B95FE6A980FB}"/>
                  </a:ext>
                </a:extLst>
              </p:cNvPr>
              <p:cNvSpPr txBox="1"/>
              <p:nvPr/>
            </p:nvSpPr>
            <p:spPr>
              <a:xfrm>
                <a:off x="7069166" y="357985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oMath>
                  </m:oMathPara>
                </a14:m>
                <a:endParaRPr lang="en-AU" dirty="0"/>
              </a:p>
            </p:txBody>
          </p:sp>
        </mc:Choice>
        <mc:Fallback xmlns="">
          <p:sp>
            <p:nvSpPr>
              <p:cNvPr id="17" name="TextBox 16">
                <a:extLst>
                  <a:ext uri="{FF2B5EF4-FFF2-40B4-BE49-F238E27FC236}">
                    <a16:creationId xmlns:a16="http://schemas.microsoft.com/office/drawing/2014/main" id="{0B7C224D-2A7A-F66C-3F70-B95FE6A980FB}"/>
                  </a:ext>
                </a:extLst>
              </p:cNvPr>
              <p:cNvSpPr txBox="1">
                <a:spLocks noRot="1" noChangeAspect="1" noMove="1" noResize="1" noEditPoints="1" noAdjustHandles="1" noChangeArrowheads="1" noChangeShapeType="1" noTextEdit="1"/>
              </p:cNvSpPr>
              <p:nvPr/>
            </p:nvSpPr>
            <p:spPr>
              <a:xfrm>
                <a:off x="7069166" y="3579852"/>
                <a:ext cx="723900" cy="369332"/>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A01EF14-EF80-BB05-3CBB-98F28A29319D}"/>
                  </a:ext>
                </a:extLst>
              </p:cNvPr>
              <p:cNvSpPr txBox="1"/>
              <p:nvPr/>
            </p:nvSpPr>
            <p:spPr>
              <a:xfrm>
                <a:off x="6083034" y="2662535"/>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r>
                            <a:rPr lang="en-AU" b="0" i="1" smtClean="0">
                              <a:solidFill>
                                <a:schemeClr val="tx1"/>
                              </a:solidFill>
                              <a:latin typeface="Cambria Math" panose="02040503050406030204" pitchFamily="18" charset="0"/>
                            </a:rPr>
                            <m:t>,</m:t>
                          </m:r>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xmlns="">
          <p:sp>
            <p:nvSpPr>
              <p:cNvPr id="20" name="TextBox 19">
                <a:extLst>
                  <a:ext uri="{FF2B5EF4-FFF2-40B4-BE49-F238E27FC236}">
                    <a16:creationId xmlns:a16="http://schemas.microsoft.com/office/drawing/2014/main" id="{CA01EF14-EF80-BB05-3CBB-98F28A29319D}"/>
                  </a:ext>
                </a:extLst>
              </p:cNvPr>
              <p:cNvSpPr txBox="1">
                <a:spLocks noRot="1" noChangeAspect="1" noMove="1" noResize="1" noEditPoints="1" noAdjustHandles="1" noChangeArrowheads="1" noChangeShapeType="1" noTextEdit="1"/>
              </p:cNvSpPr>
              <p:nvPr/>
            </p:nvSpPr>
            <p:spPr>
              <a:xfrm>
                <a:off x="6083034" y="2662535"/>
                <a:ext cx="2226201" cy="646331"/>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29CBC77-03AB-0060-E348-BF7476AFFEB1}"/>
                  </a:ext>
                </a:extLst>
              </p:cNvPr>
              <p:cNvSpPr txBox="1"/>
              <p:nvPr/>
            </p:nvSpPr>
            <p:spPr>
              <a:xfrm>
                <a:off x="2647949" y="1011351"/>
                <a:ext cx="6940119" cy="584775"/>
              </a:xfrm>
              <a:prstGeom prst="rect">
                <a:avLst/>
              </a:prstGeom>
              <a:noFill/>
            </p:spPr>
            <p:txBody>
              <a:bodyPr wrap="square">
                <a:spAutoFit/>
              </a:bodyPr>
              <a:lstStyle/>
              <a:p>
                <a14:m>
                  <m:oMath xmlns:m="http://schemas.openxmlformats.org/officeDocument/2006/math">
                    <m:r>
                      <m:rPr>
                        <m:sty m:val="p"/>
                      </m:rPr>
                      <a:rPr lang="en-AU" sz="30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a:rPr lang="en-AU" sz="3000" b="0" i="1" smtClean="0">
                        <a:effectLst/>
                        <a:latin typeface="Cambria Math" panose="02040503050406030204" pitchFamily="18" charset="0"/>
                        <a:ea typeface="游明朝" panose="02020400000000000000" pitchFamily="18" charset="-128"/>
                        <a:cs typeface="Times New Roman" panose="02020603050405020304" pitchFamily="18" charset="0"/>
                      </a:rPr>
                      <m:t>(</m:t>
                    </m:r>
                    <m:func>
                      <m:funcPr>
                        <m:ctrlPr>
                          <a:rPr lang="en-AU" sz="3200" i="1">
                            <a:solidFill>
                              <a:srgbClr val="00B050"/>
                            </a:solidFill>
                            <a:latin typeface="Cambria Math" panose="02040503050406030204" pitchFamily="18" charset="0"/>
                          </a:rPr>
                        </m:ctrlPr>
                      </m:funcPr>
                      <m:fName>
                        <m:r>
                          <m:rPr>
                            <m:sty m:val="p"/>
                          </m:rPr>
                          <a:rPr lang="en-AU" sz="3200">
                            <a:latin typeface="Cambria Math" panose="02040503050406030204" pitchFamily="18" charset="0"/>
                          </a:rPr>
                          <m:t>cos</m:t>
                        </m:r>
                      </m:fName>
                      <m:e>
                        <m:d>
                          <m:dPr>
                            <m:ctrlPr>
                              <a:rPr lang="en-AU" sz="3200" i="1">
                                <a:latin typeface="Cambria Math" panose="02040503050406030204" pitchFamily="18" charset="0"/>
                              </a:rPr>
                            </m:ctrlPr>
                          </m:dPr>
                          <m:e>
                            <m:sSub>
                              <m:sSubPr>
                                <m:ctrlPr>
                                  <a:rPr lang="en-AU" sz="3200" i="1">
                                    <a:solidFill>
                                      <a:srgbClr val="00B050"/>
                                    </a:solidFill>
                                    <a:latin typeface="Cambria Math" panose="02040503050406030204" pitchFamily="18" charset="0"/>
                                  </a:rPr>
                                </m:ctrlPr>
                              </m:sSubPr>
                              <m:e>
                                <m:r>
                                  <a:rPr lang="en-AU" sz="3200" i="1">
                                    <a:solidFill>
                                      <a:srgbClr val="00B050"/>
                                    </a:solidFill>
                                    <a:latin typeface="Cambria Math" panose="02040503050406030204" pitchFamily="18" charset="0"/>
                                  </a:rPr>
                                  <m:t>𝑥</m:t>
                                </m:r>
                              </m:e>
                              <m:sub>
                                <m:r>
                                  <a:rPr lang="en-AU" sz="3200" i="1">
                                    <a:solidFill>
                                      <a:srgbClr val="00B050"/>
                                    </a:solidFill>
                                    <a:latin typeface="Cambria Math" panose="02040503050406030204" pitchFamily="18" charset="0"/>
                                  </a:rPr>
                                  <m:t>4</m:t>
                                </m:r>
                              </m:sub>
                            </m:sSub>
                          </m:e>
                        </m:d>
                      </m:e>
                    </m:func>
                    <m:r>
                      <a:rPr lang="en-AU" sz="3200" i="1">
                        <a:latin typeface="Cambria Math" panose="02040503050406030204" pitchFamily="18" charset="0"/>
                      </a:rPr>
                      <m:t>+2</m:t>
                    </m:r>
                    <m:sSub>
                      <m:sSubPr>
                        <m:ctrlPr>
                          <a:rPr lang="en-AU" sz="3200" i="1">
                            <a:solidFill>
                              <a:srgbClr val="FF0000"/>
                            </a:solidFill>
                            <a:latin typeface="Cambria Math" panose="02040503050406030204" pitchFamily="18" charset="0"/>
                          </a:rPr>
                        </m:ctrlPr>
                      </m:sSubPr>
                      <m:e>
                        <m:r>
                          <a:rPr lang="en-AU" sz="3200" i="1">
                            <a:solidFill>
                              <a:srgbClr val="FF0000"/>
                            </a:solidFill>
                            <a:latin typeface="Cambria Math" panose="02040503050406030204" pitchFamily="18" charset="0"/>
                          </a:rPr>
                          <m:t>𝑥</m:t>
                        </m:r>
                      </m:e>
                      <m:sub>
                        <m:r>
                          <a:rPr lang="en-AU" sz="3200" i="1">
                            <a:solidFill>
                              <a:srgbClr val="FF0000"/>
                            </a:solidFill>
                            <a:latin typeface="Cambria Math" panose="02040503050406030204" pitchFamily="18" charset="0"/>
                          </a:rPr>
                          <m:t>1</m:t>
                        </m:r>
                      </m:sub>
                    </m:sSub>
                  </m:oMath>
                </a14:m>
                <a:r>
                  <a:rPr lang="en-AU" sz="3000" dirty="0"/>
                  <a:t>,</a:t>
                </a:r>
                <a:r>
                  <a:rPr lang="en-AU" sz="3200" dirty="0"/>
                  <a:t> </a:t>
                </a:r>
                <a14:m>
                  <m:oMath xmlns:m="http://schemas.openxmlformats.org/officeDocument/2006/math">
                    <m:r>
                      <m:rPr>
                        <m:sty m:val="p"/>
                      </m:rPr>
                      <a:rPr lang="en-AU" sz="3200">
                        <a:latin typeface="Cambria Math" panose="02040503050406030204" pitchFamily="18" charset="0"/>
                      </a:rPr>
                      <m:t>cos</m:t>
                    </m:r>
                    <m:r>
                      <a:rPr lang="en-AU" sz="3200" i="1">
                        <a:latin typeface="Cambria Math" panose="02040503050406030204" pitchFamily="18" charset="0"/>
                      </a:rPr>
                      <m:t>⁡(</m:t>
                    </m:r>
                    <m:sSub>
                      <m:sSubPr>
                        <m:ctrlPr>
                          <a:rPr lang="en-AU" sz="3200" i="1">
                            <a:solidFill>
                              <a:srgbClr val="00B050"/>
                            </a:solidFill>
                            <a:latin typeface="Cambria Math" panose="02040503050406030204" pitchFamily="18" charset="0"/>
                          </a:rPr>
                        </m:ctrlPr>
                      </m:sSubPr>
                      <m:e>
                        <m:r>
                          <a:rPr lang="en-AU" sz="3200" i="1">
                            <a:solidFill>
                              <a:srgbClr val="00B050"/>
                            </a:solidFill>
                            <a:latin typeface="Cambria Math" panose="02040503050406030204" pitchFamily="18" charset="0"/>
                          </a:rPr>
                          <m:t>𝑥</m:t>
                        </m:r>
                      </m:e>
                      <m:sub>
                        <m:r>
                          <a:rPr lang="en-AU" sz="3200" i="1">
                            <a:solidFill>
                              <a:srgbClr val="00B050"/>
                            </a:solidFill>
                            <a:latin typeface="Cambria Math" panose="02040503050406030204" pitchFamily="18" charset="0"/>
                          </a:rPr>
                          <m:t>4</m:t>
                        </m:r>
                      </m:sub>
                    </m:sSub>
                    <m:r>
                      <a:rPr lang="en-AU" sz="3200" i="1">
                        <a:latin typeface="Cambria Math" panose="02040503050406030204" pitchFamily="18" charset="0"/>
                      </a:rPr>
                      <m:t>)</m:t>
                    </m:r>
                  </m:oMath>
                </a14:m>
                <a:r>
                  <a:rPr lang="en-AU" sz="3000" dirty="0"/>
                  <a:t>)</a:t>
                </a:r>
              </a:p>
            </p:txBody>
          </p:sp>
        </mc:Choice>
        <mc:Fallback xmlns="">
          <p:sp>
            <p:nvSpPr>
              <p:cNvPr id="2" name="TextBox 1">
                <a:extLst>
                  <a:ext uri="{FF2B5EF4-FFF2-40B4-BE49-F238E27FC236}">
                    <a16:creationId xmlns:a16="http://schemas.microsoft.com/office/drawing/2014/main" id="{029CBC77-03AB-0060-E348-BF7476AFFEB1}"/>
                  </a:ext>
                </a:extLst>
              </p:cNvPr>
              <p:cNvSpPr txBox="1">
                <a:spLocks noRot="1" noChangeAspect="1" noMove="1" noResize="1" noEditPoints="1" noAdjustHandles="1" noChangeArrowheads="1" noChangeShapeType="1" noTextEdit="1"/>
              </p:cNvSpPr>
              <p:nvPr/>
            </p:nvSpPr>
            <p:spPr>
              <a:xfrm>
                <a:off x="2647949" y="1011351"/>
                <a:ext cx="6940119" cy="584775"/>
              </a:xfrm>
              <a:prstGeom prst="rect">
                <a:avLst/>
              </a:prstGeom>
              <a:blipFill>
                <a:blip r:embed="rId13"/>
                <a:stretch>
                  <a:fillRect t="-8333" b="-3125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D97FB2D-41F0-36C0-3A96-74651D3EA092}"/>
                  </a:ext>
                </a:extLst>
              </p:cNvPr>
              <p:cNvSpPr txBox="1"/>
              <p:nvPr/>
            </p:nvSpPr>
            <p:spPr>
              <a:xfrm>
                <a:off x="1005724" y="5269920"/>
                <a:ext cx="2480423" cy="393569"/>
              </a:xfrm>
              <a:prstGeom prst="rect">
                <a:avLst/>
              </a:prstGeom>
              <a:noFill/>
              <a:ln>
                <a:noFill/>
              </a:ln>
            </p:spPr>
            <p:txBody>
              <a:bodyPr wrap="non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0070C0"/>
                                </a:solidFill>
                                <a:latin typeface="Cambria Math" panose="02040503050406030204" pitchFamily="18" charset="0"/>
                              </a:rPr>
                            </m:ctrlPr>
                          </m:sSubPr>
                          <m:e>
                            <m:r>
                              <a:rPr lang="en-AU" sz="1600" b="0" i="1" smtClean="0">
                                <a:solidFill>
                                  <a:srgbClr val="0070C0"/>
                                </a:solidFill>
                                <a:latin typeface="Cambria Math" panose="02040503050406030204" pitchFamily="18" charset="0"/>
                              </a:rPr>
                              <m:t>𝑥</m:t>
                            </m:r>
                          </m:e>
                          <m:sub>
                            <m:r>
                              <a:rPr lang="en-AU" sz="1600" b="0" i="1" smtClean="0">
                                <a:solidFill>
                                  <a:srgbClr val="0070C0"/>
                                </a:solidFill>
                                <a:latin typeface="Cambria Math" panose="02040503050406030204" pitchFamily="18" charset="0"/>
                              </a:rPr>
                              <m:t>2</m:t>
                            </m:r>
                          </m:sub>
                        </m:sSub>
                      </m:den>
                    </m:f>
                    <m:r>
                      <a:rPr lang="en-AU" sz="1600" b="0" i="1" smtClean="0">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b="0" i="1" smtClean="0">
                                    <a:latin typeface="Cambria Math" panose="02040503050406030204" pitchFamily="18" charset="0"/>
                                  </a:rPr>
                                  <m:t>2</m:t>
                                </m:r>
                              </m:sub>
                            </m:sSub>
                          </m:e>
                        </m:d>
                      </m:e>
                      <m:sub>
                        <m:r>
                          <a:rPr lang="en-AU" sz="1600" b="0" i="1" smtClean="0">
                            <a:solidFill>
                              <a:srgbClr val="0070C0"/>
                            </a:solidFill>
                            <a:latin typeface="Cambria Math" panose="02040503050406030204" pitchFamily="18" charset="0"/>
                          </a:rPr>
                          <m:t>2</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smtClean="0">
                                <a:solidFill>
                                  <a:srgbClr val="00B050"/>
                                </a:solidFill>
                                <a:latin typeface="Cambria Math" panose="02040503050406030204" pitchFamily="18" charset="0"/>
                              </a:rPr>
                            </m:ctrlPr>
                          </m:sSubPr>
                          <m:e>
                            <m:r>
                              <a:rPr lang="en-AU" sz="1600" i="1">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den>
                    </m:f>
                    <m:r>
                      <a:rPr lang="en-AU" sz="1600" b="0" i="1" smtClean="0">
                        <a:latin typeface="Cambria Math" panose="02040503050406030204" pitchFamily="18" charset="0"/>
                      </a:rPr>
                      <m:t>=</m:t>
                    </m:r>
                    <m:r>
                      <m:rPr>
                        <m:sty m:val="p"/>
                      </m:rPr>
                      <a:rPr lang="en-AU" sz="1600" b="0" i="0" smtClean="0">
                        <a:latin typeface="Cambria Math" panose="02040503050406030204" pitchFamily="18" charset="0"/>
                      </a:rPr>
                      <m:t>cos</m:t>
                    </m:r>
                    <m:r>
                      <a:rPr lang="en-AU" sz="1600" b="0" i="1" smtClean="0">
                        <a:latin typeface="Cambria Math" panose="02040503050406030204" pitchFamily="18" charset="0"/>
                      </a:rPr>
                      <m:t>⁡(</m:t>
                    </m:r>
                    <m:sSub>
                      <m:sSubPr>
                        <m:ctrlPr>
                          <a:rPr lang="en-AU" sz="1600" b="0" i="1" smtClean="0">
                            <a:solidFill>
                              <a:srgbClr val="00B050"/>
                            </a:solidFill>
                            <a:latin typeface="Cambria Math" panose="02040503050406030204" pitchFamily="18" charset="0"/>
                          </a:rPr>
                        </m:ctrlPr>
                      </m:sSubPr>
                      <m:e>
                        <m:r>
                          <a:rPr lang="en-AU" sz="1600" b="0" i="1" smtClean="0">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r>
                      <a:rPr lang="en-AU" sz="1600" b="0" i="1" smtClean="0">
                        <a:latin typeface="Cambria Math" panose="02040503050406030204" pitchFamily="18" charset="0"/>
                      </a:rPr>
                      <m:t>)</m:t>
                    </m:r>
                  </m:oMath>
                </a14:m>
                <a:endParaRPr lang="en-AU" sz="1600" dirty="0"/>
              </a:p>
            </p:txBody>
          </p:sp>
        </mc:Choice>
        <mc:Fallback xmlns="">
          <p:sp>
            <p:nvSpPr>
              <p:cNvPr id="25" name="TextBox 24">
                <a:extLst>
                  <a:ext uri="{FF2B5EF4-FFF2-40B4-BE49-F238E27FC236}">
                    <a16:creationId xmlns:a16="http://schemas.microsoft.com/office/drawing/2014/main" id="{BD97FB2D-41F0-36C0-3A96-74651D3EA092}"/>
                  </a:ext>
                </a:extLst>
              </p:cNvPr>
              <p:cNvSpPr txBox="1">
                <a:spLocks noRot="1" noChangeAspect="1" noMove="1" noResize="1" noEditPoints="1" noAdjustHandles="1" noChangeArrowheads="1" noChangeShapeType="1" noTextEdit="1"/>
              </p:cNvSpPr>
              <p:nvPr/>
            </p:nvSpPr>
            <p:spPr>
              <a:xfrm>
                <a:off x="1005724" y="5269920"/>
                <a:ext cx="2480423" cy="393569"/>
              </a:xfrm>
              <a:prstGeom prst="rect">
                <a:avLst/>
              </a:prstGeom>
              <a:blipFill>
                <a:blip r:embed="rId14"/>
                <a:stretch>
                  <a:fillRect l="-2211" r="-1474" b="-7692"/>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D79E376-6C2B-F623-559A-F4ED6A3D0D9E}"/>
                  </a:ext>
                </a:extLst>
              </p:cNvPr>
              <p:cNvSpPr txBox="1"/>
              <p:nvPr/>
            </p:nvSpPr>
            <p:spPr>
              <a:xfrm>
                <a:off x="464082" y="1657051"/>
                <a:ext cx="3062810" cy="631135"/>
              </a:xfrm>
              <a:prstGeom prst="rect">
                <a:avLst/>
              </a:prstGeom>
              <a:noFill/>
              <a:ln>
                <a:noFill/>
              </a:ln>
            </p:spPr>
            <p:txBody>
              <a:bodyPr wrap="squar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FF0000"/>
                                </a:solidFill>
                                <a:latin typeface="Cambria Math" panose="02040503050406030204" pitchFamily="18" charset="0"/>
                              </a:rPr>
                            </m:ctrlPr>
                          </m:sSubPr>
                          <m:e>
                            <m:r>
                              <a:rPr lang="en-AU" sz="1600" b="0" i="1" smtClean="0">
                                <a:solidFill>
                                  <a:srgbClr val="FF0000"/>
                                </a:solidFill>
                                <a:latin typeface="Cambria Math" panose="02040503050406030204" pitchFamily="18" charset="0"/>
                              </a:rPr>
                              <m:t>𝑥</m:t>
                            </m:r>
                          </m:e>
                          <m:sub>
                            <m:r>
                              <a:rPr lang="en-AU" sz="1600" b="0" i="1" smtClean="0">
                                <a:solidFill>
                                  <a:srgbClr val="FF0000"/>
                                </a:solidFill>
                                <a:latin typeface="Cambria Math" panose="02040503050406030204" pitchFamily="18" charset="0"/>
                              </a:rPr>
                              <m:t>1</m:t>
                            </m:r>
                          </m:sub>
                        </m:sSub>
                      </m:den>
                    </m:f>
                    <m:r>
                      <a:rPr lang="en-AU" sz="1600" b="0" i="1" smtClean="0">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b="0" i="1" smtClean="0">
                                    <a:latin typeface="Cambria Math" panose="02040503050406030204" pitchFamily="18" charset="0"/>
                                  </a:rPr>
                                  <m:t>2</m:t>
                                </m:r>
                              </m:sub>
                            </m:sSub>
                          </m:e>
                        </m:d>
                      </m:e>
                      <m:sub>
                        <m:r>
                          <a:rPr lang="en-AU" sz="1600" b="0" i="1" smtClean="0">
                            <a:solidFill>
                              <a:srgbClr val="FF0000"/>
                            </a:solidFill>
                            <a:latin typeface="Cambria Math" panose="02040503050406030204" pitchFamily="18" charset="0"/>
                          </a:rPr>
                          <m:t>1</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smtClean="0">
                                <a:solidFill>
                                  <a:srgbClr val="00B050"/>
                                </a:solidFill>
                                <a:latin typeface="Cambria Math" panose="02040503050406030204" pitchFamily="18" charset="0"/>
                              </a:rPr>
                            </m:ctrlPr>
                          </m:sSubPr>
                          <m:e>
                            <m:r>
                              <a:rPr lang="en-AU" sz="1600" i="1">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den>
                    </m:f>
                    <m:r>
                      <a:rPr lang="en-AU" sz="1600" b="0" i="1" smtClean="0">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b="0" i="1" smtClean="0">
                                    <a:latin typeface="Cambria Math" panose="02040503050406030204" pitchFamily="18" charset="0"/>
                                  </a:rPr>
                                  <m:t>1</m:t>
                                </m:r>
                              </m:sub>
                            </m:sSub>
                          </m:e>
                        </m:d>
                      </m:e>
                      <m:sub>
                        <m:r>
                          <a:rPr lang="en-AU" sz="1600" i="1">
                            <a:solidFill>
                              <a:srgbClr val="FF0000"/>
                            </a:solidFill>
                            <a:latin typeface="Cambria Math" panose="02040503050406030204" pitchFamily="18" charset="0"/>
                          </a:rPr>
                          <m:t>1</m:t>
                        </m:r>
                      </m:sub>
                    </m:sSub>
                    <m:r>
                      <a:rPr lang="en-AU" sz="1600" i="1">
                        <a:latin typeface="Cambria Math" panose="02040503050406030204" pitchFamily="18" charset="0"/>
                        <a:ea typeface="Cambria Math" panose="02040503050406030204" pitchFamily="18" charset="0"/>
                      </a:rPr>
                      <m:t>∙</m:t>
                    </m:r>
                    <m:r>
                      <m:rPr>
                        <m:nor/>
                      </m:rPr>
                      <a:rPr lang="en-AU" sz="1600" dirty="0"/>
                      <m:t> </m:t>
                    </m:r>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b="0" i="1" smtClean="0">
                                <a:solidFill>
                                  <a:srgbClr val="7030A0"/>
                                </a:solidFill>
                                <a:latin typeface="Cambria Math" panose="02040503050406030204" pitchFamily="18" charset="0"/>
                              </a:rPr>
                            </m:ctrlPr>
                          </m:sSubPr>
                          <m:e>
                            <m:r>
                              <a:rPr lang="en-AU" sz="1600" b="0" i="1" smtClean="0">
                                <a:solidFill>
                                  <a:srgbClr val="7030A0"/>
                                </a:solidFill>
                                <a:latin typeface="Cambria Math" panose="02040503050406030204" pitchFamily="18" charset="0"/>
                              </a:rPr>
                              <m:t>𝑥</m:t>
                            </m:r>
                          </m:e>
                          <m:sub>
                            <m:r>
                              <a:rPr lang="en-AU" sz="1600" b="0" i="1" smtClean="0">
                                <a:solidFill>
                                  <a:srgbClr val="7030A0"/>
                                </a:solidFill>
                                <a:latin typeface="Cambria Math" panose="02040503050406030204" pitchFamily="18" charset="0"/>
                              </a:rPr>
                              <m:t>3</m:t>
                            </m:r>
                          </m:sub>
                        </m:sSub>
                      </m:den>
                    </m:f>
                    <m:r>
                      <a:rPr lang="en-AU" sz="1600" b="0" i="1" smtClean="0">
                        <a:latin typeface="Cambria Math" panose="02040503050406030204" pitchFamily="18" charset="0"/>
                      </a:rPr>
                      <m:t>=</m:t>
                    </m:r>
                    <m:func>
                      <m:funcPr>
                        <m:ctrlPr>
                          <a:rPr lang="en-AU" sz="1600" b="0" i="1" smtClean="0">
                            <a:solidFill>
                              <a:srgbClr val="00B050"/>
                            </a:solidFill>
                            <a:latin typeface="Cambria Math" panose="02040503050406030204" pitchFamily="18" charset="0"/>
                          </a:rPr>
                        </m:ctrlPr>
                      </m:funcPr>
                      <m:fName>
                        <m:r>
                          <m:rPr>
                            <m:sty m:val="p"/>
                          </m:rPr>
                          <a:rPr lang="en-AU" sz="1600" b="0" i="0" smtClean="0">
                            <a:latin typeface="Cambria Math" panose="02040503050406030204" pitchFamily="18" charset="0"/>
                          </a:rPr>
                          <m:t>cos</m:t>
                        </m:r>
                      </m:fName>
                      <m:e>
                        <m:d>
                          <m:dPr>
                            <m:ctrlPr>
                              <a:rPr lang="en-AU" sz="1600" b="0" i="1" smtClean="0">
                                <a:latin typeface="Cambria Math" panose="02040503050406030204" pitchFamily="18" charset="0"/>
                              </a:rPr>
                            </m:ctrlPr>
                          </m:dPr>
                          <m:e>
                            <m:sSub>
                              <m:sSubPr>
                                <m:ctrlPr>
                                  <a:rPr lang="en-AU" sz="1600" b="0" i="1" smtClean="0">
                                    <a:solidFill>
                                      <a:srgbClr val="00B050"/>
                                    </a:solidFill>
                                    <a:latin typeface="Cambria Math" panose="02040503050406030204" pitchFamily="18" charset="0"/>
                                  </a:rPr>
                                </m:ctrlPr>
                              </m:sSubPr>
                              <m:e>
                                <m:r>
                                  <a:rPr lang="en-AU" sz="1600" b="0" i="1" smtClean="0">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e>
                        </m:d>
                      </m:e>
                    </m:func>
                    <m:r>
                      <a:rPr lang="en-AU" sz="1600" b="0" i="1" smtClean="0">
                        <a:latin typeface="Cambria Math" panose="02040503050406030204" pitchFamily="18" charset="0"/>
                      </a:rPr>
                      <m:t>+</m:t>
                    </m:r>
                    <m:r>
                      <a:rPr lang="en-AU" sz="1600" i="1">
                        <a:latin typeface="Cambria Math" panose="02040503050406030204" pitchFamily="18" charset="0"/>
                      </a:rPr>
                      <m:t>2</m:t>
                    </m:r>
                    <m:sSub>
                      <m:sSubPr>
                        <m:ctrlPr>
                          <a:rPr lang="en-AU" sz="1600" i="1">
                            <a:solidFill>
                              <a:srgbClr val="FF0000"/>
                            </a:solidFill>
                            <a:latin typeface="Cambria Math" panose="02040503050406030204" pitchFamily="18" charset="0"/>
                          </a:rPr>
                        </m:ctrlPr>
                      </m:sSubPr>
                      <m:e>
                        <m:r>
                          <a:rPr lang="en-AU" sz="1600" i="1">
                            <a:solidFill>
                              <a:srgbClr val="FF0000"/>
                            </a:solidFill>
                            <a:latin typeface="Cambria Math" panose="02040503050406030204" pitchFamily="18" charset="0"/>
                          </a:rPr>
                          <m:t>𝑥</m:t>
                        </m:r>
                      </m:e>
                      <m:sub>
                        <m:r>
                          <a:rPr lang="en-AU" sz="1600" i="1">
                            <a:solidFill>
                              <a:srgbClr val="FF0000"/>
                            </a:solidFill>
                            <a:latin typeface="Cambria Math" panose="02040503050406030204" pitchFamily="18" charset="0"/>
                          </a:rPr>
                          <m:t>1</m:t>
                        </m:r>
                      </m:sub>
                    </m:sSub>
                  </m:oMath>
                </a14:m>
                <a:endParaRPr lang="en-AU" sz="1600" dirty="0"/>
              </a:p>
            </p:txBody>
          </p:sp>
        </mc:Choice>
        <mc:Fallback xmlns="">
          <p:sp>
            <p:nvSpPr>
              <p:cNvPr id="29" name="TextBox 28">
                <a:extLst>
                  <a:ext uri="{FF2B5EF4-FFF2-40B4-BE49-F238E27FC236}">
                    <a16:creationId xmlns:a16="http://schemas.microsoft.com/office/drawing/2014/main" id="{2D79E376-6C2B-F623-559A-F4ED6A3D0D9E}"/>
                  </a:ext>
                </a:extLst>
              </p:cNvPr>
              <p:cNvSpPr txBox="1">
                <a:spLocks noRot="1" noChangeAspect="1" noMove="1" noResize="1" noEditPoints="1" noAdjustHandles="1" noChangeArrowheads="1" noChangeShapeType="1" noTextEdit="1"/>
              </p:cNvSpPr>
              <p:nvPr/>
            </p:nvSpPr>
            <p:spPr>
              <a:xfrm>
                <a:off x="464082" y="1657051"/>
                <a:ext cx="3062810" cy="631135"/>
              </a:xfrm>
              <a:prstGeom prst="rect">
                <a:avLst/>
              </a:prstGeom>
              <a:blipFill>
                <a:blip r:embed="rId15"/>
                <a:stretch>
                  <a:fillRect l="-1590" b="-5825"/>
                </a:stretch>
              </a:blipFill>
              <a:ln>
                <a:noFill/>
              </a:ln>
            </p:spPr>
            <p:txBody>
              <a:bodyPr/>
              <a:lstStyle/>
              <a:p>
                <a:r>
                  <a:rPr lang="en-AU">
                    <a:noFill/>
                  </a:rPr>
                  <a:t> </a:t>
                </a:r>
              </a:p>
            </p:txBody>
          </p:sp>
        </mc:Fallback>
      </mc:AlternateContent>
    </p:spTree>
    <p:extLst>
      <p:ext uri="{BB962C8B-B14F-4D97-AF65-F5344CB8AC3E}">
        <p14:creationId xmlns:p14="http://schemas.microsoft.com/office/powerpoint/2010/main" val="1677449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35758D-4067-3CBA-0D0A-EE2FC7402E8E}"/>
                  </a:ext>
                </a:extLst>
              </p:cNvPr>
              <p:cNvSpPr txBox="1"/>
              <p:nvPr/>
            </p:nvSpPr>
            <p:spPr>
              <a:xfrm>
                <a:off x="3486147" y="484228"/>
                <a:ext cx="6096000" cy="559449"/>
              </a:xfrm>
              <a:prstGeom prst="rect">
                <a:avLst/>
              </a:prstGeom>
              <a:noFill/>
            </p:spPr>
            <p:txBody>
              <a:bodyPr wrap="square">
                <a:spAutoFit/>
              </a:bodyPr>
              <a:lstStyle/>
              <a:p>
                <a14:m>
                  <m:oMath xmlns:m="http://schemas.openxmlformats.org/officeDocument/2006/math">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Sup>
                      <m:sSubSup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Sup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up>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2</m:t>
                        </m:r>
                      </m:sup>
                    </m:sSubSup>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AU" sz="3000">
                        <a:effectLst/>
                        <a:latin typeface="Cambria Math" panose="02040503050406030204" pitchFamily="18" charset="0"/>
                        <a:ea typeface="游明朝" panose="02020400000000000000" pitchFamily="18" charset="-128"/>
                        <a:cs typeface="Times New Roman" panose="02020603050405020304" pitchFamily="18" charset="0"/>
                      </a:rPr>
                      <m:t>sin</m:t>
                    </m:r>
                    <m:r>
                      <a:rPr lang="en-AU" sz="3000">
                        <a:effectLst/>
                        <a:latin typeface="Cambria Math" panose="02040503050406030204" pitchFamily="18" charset="0"/>
                        <a:ea typeface="游明朝" panose="02020400000000000000" pitchFamily="18" charset="-128"/>
                        <a:cs typeface="Times New Roman" panose="02020603050405020304" pitchFamily="18" charset="0"/>
                      </a:rPr>
                      <m:t>⁡</m:t>
                    </m:r>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oMath>
                </a14:m>
                <a:r>
                  <a:rPr lang="en-AU" sz="3000" dirty="0">
                    <a:effectLst/>
                    <a:latin typeface="Calibri" panose="020F0502020204030204" pitchFamily="34" charset="0"/>
                    <a:ea typeface="游明朝" panose="02020400000000000000" pitchFamily="18" charset="-128"/>
                    <a:cs typeface="Times New Roman" panose="02020603050405020304" pitchFamily="18" charset="0"/>
                  </a:rPr>
                  <a:t> </a:t>
                </a:r>
                <a:endParaRPr lang="en-AU" sz="3000" dirty="0"/>
              </a:p>
            </p:txBody>
          </p:sp>
        </mc:Choice>
        <mc:Fallback xmlns="">
          <p:sp>
            <p:nvSpPr>
              <p:cNvPr id="5" name="TextBox 4">
                <a:extLst>
                  <a:ext uri="{FF2B5EF4-FFF2-40B4-BE49-F238E27FC236}">
                    <a16:creationId xmlns:a16="http://schemas.microsoft.com/office/drawing/2014/main" id="{7635758D-4067-3CBA-0D0A-EE2FC7402E8E}"/>
                  </a:ext>
                </a:extLst>
              </p:cNvPr>
              <p:cNvSpPr txBox="1">
                <a:spLocks noRot="1" noChangeAspect="1" noMove="1" noResize="1" noEditPoints="1" noAdjustHandles="1" noChangeArrowheads="1" noChangeShapeType="1" noTextEdit="1"/>
              </p:cNvSpPr>
              <p:nvPr/>
            </p:nvSpPr>
            <p:spPr>
              <a:xfrm>
                <a:off x="3486147" y="484228"/>
                <a:ext cx="6096000" cy="559449"/>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F2950A2C-8035-129B-5B51-929A05691C72}"/>
                  </a:ext>
                </a:extLst>
              </p:cNvPr>
              <p:cNvSpPr/>
              <p:nvPr/>
            </p:nvSpPr>
            <p:spPr>
              <a:xfrm>
                <a:off x="2647950"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1</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e>
                      </m:d>
                      <m:r>
                        <a:rPr lang="en-AU" b="0" i="1" smtClean="0">
                          <a:solidFill>
                            <a:schemeClr val="tx1"/>
                          </a:solidFill>
                          <a:latin typeface="Cambria Math" panose="02040503050406030204" pitchFamily="18" charset="0"/>
                        </a:rPr>
                        <m:t>=2</m:t>
                      </m:r>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solidFill>
                    <a:schemeClr val="tx1"/>
                  </a:solidFill>
                </a:endParaRPr>
              </a:p>
            </p:txBody>
          </p:sp>
        </mc:Choice>
        <mc:Fallback xmlns="">
          <p:sp>
            <p:nvSpPr>
              <p:cNvPr id="7" name="Rectangle: Rounded Corners 6">
                <a:extLst>
                  <a:ext uri="{FF2B5EF4-FFF2-40B4-BE49-F238E27FC236}">
                    <a16:creationId xmlns:a16="http://schemas.microsoft.com/office/drawing/2014/main" id="{F2950A2C-8035-129B-5B51-929A05691C72}"/>
                  </a:ext>
                </a:extLst>
              </p:cNvPr>
              <p:cNvSpPr>
                <a:spLocks noRot="1" noChangeAspect="1" noMove="1" noResize="1" noEditPoints="1" noAdjustHandles="1" noChangeArrowheads="1" noChangeShapeType="1" noTextEdit="1"/>
              </p:cNvSpPr>
              <p:nvPr/>
            </p:nvSpPr>
            <p:spPr>
              <a:xfrm>
                <a:off x="2647950" y="2324100"/>
                <a:ext cx="2162175" cy="1104900"/>
              </a:xfrm>
              <a:prstGeom prst="roundRect">
                <a:avLst/>
              </a:prstGeom>
              <a:blipFill>
                <a:blip r:embed="rId3"/>
                <a:stretch>
                  <a:fillRect/>
                </a:stretch>
              </a:blipFill>
              <a:ln>
                <a:solidFill>
                  <a:schemeClr val="tx1"/>
                </a:solidFill>
              </a:ln>
            </p:spPr>
            <p:txBody>
              <a:bodyPr/>
              <a:lstStyle/>
              <a:p>
                <a:r>
                  <a:rPr lang="en-AU">
                    <a:noFill/>
                  </a:rPr>
                  <a:t> </a:t>
                </a:r>
              </a:p>
            </p:txBody>
          </p:sp>
        </mc:Fallback>
      </mc:AlternateContent>
      <p:sp>
        <p:nvSpPr>
          <p:cNvPr id="8" name="Rectangle: Rounded Corners 7">
            <a:extLst>
              <a:ext uri="{FF2B5EF4-FFF2-40B4-BE49-F238E27FC236}">
                <a16:creationId xmlns:a16="http://schemas.microsoft.com/office/drawing/2014/main" id="{0F33A3F0-BD08-7E35-924D-55DE1BB5F445}"/>
              </a:ext>
            </a:extLst>
          </p:cNvPr>
          <p:cNvSpPr/>
          <p:nvPr/>
        </p:nvSpPr>
        <p:spPr>
          <a:xfrm>
            <a:off x="2647949"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A9F2AA7E-306E-644D-1878-AB4A08EBF30D}"/>
                  </a:ext>
                </a:extLst>
              </p:cNvPr>
              <p:cNvSpPr/>
              <p:nvPr/>
            </p:nvSpPr>
            <p:spPr>
              <a:xfrm>
                <a:off x="6115048" y="4111109"/>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3</m:t>
                          </m:r>
                        </m:sub>
                      </m:sSub>
                      <m:d>
                        <m:dPr>
                          <m:ctrlPr>
                            <a:rPr lang="en-AU" b="0" i="1" smtClean="0">
                              <a:solidFill>
                                <a:schemeClr val="tx1"/>
                              </a:solidFill>
                              <a:latin typeface="Cambria Math" panose="02040503050406030204" pitchFamily="18" charset="0"/>
                            </a:rPr>
                          </m:ctrlPr>
                        </m:dPr>
                        <m:e>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e>
                      </m:d>
                      <m:r>
                        <a:rPr lang="en-AU" b="0" i="1" smtClean="0">
                          <a:solidFill>
                            <a:schemeClr val="tx1"/>
                          </a:solidFill>
                          <a:latin typeface="Cambria Math" panose="02040503050406030204" pitchFamily="18" charset="0"/>
                        </a:rPr>
                        <m:t>=</m:t>
                      </m:r>
                      <m:r>
                        <m:rPr>
                          <m:sty m:val="p"/>
                        </m:rPr>
                        <a:rPr lang="en-AU" b="0" i="0" smtClean="0">
                          <a:solidFill>
                            <a:schemeClr val="tx1"/>
                          </a:solidFill>
                          <a:latin typeface="Cambria Math" panose="02040503050406030204" pitchFamily="18" charset="0"/>
                        </a:rPr>
                        <m:t>cos</m:t>
                      </m:r>
                      <m:r>
                        <a:rPr lang="en-AU" b="0" i="1" smtClean="0">
                          <a:solidFill>
                            <a:schemeClr val="tx1"/>
                          </a:solidFill>
                          <a:latin typeface="Cambria Math" panose="02040503050406030204" pitchFamily="18" charset="0"/>
                        </a:rPr>
                        <m:t>(</m:t>
                      </m:r>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r>
                        <a:rPr lang="en-AU" b="0" i="1" smtClean="0">
                          <a:solidFill>
                            <a:schemeClr val="tx1"/>
                          </a:solidFill>
                          <a:latin typeface="Cambria Math" panose="02040503050406030204" pitchFamily="18" charset="0"/>
                        </a:rPr>
                        <m:t>)</m:t>
                      </m:r>
                    </m:oMath>
                  </m:oMathPara>
                </a14:m>
                <a:endParaRPr lang="en-AU" dirty="0">
                  <a:solidFill>
                    <a:schemeClr val="tx1"/>
                  </a:solidFill>
                </a:endParaRPr>
              </a:p>
            </p:txBody>
          </p:sp>
        </mc:Choice>
        <mc:Fallback xmlns="">
          <p:sp>
            <p:nvSpPr>
              <p:cNvPr id="9" name="Rectangle: Rounded Corners 8">
                <a:extLst>
                  <a:ext uri="{FF2B5EF4-FFF2-40B4-BE49-F238E27FC236}">
                    <a16:creationId xmlns:a16="http://schemas.microsoft.com/office/drawing/2014/main" id="{A9F2AA7E-306E-644D-1878-AB4A08EBF30D}"/>
                  </a:ext>
                </a:extLst>
              </p:cNvPr>
              <p:cNvSpPr>
                <a:spLocks noRot="1" noChangeAspect="1" noMove="1" noResize="1" noEditPoints="1" noAdjustHandles="1" noChangeArrowheads="1" noChangeShapeType="1" noTextEdit="1"/>
              </p:cNvSpPr>
              <p:nvPr/>
            </p:nvSpPr>
            <p:spPr>
              <a:xfrm>
                <a:off x="6115048" y="4111109"/>
                <a:ext cx="2162175" cy="1104900"/>
              </a:xfrm>
              <a:prstGeom prst="roundRect">
                <a:avLst/>
              </a:prstGeom>
              <a:blipFill>
                <a:blip r:embed="rId4"/>
                <a:stretch>
                  <a:fillRect/>
                </a:stretch>
              </a:blipFill>
              <a:ln>
                <a:solidFill>
                  <a:schemeClr val="tx1"/>
                </a:solidFill>
              </a:ln>
            </p:spPr>
            <p:txBody>
              <a:bodyPr/>
              <a:lstStyle/>
              <a:p>
                <a:r>
                  <a:rPr lang="en-AU">
                    <a:noFill/>
                  </a:rPr>
                  <a:t> </a:t>
                </a:r>
              </a:p>
            </p:txBody>
          </p:sp>
        </mc:Fallback>
      </mc:AlternateContent>
      <p:sp>
        <p:nvSpPr>
          <p:cNvPr id="10" name="Rectangle: Rounded Corners 9">
            <a:extLst>
              <a:ext uri="{FF2B5EF4-FFF2-40B4-BE49-F238E27FC236}">
                <a16:creationId xmlns:a16="http://schemas.microsoft.com/office/drawing/2014/main" id="{2DE85190-1E65-28D5-C337-AAA7561FB980}"/>
              </a:ext>
            </a:extLst>
          </p:cNvPr>
          <p:cNvSpPr/>
          <p:nvPr/>
        </p:nvSpPr>
        <p:spPr>
          <a:xfrm>
            <a:off x="6115048" y="2324100"/>
            <a:ext cx="2162175" cy="1104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cxnSp>
        <p:nvCxnSpPr>
          <p:cNvPr id="12" name="Straight Arrow Connector 11">
            <a:extLst>
              <a:ext uri="{FF2B5EF4-FFF2-40B4-BE49-F238E27FC236}">
                <a16:creationId xmlns:a16="http://schemas.microsoft.com/office/drawing/2014/main" id="{A75A4C6D-4BDE-4516-A352-8F061C61EA2B}"/>
              </a:ext>
            </a:extLst>
          </p:cNvPr>
          <p:cNvCxnSpPr>
            <a:cxnSpLocks/>
          </p:cNvCxnSpPr>
          <p:nvPr/>
        </p:nvCxnSpPr>
        <p:spPr>
          <a:xfrm flipH="1">
            <a:off x="1343025" y="2876550"/>
            <a:ext cx="13049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BF59A0-5223-D3CD-F35B-CB6297A76506}"/>
              </a:ext>
            </a:extLst>
          </p:cNvPr>
          <p:cNvCxnSpPr>
            <a:cxnSpLocks/>
          </p:cNvCxnSpPr>
          <p:nvPr/>
        </p:nvCxnSpPr>
        <p:spPr>
          <a:xfrm flipH="1">
            <a:off x="1343025" y="4663559"/>
            <a:ext cx="130492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945C49-B3F2-B1DB-7BEC-1EC20F09ED2D}"/>
                  </a:ext>
                </a:extLst>
              </p:cNvPr>
              <p:cNvSpPr txBox="1"/>
              <p:nvPr/>
            </p:nvSpPr>
            <p:spPr>
              <a:xfrm>
                <a:off x="785812" y="2659618"/>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p>
            </p:txBody>
          </p:sp>
        </mc:Choice>
        <mc:Fallback xmlns="">
          <p:sp>
            <p:nvSpPr>
              <p:cNvPr id="14" name="TextBox 13">
                <a:extLst>
                  <a:ext uri="{FF2B5EF4-FFF2-40B4-BE49-F238E27FC236}">
                    <a16:creationId xmlns:a16="http://schemas.microsoft.com/office/drawing/2014/main" id="{1F945C49-B3F2-B1DB-7BEC-1EC20F09ED2D}"/>
                  </a:ext>
                </a:extLst>
              </p:cNvPr>
              <p:cNvSpPr txBox="1">
                <a:spLocks noRot="1" noChangeAspect="1" noMove="1" noResize="1" noEditPoints="1" noAdjustHandles="1" noChangeArrowheads="1" noChangeShapeType="1" noTextEdit="1"/>
              </p:cNvSpPr>
              <p:nvPr/>
            </p:nvSpPr>
            <p:spPr>
              <a:xfrm>
                <a:off x="785812" y="2659618"/>
                <a:ext cx="723900" cy="369332"/>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9A3AD5-C0AA-F651-EF7C-3327CFC996A7}"/>
                  </a:ext>
                </a:extLst>
              </p:cNvPr>
              <p:cNvSpPr txBox="1"/>
              <p:nvPr/>
            </p:nvSpPr>
            <p:spPr>
              <a:xfrm>
                <a:off x="833437" y="44334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70C0"/>
                              </a:solidFill>
                              <a:latin typeface="Cambria Math" panose="02040503050406030204" pitchFamily="18" charset="0"/>
                            </a:rPr>
                          </m:ctrlPr>
                        </m:sSubPr>
                        <m:e>
                          <m:r>
                            <a:rPr lang="en-AU" b="0" i="1" smtClean="0">
                              <a:solidFill>
                                <a:srgbClr val="0070C0"/>
                              </a:solidFill>
                              <a:latin typeface="Cambria Math" panose="02040503050406030204" pitchFamily="18" charset="0"/>
                            </a:rPr>
                            <m:t>𝑥</m:t>
                          </m:r>
                        </m:e>
                        <m:sub>
                          <m:r>
                            <a:rPr lang="en-AU" b="0" i="1" smtClean="0">
                              <a:solidFill>
                                <a:srgbClr val="0070C0"/>
                              </a:solidFill>
                              <a:latin typeface="Cambria Math" panose="02040503050406030204" pitchFamily="18" charset="0"/>
                            </a:rPr>
                            <m:t>2</m:t>
                          </m:r>
                        </m:sub>
                      </m:sSub>
                    </m:oMath>
                  </m:oMathPara>
                </a14:m>
                <a:endParaRPr lang="en-AU" dirty="0"/>
              </a:p>
            </p:txBody>
          </p:sp>
        </mc:Choice>
        <mc:Fallback xmlns="">
          <p:sp>
            <p:nvSpPr>
              <p:cNvPr id="15" name="TextBox 14">
                <a:extLst>
                  <a:ext uri="{FF2B5EF4-FFF2-40B4-BE49-F238E27FC236}">
                    <a16:creationId xmlns:a16="http://schemas.microsoft.com/office/drawing/2014/main" id="{C49A3AD5-C0AA-F651-EF7C-3327CFC996A7}"/>
                  </a:ext>
                </a:extLst>
              </p:cNvPr>
              <p:cNvSpPr txBox="1">
                <a:spLocks noRot="1" noChangeAspect="1" noMove="1" noResize="1" noEditPoints="1" noAdjustHandles="1" noChangeArrowheads="1" noChangeShapeType="1" noTextEdit="1"/>
              </p:cNvSpPr>
              <p:nvPr/>
            </p:nvSpPr>
            <p:spPr>
              <a:xfrm>
                <a:off x="833437" y="4433412"/>
                <a:ext cx="723900" cy="369332"/>
              </a:xfrm>
              <a:prstGeom prst="rect">
                <a:avLst/>
              </a:prstGeom>
              <a:blipFill>
                <a:blip r:embed="rId6"/>
                <a:stretch>
                  <a:fillRect/>
                </a:stretch>
              </a:blipFill>
            </p:spPr>
            <p:txBody>
              <a:bodyPr/>
              <a:lstStyle/>
              <a:p>
                <a:r>
                  <a:rPr lang="en-AU">
                    <a:noFill/>
                  </a:rPr>
                  <a:t> </a:t>
                </a:r>
              </a:p>
            </p:txBody>
          </p:sp>
        </mc:Fallback>
      </mc:AlternateContent>
      <p:cxnSp>
        <p:nvCxnSpPr>
          <p:cNvPr id="16" name="Straight Arrow Connector 15">
            <a:extLst>
              <a:ext uri="{FF2B5EF4-FFF2-40B4-BE49-F238E27FC236}">
                <a16:creationId xmlns:a16="http://schemas.microsoft.com/office/drawing/2014/main" id="{2CEA5714-AF13-03B7-C04D-C0C61F9BEEEC}"/>
              </a:ext>
            </a:extLst>
          </p:cNvPr>
          <p:cNvCxnSpPr>
            <a:cxnSpLocks/>
          </p:cNvCxnSpPr>
          <p:nvPr/>
        </p:nvCxnSpPr>
        <p:spPr>
          <a:xfrm rot="10800000">
            <a:off x="1343025" y="2876550"/>
            <a:ext cx="1304924" cy="17870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8141EC-855E-2DCD-FAE2-BB3C1C7621A3}"/>
              </a:ext>
            </a:extLst>
          </p:cNvPr>
          <p:cNvCxnSpPr>
            <a:cxnSpLocks/>
          </p:cNvCxnSpPr>
          <p:nvPr/>
        </p:nvCxnSpPr>
        <p:spPr>
          <a:xfrm flipH="1">
            <a:off x="4810124" y="2876550"/>
            <a:ext cx="130492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93DF84-EC0E-2058-9CF6-086DA22912AC}"/>
              </a:ext>
            </a:extLst>
          </p:cNvPr>
          <p:cNvCxnSpPr>
            <a:cxnSpLocks/>
          </p:cNvCxnSpPr>
          <p:nvPr/>
        </p:nvCxnSpPr>
        <p:spPr>
          <a:xfrm flipH="1">
            <a:off x="4810124" y="4682609"/>
            <a:ext cx="130492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404FDB-8766-F86E-DE8F-2DB7BA7E50E6}"/>
              </a:ext>
            </a:extLst>
          </p:cNvPr>
          <p:cNvCxnSpPr>
            <a:cxnSpLocks/>
          </p:cNvCxnSpPr>
          <p:nvPr/>
        </p:nvCxnSpPr>
        <p:spPr>
          <a:xfrm>
            <a:off x="7196136" y="3429000"/>
            <a:ext cx="0" cy="68210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8EBAE86-E38C-3C9F-F10C-B054EDB394FD}"/>
              </a:ext>
            </a:extLst>
          </p:cNvPr>
          <p:cNvCxnSpPr>
            <a:cxnSpLocks/>
          </p:cNvCxnSpPr>
          <p:nvPr/>
        </p:nvCxnSpPr>
        <p:spPr>
          <a:xfrm flipH="1">
            <a:off x="8277223" y="2844284"/>
            <a:ext cx="13049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CB19AC-FC65-6B76-0C02-62AF9E894E67}"/>
                  </a:ext>
                </a:extLst>
              </p:cNvPr>
              <p:cNvSpPr txBox="1"/>
              <p:nvPr/>
            </p:nvSpPr>
            <p:spPr>
              <a:xfrm>
                <a:off x="9544050" y="2654807"/>
                <a:ext cx="145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6</m:t>
                          </m:r>
                        </m:sub>
                      </m:sSub>
                      <m:r>
                        <a:rPr lang="en-AU" sz="1800" b="0" i="1" smtClean="0">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1800" i="1">
                              <a:effectLst/>
                              <a:latin typeface="Cambria Math" panose="02040503050406030204" pitchFamily="18" charset="0"/>
                            </a:rPr>
                          </m:ctrlPr>
                        </m:dPr>
                        <m:e>
                          <m:r>
                            <a:rPr lang="en-AU" sz="1800" i="1">
                              <a:effectLst/>
                              <a:latin typeface="Cambria Math" panose="02040503050406030204" pitchFamily="18" charset="0"/>
                              <a:ea typeface="游明朝" panose="02020400000000000000" pitchFamily="18" charset="-128"/>
                              <a:cs typeface="Times New Roman" panose="02020603050405020304" pitchFamily="18" charset="0"/>
                            </a:rPr>
                            <m:t>𝑥</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m:t>
                          </m:r>
                          <m:r>
                            <a:rPr lang="en-AU" sz="1800" i="1">
                              <a:effectLst/>
                              <a:latin typeface="Cambria Math" panose="02040503050406030204" pitchFamily="18" charset="0"/>
                              <a:ea typeface="游明朝" panose="02020400000000000000" pitchFamily="18" charset="-128"/>
                              <a:cs typeface="Times New Roman" panose="02020603050405020304" pitchFamily="18" charset="0"/>
                            </a:rPr>
                            <m:t>𝑦</m:t>
                          </m:r>
                        </m:e>
                      </m:d>
                    </m:oMath>
                  </m:oMathPara>
                </a14:m>
                <a:endParaRPr lang="en-AU" dirty="0"/>
              </a:p>
            </p:txBody>
          </p:sp>
        </mc:Choice>
        <mc:Fallback xmlns="">
          <p:sp>
            <p:nvSpPr>
              <p:cNvPr id="28" name="TextBox 27">
                <a:extLst>
                  <a:ext uri="{FF2B5EF4-FFF2-40B4-BE49-F238E27FC236}">
                    <a16:creationId xmlns:a16="http://schemas.microsoft.com/office/drawing/2014/main" id="{47CB19AC-FC65-6B76-0C02-62AF9E894E67}"/>
                  </a:ext>
                </a:extLst>
              </p:cNvPr>
              <p:cNvSpPr txBox="1">
                <a:spLocks noRot="1" noChangeAspect="1" noMove="1" noResize="1" noEditPoints="1" noAdjustHandles="1" noChangeArrowheads="1" noChangeShapeType="1" noTextEdit="1"/>
              </p:cNvSpPr>
              <p:nvPr/>
            </p:nvSpPr>
            <p:spPr>
              <a:xfrm>
                <a:off x="9544050" y="2654807"/>
                <a:ext cx="1454424" cy="369332"/>
              </a:xfrm>
              <a:prstGeom prst="rect">
                <a:avLst/>
              </a:prstGeom>
              <a:blipFill>
                <a:blip r:embed="rId7"/>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AE0022-1404-C998-CCB3-30F29A9BA851}"/>
                  </a:ext>
                </a:extLst>
              </p:cNvPr>
              <p:cNvSpPr txBox="1"/>
              <p:nvPr/>
            </p:nvSpPr>
            <p:spPr>
              <a:xfrm>
                <a:off x="2606411" y="4479578"/>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𝑥</m:t>
                              </m:r>
                            </m:e>
                            <m:sub>
                              <m:r>
                                <a:rPr lang="en-AU" b="0" i="1" smtClean="0">
                                  <a:solidFill>
                                    <a:srgbClr val="FF0000"/>
                                  </a:solidFill>
                                  <a:latin typeface="Cambria Math" panose="02040503050406030204" pitchFamily="18" charset="0"/>
                                </a:rPr>
                                <m:t>1</m:t>
                              </m:r>
                            </m:sub>
                          </m:sSub>
                          <m:r>
                            <a:rPr lang="en-AU" b="0" i="1" smtClean="0">
                              <a:solidFill>
                                <a:schemeClr val="tx1"/>
                              </a:solidFill>
                              <a:latin typeface="Cambria Math" panose="02040503050406030204" pitchFamily="18" charset="0"/>
                            </a:rPr>
                            <m:t>,</m:t>
                          </m:r>
                          <m:sSub>
                            <m:sSubPr>
                              <m:ctrlPr>
                                <a:rPr lang="en-AU" b="0" i="1" smtClean="0">
                                  <a:solidFill>
                                    <a:schemeClr val="accent1"/>
                                  </a:solidFill>
                                  <a:latin typeface="Cambria Math" panose="02040503050406030204" pitchFamily="18" charset="0"/>
                                </a:rPr>
                              </m:ctrlPr>
                            </m:sSubPr>
                            <m:e>
                              <m:r>
                                <a:rPr lang="en-AU" b="0" i="1" smtClean="0">
                                  <a:solidFill>
                                    <a:schemeClr val="accent1"/>
                                  </a:solidFill>
                                  <a:latin typeface="Cambria Math" panose="02040503050406030204" pitchFamily="18" charset="0"/>
                                </a:rPr>
                                <m:t>𝑥</m:t>
                              </m:r>
                            </m:e>
                            <m:sub>
                              <m:r>
                                <a:rPr lang="en-AU" b="0" i="1" smtClean="0">
                                  <a:solidFill>
                                    <a:schemeClr val="accent1"/>
                                  </a:solidFill>
                                  <a:latin typeface="Cambria Math" panose="02040503050406030204" pitchFamily="18" charset="0"/>
                                </a:rPr>
                                <m:t>2</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xmlns="">
          <p:sp>
            <p:nvSpPr>
              <p:cNvPr id="3" name="TextBox 2">
                <a:extLst>
                  <a:ext uri="{FF2B5EF4-FFF2-40B4-BE49-F238E27FC236}">
                    <a16:creationId xmlns:a16="http://schemas.microsoft.com/office/drawing/2014/main" id="{88AE0022-1404-C998-CCB3-30F29A9BA851}"/>
                  </a:ext>
                </a:extLst>
              </p:cNvPr>
              <p:cNvSpPr txBox="1">
                <a:spLocks noRot="1" noChangeAspect="1" noMove="1" noResize="1" noEditPoints="1" noAdjustHandles="1" noChangeArrowheads="1" noChangeShapeType="1" noTextEdit="1"/>
              </p:cNvSpPr>
              <p:nvPr/>
            </p:nvSpPr>
            <p:spPr>
              <a:xfrm>
                <a:off x="2606411" y="4479578"/>
                <a:ext cx="2226201" cy="646331"/>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DD2A7AB-9430-57DB-EACD-110AA200FCCF}"/>
                  </a:ext>
                </a:extLst>
              </p:cNvPr>
              <p:cNvSpPr txBox="1"/>
              <p:nvPr/>
            </p:nvSpPr>
            <p:spPr>
              <a:xfrm>
                <a:off x="5072063" y="2455844"/>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oMath>
                  </m:oMathPara>
                </a14:m>
                <a:endParaRPr lang="en-AU" dirty="0"/>
              </a:p>
            </p:txBody>
          </p:sp>
        </mc:Choice>
        <mc:Fallback xmlns="">
          <p:sp>
            <p:nvSpPr>
              <p:cNvPr id="6" name="TextBox 5">
                <a:extLst>
                  <a:ext uri="{FF2B5EF4-FFF2-40B4-BE49-F238E27FC236}">
                    <a16:creationId xmlns:a16="http://schemas.microsoft.com/office/drawing/2014/main" id="{7DD2A7AB-9430-57DB-EACD-110AA200FCCF}"/>
                  </a:ext>
                </a:extLst>
              </p:cNvPr>
              <p:cNvSpPr txBox="1">
                <a:spLocks noRot="1" noChangeAspect="1" noMove="1" noResize="1" noEditPoints="1" noAdjustHandles="1" noChangeArrowheads="1" noChangeShapeType="1" noTextEdit="1"/>
              </p:cNvSpPr>
              <p:nvPr/>
            </p:nvSpPr>
            <p:spPr>
              <a:xfrm>
                <a:off x="5072063" y="2455844"/>
                <a:ext cx="723900" cy="369332"/>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81DB73-3826-BA58-975D-EA867B093C5E}"/>
                  </a:ext>
                </a:extLst>
              </p:cNvPr>
              <p:cNvSpPr txBox="1"/>
              <p:nvPr/>
            </p:nvSpPr>
            <p:spPr>
              <a:xfrm>
                <a:off x="5100636" y="429491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00B050"/>
                              </a:solidFill>
                              <a:latin typeface="Cambria Math" panose="02040503050406030204" pitchFamily="18" charset="0"/>
                            </a:rPr>
                          </m:ctrlPr>
                        </m:sSubPr>
                        <m:e>
                          <m:r>
                            <a:rPr lang="en-AU" b="0" i="1" smtClean="0">
                              <a:solidFill>
                                <a:srgbClr val="00B050"/>
                              </a:solidFill>
                              <a:latin typeface="Cambria Math" panose="02040503050406030204" pitchFamily="18" charset="0"/>
                            </a:rPr>
                            <m:t>𝑥</m:t>
                          </m:r>
                        </m:e>
                        <m:sub>
                          <m:r>
                            <a:rPr lang="en-AU" b="0" i="1" smtClean="0">
                              <a:solidFill>
                                <a:srgbClr val="00B050"/>
                              </a:solidFill>
                              <a:latin typeface="Cambria Math" panose="02040503050406030204" pitchFamily="18" charset="0"/>
                            </a:rPr>
                            <m:t>4</m:t>
                          </m:r>
                        </m:sub>
                      </m:sSub>
                    </m:oMath>
                  </m:oMathPara>
                </a14:m>
                <a:endParaRPr lang="en-AU" dirty="0"/>
              </a:p>
            </p:txBody>
          </p:sp>
        </mc:Choice>
        <mc:Fallback xmlns="">
          <p:sp>
            <p:nvSpPr>
              <p:cNvPr id="11" name="TextBox 10">
                <a:extLst>
                  <a:ext uri="{FF2B5EF4-FFF2-40B4-BE49-F238E27FC236}">
                    <a16:creationId xmlns:a16="http://schemas.microsoft.com/office/drawing/2014/main" id="{E481DB73-3826-BA58-975D-EA867B093C5E}"/>
                  </a:ext>
                </a:extLst>
              </p:cNvPr>
              <p:cNvSpPr txBox="1">
                <a:spLocks noRot="1" noChangeAspect="1" noMove="1" noResize="1" noEditPoints="1" noAdjustHandles="1" noChangeArrowheads="1" noChangeShapeType="1" noTextEdit="1"/>
              </p:cNvSpPr>
              <p:nvPr/>
            </p:nvSpPr>
            <p:spPr>
              <a:xfrm>
                <a:off x="5100636" y="4294912"/>
                <a:ext cx="723900" cy="369332"/>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7C224D-2A7A-F66C-3F70-B95FE6A980FB}"/>
                  </a:ext>
                </a:extLst>
              </p:cNvPr>
              <p:cNvSpPr txBox="1"/>
              <p:nvPr/>
            </p:nvSpPr>
            <p:spPr>
              <a:xfrm>
                <a:off x="7069166" y="3579852"/>
                <a:ext cx="723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oMath>
                  </m:oMathPara>
                </a14:m>
                <a:endParaRPr lang="en-AU" dirty="0"/>
              </a:p>
            </p:txBody>
          </p:sp>
        </mc:Choice>
        <mc:Fallback xmlns="">
          <p:sp>
            <p:nvSpPr>
              <p:cNvPr id="17" name="TextBox 16">
                <a:extLst>
                  <a:ext uri="{FF2B5EF4-FFF2-40B4-BE49-F238E27FC236}">
                    <a16:creationId xmlns:a16="http://schemas.microsoft.com/office/drawing/2014/main" id="{0B7C224D-2A7A-F66C-3F70-B95FE6A980FB}"/>
                  </a:ext>
                </a:extLst>
              </p:cNvPr>
              <p:cNvSpPr txBox="1">
                <a:spLocks noRot="1" noChangeAspect="1" noMove="1" noResize="1" noEditPoints="1" noAdjustHandles="1" noChangeArrowheads="1" noChangeShapeType="1" noTextEdit="1"/>
              </p:cNvSpPr>
              <p:nvPr/>
            </p:nvSpPr>
            <p:spPr>
              <a:xfrm>
                <a:off x="7069166" y="3579852"/>
                <a:ext cx="723900" cy="369332"/>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A01EF14-EF80-BB05-3CBB-98F28A29319D}"/>
                  </a:ext>
                </a:extLst>
              </p:cNvPr>
              <p:cNvSpPr txBox="1"/>
              <p:nvPr/>
            </p:nvSpPr>
            <p:spPr>
              <a:xfrm>
                <a:off x="6083034" y="2662535"/>
                <a:ext cx="22262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m:rPr>
                              <m:sty m:val="p"/>
                            </m:rP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rPr>
                            <m:t>𝑓</m:t>
                          </m:r>
                        </m:e>
                        <m:sub>
                          <m:r>
                            <a:rPr lang="en-AU" b="0" i="1" smtClean="0">
                              <a:solidFill>
                                <a:schemeClr val="tx1"/>
                              </a:solidFill>
                              <a:latin typeface="Cambria Math" panose="02040503050406030204" pitchFamily="18" charset="0"/>
                            </a:rPr>
                            <m:t>2</m:t>
                          </m:r>
                        </m:sub>
                      </m:sSub>
                      <m:d>
                        <m:dPr>
                          <m:ctrlPr>
                            <a:rPr lang="en-AU" b="0" i="1" smtClean="0">
                              <a:solidFill>
                                <a:schemeClr val="tx1"/>
                              </a:solidFill>
                              <a:latin typeface="Cambria Math" panose="02040503050406030204" pitchFamily="18" charset="0"/>
                            </a:rPr>
                          </m:ctrlPr>
                        </m:dPr>
                        <m:e>
                          <m:sSub>
                            <m:sSubPr>
                              <m:ctrlPr>
                                <a:rPr lang="en-AU" b="0" i="1" smtClean="0">
                                  <a:solidFill>
                                    <a:srgbClr val="7030A0"/>
                                  </a:solidFill>
                                  <a:latin typeface="Cambria Math" panose="02040503050406030204" pitchFamily="18" charset="0"/>
                                </a:rPr>
                              </m:ctrlPr>
                            </m:sSubPr>
                            <m:e>
                              <m:r>
                                <a:rPr lang="en-AU" b="0" i="1" smtClean="0">
                                  <a:solidFill>
                                    <a:srgbClr val="7030A0"/>
                                  </a:solidFill>
                                  <a:latin typeface="Cambria Math" panose="02040503050406030204" pitchFamily="18" charset="0"/>
                                </a:rPr>
                                <m:t>𝑥</m:t>
                              </m:r>
                            </m:e>
                            <m:sub>
                              <m:r>
                                <a:rPr lang="en-AU" b="0" i="1" smtClean="0">
                                  <a:solidFill>
                                    <a:srgbClr val="7030A0"/>
                                  </a:solidFill>
                                  <a:latin typeface="Cambria Math" panose="02040503050406030204" pitchFamily="18" charset="0"/>
                                </a:rPr>
                                <m:t>3</m:t>
                              </m:r>
                            </m:sub>
                          </m:sSub>
                          <m:r>
                            <a:rPr lang="en-AU" b="0" i="1" smtClean="0">
                              <a:solidFill>
                                <a:schemeClr val="tx1"/>
                              </a:solidFill>
                              <a:latin typeface="Cambria Math" panose="02040503050406030204" pitchFamily="18" charset="0"/>
                            </a:rPr>
                            <m:t>,</m:t>
                          </m:r>
                          <m:sSub>
                            <m:sSubPr>
                              <m:ctrlPr>
                                <a:rPr lang="en-AU" b="0" i="1" smtClean="0">
                                  <a:solidFill>
                                    <a:srgbClr val="FFC000"/>
                                  </a:solidFill>
                                  <a:latin typeface="Cambria Math" panose="02040503050406030204" pitchFamily="18" charset="0"/>
                                </a:rPr>
                              </m:ctrlPr>
                            </m:sSubPr>
                            <m:e>
                              <m:r>
                                <a:rPr lang="en-AU" b="0" i="1" smtClean="0">
                                  <a:solidFill>
                                    <a:srgbClr val="FFC000"/>
                                  </a:solidFill>
                                  <a:latin typeface="Cambria Math" panose="02040503050406030204" pitchFamily="18" charset="0"/>
                                </a:rPr>
                                <m:t>𝑥</m:t>
                              </m:r>
                            </m:e>
                            <m:sub>
                              <m:r>
                                <a:rPr lang="en-AU" b="0" i="1" smtClean="0">
                                  <a:solidFill>
                                    <a:srgbClr val="FFC000"/>
                                  </a:solidFill>
                                  <a:latin typeface="Cambria Math" panose="02040503050406030204" pitchFamily="18" charset="0"/>
                                </a:rPr>
                                <m:t>5</m:t>
                              </m:r>
                            </m:sub>
                          </m:sSub>
                        </m:e>
                      </m:d>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1,1</m:t>
                          </m:r>
                        </m:e>
                      </m:d>
                    </m:oMath>
                  </m:oMathPara>
                </a14:m>
                <a:endParaRPr lang="en-AU" dirty="0">
                  <a:solidFill>
                    <a:schemeClr val="tx1"/>
                  </a:solidFill>
                </a:endParaRPr>
              </a:p>
              <a:p>
                <a:endParaRPr lang="en-AU" dirty="0"/>
              </a:p>
            </p:txBody>
          </p:sp>
        </mc:Choice>
        <mc:Fallback xmlns="">
          <p:sp>
            <p:nvSpPr>
              <p:cNvPr id="20" name="TextBox 19">
                <a:extLst>
                  <a:ext uri="{FF2B5EF4-FFF2-40B4-BE49-F238E27FC236}">
                    <a16:creationId xmlns:a16="http://schemas.microsoft.com/office/drawing/2014/main" id="{CA01EF14-EF80-BB05-3CBB-98F28A29319D}"/>
                  </a:ext>
                </a:extLst>
              </p:cNvPr>
              <p:cNvSpPr txBox="1">
                <a:spLocks noRot="1" noChangeAspect="1" noMove="1" noResize="1" noEditPoints="1" noAdjustHandles="1" noChangeArrowheads="1" noChangeShapeType="1" noTextEdit="1"/>
              </p:cNvSpPr>
              <p:nvPr/>
            </p:nvSpPr>
            <p:spPr>
              <a:xfrm>
                <a:off x="6083034" y="2662535"/>
                <a:ext cx="2226201" cy="646331"/>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29CBC77-03AB-0060-E348-BF7476AFFEB1}"/>
                  </a:ext>
                </a:extLst>
              </p:cNvPr>
              <p:cNvSpPr txBox="1"/>
              <p:nvPr/>
            </p:nvSpPr>
            <p:spPr>
              <a:xfrm>
                <a:off x="2776536" y="1009067"/>
                <a:ext cx="6096000" cy="5433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30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AU" sz="3000" i="1" smtClean="0">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en-AU" sz="3000" i="1">
                              <a:effectLst/>
                              <a:latin typeface="Cambria Math" panose="02040503050406030204" pitchFamily="18" charset="0"/>
                            </a:rPr>
                          </m:ctrlPr>
                        </m:dPr>
                        <m:e>
                          <m:sSub>
                            <m:sSubPr>
                              <m:ctrlP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i="1">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AU" sz="30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AU" sz="3000" b="0" i="1" smtClean="0">
                                  <a:solidFill>
                                    <a:srgbClr val="0070C0"/>
                                  </a:solidFill>
                                  <a:effectLst/>
                                  <a:latin typeface="Cambria Math" panose="02040503050406030204" pitchFamily="18" charset="0"/>
                                  <a:ea typeface="游明朝" panose="02020400000000000000" pitchFamily="18" charset="-128"/>
                                  <a:cs typeface="Times New Roman" panose="02020603050405020304" pitchFamily="18" charset="0"/>
                                </a:rPr>
                                <m:t>2</m:t>
                              </m:r>
                            </m:sub>
                          </m:sSub>
                        </m:e>
                      </m:d>
                      <m:r>
                        <a:rPr lang="en-AU" sz="2800" i="1">
                          <a:latin typeface="Cambria Math" panose="02040503050406030204" pitchFamily="18" charset="0"/>
                          <a:ea typeface="游明朝" panose="02020400000000000000" pitchFamily="18" charset="-128"/>
                          <a:cs typeface="Times New Roman" panose="02020603050405020304" pitchFamily="18" charset="0"/>
                        </a:rPr>
                        <m:t>=(</m:t>
                      </m:r>
                      <m:func>
                        <m:funcPr>
                          <m:ctrlPr>
                            <a:rPr lang="en-AU" sz="2800" i="1">
                              <a:solidFill>
                                <a:srgbClr val="00B050"/>
                              </a:solidFill>
                              <a:latin typeface="Cambria Math" panose="02040503050406030204" pitchFamily="18" charset="0"/>
                            </a:rPr>
                          </m:ctrlPr>
                        </m:funcPr>
                        <m:fName>
                          <m:r>
                            <m:rPr>
                              <m:sty m:val="p"/>
                            </m:rPr>
                            <a:rPr lang="en-AU" sz="2800">
                              <a:latin typeface="Cambria Math" panose="02040503050406030204" pitchFamily="18" charset="0"/>
                            </a:rPr>
                            <m:t>cos</m:t>
                          </m:r>
                        </m:fName>
                        <m:e>
                          <m:d>
                            <m:dPr>
                              <m:ctrlPr>
                                <a:rPr lang="en-AU" sz="2800" i="1">
                                  <a:latin typeface="Cambria Math" panose="02040503050406030204" pitchFamily="18" charset="0"/>
                                </a:rPr>
                              </m:ctrlPr>
                            </m:dPr>
                            <m:e>
                              <m:sSub>
                                <m:sSubPr>
                                  <m:ctrlPr>
                                    <a:rPr lang="en-AU" sz="2800" i="1">
                                      <a:solidFill>
                                        <a:srgbClr val="00B050"/>
                                      </a:solidFill>
                                      <a:latin typeface="Cambria Math" panose="02040503050406030204" pitchFamily="18" charset="0"/>
                                    </a:rPr>
                                  </m:ctrlPr>
                                </m:sSubPr>
                                <m:e>
                                  <m:r>
                                    <a:rPr lang="en-AU" sz="2800" i="1">
                                      <a:solidFill>
                                        <a:srgbClr val="00B050"/>
                                      </a:solidFill>
                                      <a:latin typeface="Cambria Math" panose="02040503050406030204" pitchFamily="18" charset="0"/>
                                    </a:rPr>
                                    <m:t>𝑥</m:t>
                                  </m:r>
                                </m:e>
                                <m:sub>
                                  <m:r>
                                    <a:rPr lang="en-AU" sz="2800" i="1">
                                      <a:solidFill>
                                        <a:srgbClr val="00B050"/>
                                      </a:solidFill>
                                      <a:latin typeface="Cambria Math" panose="02040503050406030204" pitchFamily="18" charset="0"/>
                                    </a:rPr>
                                    <m:t>4</m:t>
                                  </m:r>
                                </m:sub>
                              </m:sSub>
                            </m:e>
                          </m:d>
                        </m:e>
                      </m:func>
                      <m:r>
                        <a:rPr lang="en-AU" sz="2800" i="1">
                          <a:latin typeface="Cambria Math" panose="02040503050406030204" pitchFamily="18" charset="0"/>
                        </a:rPr>
                        <m:t>+2</m:t>
                      </m:r>
                      <m:sSub>
                        <m:sSubPr>
                          <m:ctrlPr>
                            <a:rPr lang="en-AU" sz="2800" i="1">
                              <a:solidFill>
                                <a:srgbClr val="FF0000"/>
                              </a:solidFill>
                              <a:latin typeface="Cambria Math" panose="02040503050406030204" pitchFamily="18" charset="0"/>
                            </a:rPr>
                          </m:ctrlPr>
                        </m:sSubPr>
                        <m:e>
                          <m:r>
                            <a:rPr lang="en-AU" sz="2800" i="1">
                              <a:solidFill>
                                <a:srgbClr val="FF0000"/>
                              </a:solidFill>
                              <a:latin typeface="Cambria Math" panose="02040503050406030204" pitchFamily="18" charset="0"/>
                            </a:rPr>
                            <m:t>𝑥</m:t>
                          </m:r>
                        </m:e>
                        <m:sub>
                          <m:r>
                            <a:rPr lang="en-AU" sz="2800" i="1">
                              <a:solidFill>
                                <a:srgbClr val="FF0000"/>
                              </a:solidFill>
                              <a:latin typeface="Cambria Math" panose="02040503050406030204" pitchFamily="18" charset="0"/>
                            </a:rPr>
                            <m:t>1</m:t>
                          </m:r>
                        </m:sub>
                      </m:sSub>
                      <m:r>
                        <m:rPr>
                          <m:nor/>
                        </m:rPr>
                        <a:rPr lang="en-AU" sz="2800" dirty="0"/>
                        <m:t>, </m:t>
                      </m:r>
                      <m:r>
                        <m:rPr>
                          <m:sty m:val="p"/>
                        </m:rPr>
                        <a:rPr lang="en-AU" sz="2800">
                          <a:latin typeface="Cambria Math" panose="02040503050406030204" pitchFamily="18" charset="0"/>
                        </a:rPr>
                        <m:t>cos</m:t>
                      </m:r>
                      <m:r>
                        <a:rPr lang="en-AU" sz="2800" i="1">
                          <a:latin typeface="Cambria Math" panose="02040503050406030204" pitchFamily="18" charset="0"/>
                        </a:rPr>
                        <m:t>⁡(</m:t>
                      </m:r>
                      <m:sSub>
                        <m:sSubPr>
                          <m:ctrlPr>
                            <a:rPr lang="en-AU" sz="2800" i="1">
                              <a:solidFill>
                                <a:srgbClr val="00B050"/>
                              </a:solidFill>
                              <a:latin typeface="Cambria Math" panose="02040503050406030204" pitchFamily="18" charset="0"/>
                            </a:rPr>
                          </m:ctrlPr>
                        </m:sSubPr>
                        <m:e>
                          <m:r>
                            <a:rPr lang="en-AU" sz="2800" i="1">
                              <a:solidFill>
                                <a:srgbClr val="00B050"/>
                              </a:solidFill>
                              <a:latin typeface="Cambria Math" panose="02040503050406030204" pitchFamily="18" charset="0"/>
                            </a:rPr>
                            <m:t>𝑥</m:t>
                          </m:r>
                        </m:e>
                        <m:sub>
                          <m:r>
                            <a:rPr lang="en-AU" sz="2800" i="1">
                              <a:solidFill>
                                <a:srgbClr val="00B050"/>
                              </a:solidFill>
                              <a:latin typeface="Cambria Math" panose="02040503050406030204" pitchFamily="18" charset="0"/>
                            </a:rPr>
                            <m:t>4</m:t>
                          </m:r>
                        </m:sub>
                      </m:sSub>
                      <m:r>
                        <a:rPr lang="en-AU" sz="2800" i="1">
                          <a:latin typeface="Cambria Math" panose="02040503050406030204" pitchFamily="18" charset="0"/>
                        </a:rPr>
                        <m:t>)</m:t>
                      </m:r>
                      <m:r>
                        <m:rPr>
                          <m:nor/>
                        </m:rPr>
                        <a:rPr lang="en-AU" sz="2800" dirty="0"/>
                        <m:t>)</m:t>
                      </m:r>
                    </m:oMath>
                  </m:oMathPara>
                </a14:m>
                <a:endParaRPr lang="en-AU" sz="3000" dirty="0"/>
              </a:p>
            </p:txBody>
          </p:sp>
        </mc:Choice>
        <mc:Fallback>
          <p:sp>
            <p:nvSpPr>
              <p:cNvPr id="2" name="TextBox 1">
                <a:extLst>
                  <a:ext uri="{FF2B5EF4-FFF2-40B4-BE49-F238E27FC236}">
                    <a16:creationId xmlns:a16="http://schemas.microsoft.com/office/drawing/2014/main" id="{029CBC77-03AB-0060-E348-BF7476AFFEB1}"/>
                  </a:ext>
                </a:extLst>
              </p:cNvPr>
              <p:cNvSpPr txBox="1">
                <a:spLocks noRot="1" noChangeAspect="1" noMove="1" noResize="1" noEditPoints="1" noAdjustHandles="1" noChangeArrowheads="1" noChangeShapeType="1" noTextEdit="1"/>
              </p:cNvSpPr>
              <p:nvPr/>
            </p:nvSpPr>
            <p:spPr>
              <a:xfrm>
                <a:off x="2776536" y="1009067"/>
                <a:ext cx="6096000" cy="543354"/>
              </a:xfrm>
              <a:prstGeom prst="rect">
                <a:avLst/>
              </a:prstGeom>
              <a:blipFill>
                <a:blip r:embed="rId1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8A9014E-2C95-6004-23D4-D692018F37CA}"/>
                  </a:ext>
                </a:extLst>
              </p:cNvPr>
              <p:cNvSpPr txBox="1"/>
              <p:nvPr/>
            </p:nvSpPr>
            <p:spPr>
              <a:xfrm>
                <a:off x="8628320" y="2876550"/>
                <a:ext cx="755463" cy="509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den>
                      </m:f>
                      <m:r>
                        <a:rPr lang="en-AU" sz="1600" b="0" i="1" smtClean="0">
                          <a:latin typeface="Cambria Math" panose="02040503050406030204" pitchFamily="18" charset="0"/>
                        </a:rPr>
                        <m:t>=1</m:t>
                      </m:r>
                    </m:oMath>
                  </m:oMathPara>
                </a14:m>
                <a:endParaRPr lang="en-AU" sz="1600" dirty="0"/>
              </a:p>
            </p:txBody>
          </p:sp>
        </mc:Choice>
        <mc:Fallback xmlns="">
          <p:sp>
            <p:nvSpPr>
              <p:cNvPr id="4" name="TextBox 3">
                <a:extLst>
                  <a:ext uri="{FF2B5EF4-FFF2-40B4-BE49-F238E27FC236}">
                    <a16:creationId xmlns:a16="http://schemas.microsoft.com/office/drawing/2014/main" id="{08A9014E-2C95-6004-23D4-D692018F37CA}"/>
                  </a:ext>
                </a:extLst>
              </p:cNvPr>
              <p:cNvSpPr txBox="1">
                <a:spLocks noRot="1" noChangeAspect="1" noMove="1" noResize="1" noEditPoints="1" noAdjustHandles="1" noChangeArrowheads="1" noChangeShapeType="1" noTextEdit="1"/>
              </p:cNvSpPr>
              <p:nvPr/>
            </p:nvSpPr>
            <p:spPr>
              <a:xfrm>
                <a:off x="8628320" y="2876550"/>
                <a:ext cx="755463" cy="509307"/>
              </a:xfrm>
              <a:prstGeom prst="rect">
                <a:avLst/>
              </a:prstGeom>
              <a:blipFill>
                <a:blip r:embed="rId1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2CD9A6F-26EF-4FD0-9B31-F824F67C1C60}"/>
                  </a:ext>
                </a:extLst>
              </p:cNvPr>
              <p:cNvSpPr txBox="1"/>
              <p:nvPr/>
            </p:nvSpPr>
            <p:spPr>
              <a:xfrm>
                <a:off x="7682203" y="3590925"/>
                <a:ext cx="1899944" cy="385170"/>
              </a:xfrm>
              <a:prstGeom prst="rect">
                <a:avLst/>
              </a:prstGeom>
              <a:noFill/>
              <a:ln>
                <a:noFill/>
              </a:ln>
            </p:spPr>
            <p:txBody>
              <a:bodyPr wrap="none" lIns="0" tIns="0" rIns="0" bIns="0" rtlCol="0">
                <a:spAutoFit/>
              </a:bodyPr>
              <a:lstStyle/>
              <a:p>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a:solidFill>
                                  <a:srgbClr val="FFC000"/>
                                </a:solidFill>
                                <a:latin typeface="Cambria Math" panose="02040503050406030204" pitchFamily="18" charset="0"/>
                              </a:rPr>
                            </m:ctrlPr>
                          </m:sSubPr>
                          <m:e>
                            <m:r>
                              <a:rPr lang="en-AU" sz="1600" i="1">
                                <a:solidFill>
                                  <a:srgbClr val="FFC000"/>
                                </a:solidFill>
                                <a:latin typeface="Cambria Math" panose="02040503050406030204" pitchFamily="18" charset="0"/>
                              </a:rPr>
                              <m:t>𝑥</m:t>
                            </m:r>
                          </m:e>
                          <m:sub>
                            <m:r>
                              <a:rPr lang="en-AU" sz="1600" i="1">
                                <a:solidFill>
                                  <a:srgbClr val="FFC000"/>
                                </a:solidFill>
                                <a:latin typeface="Cambria Math" panose="02040503050406030204" pitchFamily="18" charset="0"/>
                              </a:rPr>
                              <m:t>5</m:t>
                            </m:r>
                          </m:sub>
                        </m:sSub>
                      </m:den>
                    </m:f>
                    <m:r>
                      <a:rPr lang="en-AU" sz="1600" i="1">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i="1">
                                    <a:latin typeface="Cambria Math" panose="02040503050406030204" pitchFamily="18" charset="0"/>
                                  </a:rPr>
                                  <m:t>2</m:t>
                                </m:r>
                              </m:sub>
                            </m:sSub>
                          </m:e>
                        </m:d>
                      </m:e>
                      <m:sub>
                        <m:r>
                          <a:rPr lang="en-AU" sz="1600" i="1">
                            <a:solidFill>
                              <a:srgbClr val="FFC000"/>
                            </a:solidFill>
                            <a:latin typeface="Cambria Math" panose="02040503050406030204" pitchFamily="18" charset="0"/>
                          </a:rPr>
                          <m:t>2</m:t>
                        </m:r>
                      </m:sub>
                    </m:sSub>
                    <m:r>
                      <a:rPr lang="en-AU" sz="1600" i="1">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den>
                    </m:f>
                    <m:r>
                      <a:rPr lang="en-AU" sz="1600" i="1">
                        <a:latin typeface="Cambria Math" panose="02040503050406030204" pitchFamily="18" charset="0"/>
                      </a:rPr>
                      <m:t>=1</m:t>
                    </m:r>
                  </m:oMath>
                </a14:m>
                <a:endParaRPr lang="en-AU" sz="1600" dirty="0"/>
              </a:p>
            </p:txBody>
          </p:sp>
        </mc:Choice>
        <mc:Fallback xmlns="">
          <p:sp>
            <p:nvSpPr>
              <p:cNvPr id="21" name="TextBox 20">
                <a:extLst>
                  <a:ext uri="{FF2B5EF4-FFF2-40B4-BE49-F238E27FC236}">
                    <a16:creationId xmlns:a16="http://schemas.microsoft.com/office/drawing/2014/main" id="{62CD9A6F-26EF-4FD0-9B31-F824F67C1C60}"/>
                  </a:ext>
                </a:extLst>
              </p:cNvPr>
              <p:cNvSpPr txBox="1">
                <a:spLocks noRot="1" noChangeAspect="1" noMove="1" noResize="1" noEditPoints="1" noAdjustHandles="1" noChangeArrowheads="1" noChangeShapeType="1" noTextEdit="1"/>
              </p:cNvSpPr>
              <p:nvPr/>
            </p:nvSpPr>
            <p:spPr>
              <a:xfrm>
                <a:off x="7682203" y="3590925"/>
                <a:ext cx="1899944" cy="385170"/>
              </a:xfrm>
              <a:prstGeom prst="rect">
                <a:avLst/>
              </a:prstGeom>
              <a:blipFill>
                <a:blip r:embed="rId15"/>
                <a:stretch>
                  <a:fillRect l="-2564" r="-2564" b="-11111"/>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9A0E52F-D99A-5821-5C42-0CB1A215CD30}"/>
                  </a:ext>
                </a:extLst>
              </p:cNvPr>
              <p:cNvSpPr txBox="1"/>
              <p:nvPr/>
            </p:nvSpPr>
            <p:spPr>
              <a:xfrm>
                <a:off x="4634203" y="1867102"/>
                <a:ext cx="1899944" cy="385170"/>
              </a:xfrm>
              <a:prstGeom prst="rect">
                <a:avLst/>
              </a:prstGeom>
              <a:noFill/>
              <a:ln>
                <a:noFill/>
              </a:ln>
            </p:spPr>
            <p:txBody>
              <a:bodyPr wrap="non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7030A0"/>
                                </a:solidFill>
                                <a:latin typeface="Cambria Math" panose="02040503050406030204" pitchFamily="18" charset="0"/>
                              </a:rPr>
                            </m:ctrlPr>
                          </m:sSubPr>
                          <m:e>
                            <m:r>
                              <a:rPr lang="en-AU" sz="1600" b="0" i="1" smtClean="0">
                                <a:solidFill>
                                  <a:srgbClr val="7030A0"/>
                                </a:solidFill>
                                <a:latin typeface="Cambria Math" panose="02040503050406030204" pitchFamily="18" charset="0"/>
                              </a:rPr>
                              <m:t>𝑥</m:t>
                            </m:r>
                          </m:e>
                          <m:sub>
                            <m:r>
                              <a:rPr lang="en-AU" sz="1600" b="0" i="1" smtClean="0">
                                <a:solidFill>
                                  <a:srgbClr val="7030A0"/>
                                </a:solidFill>
                                <a:latin typeface="Cambria Math" panose="02040503050406030204" pitchFamily="18" charset="0"/>
                              </a:rPr>
                              <m:t>3</m:t>
                            </m:r>
                          </m:sub>
                        </m:sSub>
                      </m:den>
                    </m:f>
                    <m:r>
                      <a:rPr lang="en-AU" sz="1600" b="0" i="1" smtClean="0">
                        <a:latin typeface="Cambria Math" panose="02040503050406030204" pitchFamily="18" charset="0"/>
                      </a:rPr>
                      <m:t>=</m:t>
                    </m:r>
                    <m:sSub>
                      <m:sSubPr>
                        <m:ctrlPr>
                          <a:rPr lang="en-AU" sz="1600" b="0" i="1" smtClean="0">
                            <a:latin typeface="Cambria Math" panose="02040503050406030204" pitchFamily="18" charset="0"/>
                          </a:rPr>
                        </m:ctrlPr>
                      </m:sSubPr>
                      <m:e>
                        <m:d>
                          <m:dPr>
                            <m:ctrlPr>
                              <a:rPr lang="en-AU" sz="1600" b="0" i="1" smtClean="0">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i="1">
                                    <a:latin typeface="Cambria Math" panose="02040503050406030204" pitchFamily="18" charset="0"/>
                                  </a:rPr>
                                  <m:t>2</m:t>
                                </m:r>
                              </m:sub>
                            </m:sSub>
                          </m:e>
                        </m:d>
                      </m:e>
                      <m:sub>
                        <m:r>
                          <a:rPr lang="en-AU" sz="1600" b="0" i="1" smtClean="0">
                            <a:solidFill>
                              <a:srgbClr val="7030A0"/>
                            </a:solidFill>
                            <a:latin typeface="Cambria Math" panose="02040503050406030204" pitchFamily="18" charset="0"/>
                          </a:rPr>
                          <m:t>1</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den>
                    </m:f>
                    <m:r>
                      <a:rPr lang="en-AU" sz="1600" b="0" i="1" smtClean="0">
                        <a:latin typeface="Cambria Math" panose="02040503050406030204" pitchFamily="18" charset="0"/>
                      </a:rPr>
                      <m:t>=1</m:t>
                    </m:r>
                  </m:oMath>
                </a14:m>
                <a:endParaRPr lang="en-AU" sz="1600" dirty="0"/>
              </a:p>
            </p:txBody>
          </p:sp>
        </mc:Choice>
        <mc:Fallback xmlns="">
          <p:sp>
            <p:nvSpPr>
              <p:cNvPr id="23" name="TextBox 22">
                <a:extLst>
                  <a:ext uri="{FF2B5EF4-FFF2-40B4-BE49-F238E27FC236}">
                    <a16:creationId xmlns:a16="http://schemas.microsoft.com/office/drawing/2014/main" id="{89A0E52F-D99A-5821-5C42-0CB1A215CD30}"/>
                  </a:ext>
                </a:extLst>
              </p:cNvPr>
              <p:cNvSpPr txBox="1">
                <a:spLocks noRot="1" noChangeAspect="1" noMove="1" noResize="1" noEditPoints="1" noAdjustHandles="1" noChangeArrowheads="1" noChangeShapeType="1" noTextEdit="1"/>
              </p:cNvSpPr>
              <p:nvPr/>
            </p:nvSpPr>
            <p:spPr>
              <a:xfrm>
                <a:off x="4634203" y="1867102"/>
                <a:ext cx="1899944" cy="385170"/>
              </a:xfrm>
              <a:prstGeom prst="rect">
                <a:avLst/>
              </a:prstGeom>
              <a:blipFill>
                <a:blip r:embed="rId16"/>
                <a:stretch>
                  <a:fillRect l="-2564" r="-2564" b="-11111"/>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00DA162-1C00-E50C-3C59-6A21A8F02843}"/>
                  </a:ext>
                </a:extLst>
              </p:cNvPr>
              <p:cNvSpPr txBox="1"/>
              <p:nvPr/>
            </p:nvSpPr>
            <p:spPr>
              <a:xfrm>
                <a:off x="4576146" y="5312239"/>
                <a:ext cx="2440348" cy="385170"/>
              </a:xfrm>
              <a:prstGeom prst="rect">
                <a:avLst/>
              </a:prstGeom>
              <a:noFill/>
              <a:ln>
                <a:noFill/>
              </a:ln>
            </p:spPr>
            <p:txBody>
              <a:bodyPr wrap="non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00B050"/>
                                </a:solidFill>
                                <a:latin typeface="Cambria Math" panose="02040503050406030204" pitchFamily="18" charset="0"/>
                              </a:rPr>
                            </m:ctrlPr>
                          </m:sSubPr>
                          <m:e>
                            <m:r>
                              <a:rPr lang="en-AU" sz="1600" b="0" i="1" smtClean="0">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den>
                    </m:f>
                    <m:r>
                      <a:rPr lang="en-AU" sz="1600" b="0" i="1" smtClean="0">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b="0" i="1" smtClean="0">
                                    <a:latin typeface="Cambria Math" panose="02040503050406030204" pitchFamily="18" charset="0"/>
                                  </a:rPr>
                                  <m:t>3</m:t>
                                </m:r>
                              </m:sub>
                            </m:sSub>
                          </m:e>
                        </m:d>
                      </m:e>
                      <m:sub>
                        <m:r>
                          <a:rPr lang="en-AU" sz="1600" b="0" i="1" smtClean="0">
                            <a:solidFill>
                              <a:srgbClr val="00B050"/>
                            </a:solidFill>
                            <a:latin typeface="Cambria Math" panose="02040503050406030204" pitchFamily="18" charset="0"/>
                          </a:rPr>
                          <m:t>1</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smtClean="0">
                                <a:solidFill>
                                  <a:srgbClr val="FFC000"/>
                                </a:solidFill>
                                <a:latin typeface="Cambria Math" panose="02040503050406030204" pitchFamily="18" charset="0"/>
                              </a:rPr>
                            </m:ctrlPr>
                          </m:sSubPr>
                          <m:e>
                            <m:r>
                              <a:rPr lang="en-AU" sz="1600" i="1">
                                <a:solidFill>
                                  <a:srgbClr val="FFC000"/>
                                </a:solidFill>
                                <a:latin typeface="Cambria Math" panose="02040503050406030204" pitchFamily="18" charset="0"/>
                              </a:rPr>
                              <m:t>𝑥</m:t>
                            </m:r>
                          </m:e>
                          <m:sub>
                            <m:r>
                              <a:rPr lang="en-AU" sz="1600" b="0" i="1" smtClean="0">
                                <a:solidFill>
                                  <a:srgbClr val="FFC000"/>
                                </a:solidFill>
                                <a:latin typeface="Cambria Math" panose="02040503050406030204" pitchFamily="18" charset="0"/>
                              </a:rPr>
                              <m:t>5</m:t>
                            </m:r>
                          </m:sub>
                        </m:sSub>
                      </m:den>
                    </m:f>
                    <m:r>
                      <a:rPr lang="en-AU" sz="1600" b="0" i="1" smtClean="0">
                        <a:latin typeface="Cambria Math" panose="02040503050406030204" pitchFamily="18" charset="0"/>
                      </a:rPr>
                      <m:t>=</m:t>
                    </m:r>
                    <m:r>
                      <m:rPr>
                        <m:sty m:val="p"/>
                      </m:rPr>
                      <a:rPr lang="en-AU" sz="1600" b="0" i="0" smtClean="0">
                        <a:latin typeface="Cambria Math" panose="02040503050406030204" pitchFamily="18" charset="0"/>
                      </a:rPr>
                      <m:t>cos</m:t>
                    </m:r>
                    <m:r>
                      <a:rPr lang="en-AU" sz="1600" b="0" i="1" smtClean="0">
                        <a:latin typeface="Cambria Math" panose="02040503050406030204" pitchFamily="18" charset="0"/>
                      </a:rPr>
                      <m:t>⁡(</m:t>
                    </m:r>
                    <m:sSub>
                      <m:sSubPr>
                        <m:ctrlPr>
                          <a:rPr lang="en-AU" sz="1600" b="0" i="1" smtClean="0">
                            <a:solidFill>
                              <a:srgbClr val="00B050"/>
                            </a:solidFill>
                            <a:latin typeface="Cambria Math" panose="02040503050406030204" pitchFamily="18" charset="0"/>
                          </a:rPr>
                        </m:ctrlPr>
                      </m:sSubPr>
                      <m:e>
                        <m:r>
                          <a:rPr lang="en-AU" sz="1600" b="0" i="1" smtClean="0">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r>
                      <a:rPr lang="en-AU" sz="1600" b="0" i="1" smtClean="0">
                        <a:latin typeface="Cambria Math" panose="02040503050406030204" pitchFamily="18" charset="0"/>
                      </a:rPr>
                      <m:t>)</m:t>
                    </m:r>
                  </m:oMath>
                </a14:m>
                <a:endParaRPr lang="en-AU" sz="1600" dirty="0"/>
              </a:p>
            </p:txBody>
          </p:sp>
        </mc:Choice>
        <mc:Fallback xmlns="">
          <p:sp>
            <p:nvSpPr>
              <p:cNvPr id="24" name="TextBox 23">
                <a:extLst>
                  <a:ext uri="{FF2B5EF4-FFF2-40B4-BE49-F238E27FC236}">
                    <a16:creationId xmlns:a16="http://schemas.microsoft.com/office/drawing/2014/main" id="{900DA162-1C00-E50C-3C59-6A21A8F02843}"/>
                  </a:ext>
                </a:extLst>
              </p:cNvPr>
              <p:cNvSpPr txBox="1">
                <a:spLocks noRot="1" noChangeAspect="1" noMove="1" noResize="1" noEditPoints="1" noAdjustHandles="1" noChangeArrowheads="1" noChangeShapeType="1" noTextEdit="1"/>
              </p:cNvSpPr>
              <p:nvPr/>
            </p:nvSpPr>
            <p:spPr>
              <a:xfrm>
                <a:off x="4576146" y="5312239"/>
                <a:ext cx="2440348" cy="385170"/>
              </a:xfrm>
              <a:prstGeom prst="rect">
                <a:avLst/>
              </a:prstGeom>
              <a:blipFill>
                <a:blip r:embed="rId17"/>
                <a:stretch>
                  <a:fillRect l="-2250" r="-3250" b="-9375"/>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D97FB2D-41F0-36C0-3A96-74651D3EA092}"/>
                  </a:ext>
                </a:extLst>
              </p:cNvPr>
              <p:cNvSpPr txBox="1"/>
              <p:nvPr/>
            </p:nvSpPr>
            <p:spPr>
              <a:xfrm>
                <a:off x="1005724" y="5269920"/>
                <a:ext cx="2480423" cy="393569"/>
              </a:xfrm>
              <a:prstGeom prst="rect">
                <a:avLst/>
              </a:prstGeom>
              <a:noFill/>
              <a:ln>
                <a:noFill/>
              </a:ln>
            </p:spPr>
            <p:txBody>
              <a:bodyPr wrap="non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0070C0"/>
                                </a:solidFill>
                                <a:latin typeface="Cambria Math" panose="02040503050406030204" pitchFamily="18" charset="0"/>
                              </a:rPr>
                            </m:ctrlPr>
                          </m:sSubPr>
                          <m:e>
                            <m:r>
                              <a:rPr lang="en-AU" sz="1600" b="0" i="1" smtClean="0">
                                <a:solidFill>
                                  <a:srgbClr val="0070C0"/>
                                </a:solidFill>
                                <a:latin typeface="Cambria Math" panose="02040503050406030204" pitchFamily="18" charset="0"/>
                              </a:rPr>
                              <m:t>𝑥</m:t>
                            </m:r>
                          </m:e>
                          <m:sub>
                            <m:r>
                              <a:rPr lang="en-AU" sz="1600" b="0" i="1" smtClean="0">
                                <a:solidFill>
                                  <a:srgbClr val="0070C0"/>
                                </a:solidFill>
                                <a:latin typeface="Cambria Math" panose="02040503050406030204" pitchFamily="18" charset="0"/>
                              </a:rPr>
                              <m:t>2</m:t>
                            </m:r>
                          </m:sub>
                        </m:sSub>
                      </m:den>
                    </m:f>
                    <m:r>
                      <a:rPr lang="en-AU" sz="1600" b="0" i="1" smtClean="0">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b="0" i="1" smtClean="0">
                                    <a:latin typeface="Cambria Math" panose="02040503050406030204" pitchFamily="18" charset="0"/>
                                  </a:rPr>
                                  <m:t>2</m:t>
                                </m:r>
                              </m:sub>
                            </m:sSub>
                          </m:e>
                        </m:d>
                      </m:e>
                      <m:sub>
                        <m:r>
                          <a:rPr lang="en-AU" sz="1600" b="0" i="1" smtClean="0">
                            <a:solidFill>
                              <a:srgbClr val="0070C0"/>
                            </a:solidFill>
                            <a:latin typeface="Cambria Math" panose="02040503050406030204" pitchFamily="18" charset="0"/>
                          </a:rPr>
                          <m:t>2</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smtClean="0">
                                <a:solidFill>
                                  <a:srgbClr val="00B050"/>
                                </a:solidFill>
                                <a:latin typeface="Cambria Math" panose="02040503050406030204" pitchFamily="18" charset="0"/>
                              </a:rPr>
                            </m:ctrlPr>
                          </m:sSubPr>
                          <m:e>
                            <m:r>
                              <a:rPr lang="en-AU" sz="1600" i="1">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den>
                    </m:f>
                    <m:r>
                      <a:rPr lang="en-AU" sz="1600" b="0" i="1" smtClean="0">
                        <a:latin typeface="Cambria Math" panose="02040503050406030204" pitchFamily="18" charset="0"/>
                      </a:rPr>
                      <m:t>=</m:t>
                    </m:r>
                    <m:r>
                      <m:rPr>
                        <m:sty m:val="p"/>
                      </m:rPr>
                      <a:rPr lang="en-AU" sz="1600" b="0" i="0" smtClean="0">
                        <a:latin typeface="Cambria Math" panose="02040503050406030204" pitchFamily="18" charset="0"/>
                      </a:rPr>
                      <m:t>cos</m:t>
                    </m:r>
                    <m:r>
                      <a:rPr lang="en-AU" sz="1600" b="0" i="1" smtClean="0">
                        <a:latin typeface="Cambria Math" panose="02040503050406030204" pitchFamily="18" charset="0"/>
                      </a:rPr>
                      <m:t>⁡(</m:t>
                    </m:r>
                    <m:sSub>
                      <m:sSubPr>
                        <m:ctrlPr>
                          <a:rPr lang="en-AU" sz="1600" b="0" i="1" smtClean="0">
                            <a:solidFill>
                              <a:srgbClr val="00B050"/>
                            </a:solidFill>
                            <a:latin typeface="Cambria Math" panose="02040503050406030204" pitchFamily="18" charset="0"/>
                          </a:rPr>
                        </m:ctrlPr>
                      </m:sSubPr>
                      <m:e>
                        <m:r>
                          <a:rPr lang="en-AU" sz="1600" b="0" i="1" smtClean="0">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r>
                      <a:rPr lang="en-AU" sz="1600" b="0" i="1" smtClean="0">
                        <a:latin typeface="Cambria Math" panose="02040503050406030204" pitchFamily="18" charset="0"/>
                      </a:rPr>
                      <m:t>)</m:t>
                    </m:r>
                  </m:oMath>
                </a14:m>
                <a:endParaRPr lang="en-AU" sz="1600" dirty="0"/>
              </a:p>
            </p:txBody>
          </p:sp>
        </mc:Choice>
        <mc:Fallback xmlns="">
          <p:sp>
            <p:nvSpPr>
              <p:cNvPr id="25" name="TextBox 24">
                <a:extLst>
                  <a:ext uri="{FF2B5EF4-FFF2-40B4-BE49-F238E27FC236}">
                    <a16:creationId xmlns:a16="http://schemas.microsoft.com/office/drawing/2014/main" id="{BD97FB2D-41F0-36C0-3A96-74651D3EA092}"/>
                  </a:ext>
                </a:extLst>
              </p:cNvPr>
              <p:cNvSpPr txBox="1">
                <a:spLocks noRot="1" noChangeAspect="1" noMove="1" noResize="1" noEditPoints="1" noAdjustHandles="1" noChangeArrowheads="1" noChangeShapeType="1" noTextEdit="1"/>
              </p:cNvSpPr>
              <p:nvPr/>
            </p:nvSpPr>
            <p:spPr>
              <a:xfrm>
                <a:off x="1005724" y="5269920"/>
                <a:ext cx="2480423" cy="393569"/>
              </a:xfrm>
              <a:prstGeom prst="rect">
                <a:avLst/>
              </a:prstGeom>
              <a:blipFill>
                <a:blip r:embed="rId18"/>
                <a:stretch>
                  <a:fillRect l="-2211" r="-1474" b="-7692"/>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B5B66C6-1ACC-69C4-B9E3-ABDCE746FABD}"/>
                  </a:ext>
                </a:extLst>
              </p:cNvPr>
              <p:cNvSpPr txBox="1"/>
              <p:nvPr/>
            </p:nvSpPr>
            <p:spPr>
              <a:xfrm>
                <a:off x="464082" y="1657051"/>
                <a:ext cx="3062810" cy="631135"/>
              </a:xfrm>
              <a:prstGeom prst="rect">
                <a:avLst/>
              </a:prstGeom>
              <a:noFill/>
              <a:ln>
                <a:noFill/>
              </a:ln>
            </p:spPr>
            <p:txBody>
              <a:bodyPr wrap="square" lIns="0" tIns="0" rIns="0" bIns="0" rtlCol="0">
                <a:spAutoFit/>
              </a:bodyPr>
              <a:lstStyle/>
              <a:p>
                <a14:m>
                  <m:oMath xmlns:m="http://schemas.openxmlformats.org/officeDocument/2006/math">
                    <m:f>
                      <m:fPr>
                        <m:ctrlPr>
                          <a:rPr lang="en-AU" sz="1600" i="1" smtClean="0">
                            <a:latin typeface="Cambria Math" panose="02040503050406030204" pitchFamily="18" charset="0"/>
                          </a:rPr>
                        </m:ctrlPr>
                      </m:fPr>
                      <m:num>
                        <m:r>
                          <a:rPr lang="en-AU" sz="1600" b="0" i="1" smtClean="0">
                            <a:latin typeface="Cambria Math" panose="02040503050406030204" pitchFamily="18" charset="0"/>
                          </a:rPr>
                          <m:t>𝑑</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𝑥</m:t>
                            </m:r>
                          </m:e>
                          <m:sub>
                            <m:r>
                              <a:rPr lang="en-AU" sz="1600" b="0" i="1" smtClean="0">
                                <a:latin typeface="Cambria Math" panose="02040503050406030204" pitchFamily="18" charset="0"/>
                              </a:rPr>
                              <m:t>6</m:t>
                            </m:r>
                          </m:sub>
                        </m:sSub>
                      </m:num>
                      <m:den>
                        <m:r>
                          <a:rPr lang="en-AU" sz="1600" b="0" i="1" smtClean="0">
                            <a:latin typeface="Cambria Math" panose="02040503050406030204" pitchFamily="18" charset="0"/>
                          </a:rPr>
                          <m:t>𝑑</m:t>
                        </m:r>
                        <m:sSub>
                          <m:sSubPr>
                            <m:ctrlPr>
                              <a:rPr lang="en-AU" sz="1600" b="0" i="1" smtClean="0">
                                <a:solidFill>
                                  <a:srgbClr val="FF0000"/>
                                </a:solidFill>
                                <a:latin typeface="Cambria Math" panose="02040503050406030204" pitchFamily="18" charset="0"/>
                              </a:rPr>
                            </m:ctrlPr>
                          </m:sSubPr>
                          <m:e>
                            <m:r>
                              <a:rPr lang="en-AU" sz="1600" b="0" i="1" smtClean="0">
                                <a:solidFill>
                                  <a:srgbClr val="FF0000"/>
                                </a:solidFill>
                                <a:latin typeface="Cambria Math" panose="02040503050406030204" pitchFamily="18" charset="0"/>
                              </a:rPr>
                              <m:t>𝑥</m:t>
                            </m:r>
                          </m:e>
                          <m:sub>
                            <m:r>
                              <a:rPr lang="en-AU" sz="1600" b="0" i="1" smtClean="0">
                                <a:solidFill>
                                  <a:srgbClr val="FF0000"/>
                                </a:solidFill>
                                <a:latin typeface="Cambria Math" panose="02040503050406030204" pitchFamily="18" charset="0"/>
                              </a:rPr>
                              <m:t>1</m:t>
                            </m:r>
                          </m:sub>
                        </m:sSub>
                      </m:den>
                    </m:f>
                    <m:r>
                      <a:rPr lang="en-AU" sz="1600" b="0" i="1" smtClean="0">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b="0" i="1" smtClean="0">
                                    <a:latin typeface="Cambria Math" panose="02040503050406030204" pitchFamily="18" charset="0"/>
                                  </a:rPr>
                                  <m:t>2</m:t>
                                </m:r>
                              </m:sub>
                            </m:sSub>
                          </m:e>
                        </m:d>
                      </m:e>
                      <m:sub>
                        <m:r>
                          <a:rPr lang="en-AU" sz="1600" b="0" i="1" smtClean="0">
                            <a:solidFill>
                              <a:srgbClr val="FF0000"/>
                            </a:solidFill>
                            <a:latin typeface="Cambria Math" panose="02040503050406030204" pitchFamily="18" charset="0"/>
                          </a:rPr>
                          <m:t>1</m:t>
                        </m:r>
                      </m:sub>
                    </m:sSub>
                    <m:r>
                      <a:rPr lang="en-AU" sz="1600" b="0" i="1" smtClean="0">
                        <a:latin typeface="Cambria Math" panose="02040503050406030204" pitchFamily="18" charset="0"/>
                        <a:ea typeface="Cambria Math" panose="02040503050406030204" pitchFamily="18" charset="0"/>
                      </a:rPr>
                      <m:t>∙</m:t>
                    </m:r>
                  </m:oMath>
                </a14:m>
                <a:r>
                  <a:rPr lang="en-AU" sz="1600" dirty="0"/>
                  <a:t> </a:t>
                </a:r>
                <a14:m>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i="1" smtClean="0">
                                <a:solidFill>
                                  <a:srgbClr val="00B050"/>
                                </a:solidFill>
                                <a:latin typeface="Cambria Math" panose="02040503050406030204" pitchFamily="18" charset="0"/>
                              </a:rPr>
                            </m:ctrlPr>
                          </m:sSubPr>
                          <m:e>
                            <m:r>
                              <a:rPr lang="en-AU" sz="1600" i="1">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den>
                    </m:f>
                    <m:r>
                      <a:rPr lang="en-AU" sz="1600" b="0" i="1" smtClean="0">
                        <a:latin typeface="Cambria Math" panose="02040503050406030204" pitchFamily="18" charset="0"/>
                      </a:rPr>
                      <m:t>+</m:t>
                    </m:r>
                    <m:sSub>
                      <m:sSubPr>
                        <m:ctrlPr>
                          <a:rPr lang="en-AU" sz="1600" i="1">
                            <a:latin typeface="Cambria Math" panose="02040503050406030204" pitchFamily="18" charset="0"/>
                          </a:rPr>
                        </m:ctrlPr>
                      </m:sSubPr>
                      <m:e>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m:rPr>
                                    <m:sty m:val="p"/>
                                  </m:rPr>
                                  <a:rPr lang="en-AU" sz="1600" i="1">
                                    <a:latin typeface="Cambria Math" panose="02040503050406030204" pitchFamily="18" charset="0"/>
                                    <a:ea typeface="Cambria Math" panose="02040503050406030204" pitchFamily="18" charset="0"/>
                                  </a:rPr>
                                  <m:t>∇</m:t>
                                </m:r>
                                <m:r>
                                  <a:rPr lang="en-AU" sz="1600" i="1">
                                    <a:latin typeface="Cambria Math" panose="02040503050406030204" pitchFamily="18" charset="0"/>
                                  </a:rPr>
                                  <m:t>𝑓</m:t>
                                </m:r>
                              </m:e>
                              <m:sub>
                                <m:r>
                                  <a:rPr lang="en-AU" sz="1600" b="0" i="1" smtClean="0">
                                    <a:latin typeface="Cambria Math" panose="02040503050406030204" pitchFamily="18" charset="0"/>
                                  </a:rPr>
                                  <m:t>1</m:t>
                                </m:r>
                              </m:sub>
                            </m:sSub>
                          </m:e>
                        </m:d>
                      </m:e>
                      <m:sub>
                        <m:r>
                          <a:rPr lang="en-AU" sz="1600" i="1">
                            <a:solidFill>
                              <a:srgbClr val="FF0000"/>
                            </a:solidFill>
                            <a:latin typeface="Cambria Math" panose="02040503050406030204" pitchFamily="18" charset="0"/>
                          </a:rPr>
                          <m:t>1</m:t>
                        </m:r>
                      </m:sub>
                    </m:sSub>
                    <m:r>
                      <a:rPr lang="en-AU" sz="1600" i="1">
                        <a:latin typeface="Cambria Math" panose="02040503050406030204" pitchFamily="18" charset="0"/>
                        <a:ea typeface="Cambria Math" panose="02040503050406030204" pitchFamily="18" charset="0"/>
                      </a:rPr>
                      <m:t>∙</m:t>
                    </m:r>
                    <m:r>
                      <m:rPr>
                        <m:nor/>
                      </m:rPr>
                      <a:rPr lang="en-AU" sz="1600" dirty="0"/>
                      <m:t> </m:t>
                    </m:r>
                    <m:f>
                      <m:fPr>
                        <m:ctrlPr>
                          <a:rPr lang="en-AU" sz="1600" i="1">
                            <a:latin typeface="Cambria Math" panose="02040503050406030204" pitchFamily="18" charset="0"/>
                          </a:rPr>
                        </m:ctrlPr>
                      </m:fPr>
                      <m:num>
                        <m:r>
                          <a:rPr lang="en-AU" sz="1600" i="1">
                            <a:latin typeface="Cambria Math" panose="02040503050406030204" pitchFamily="18" charset="0"/>
                          </a:rPr>
                          <m:t>𝑑</m:t>
                        </m:r>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6</m:t>
                            </m:r>
                          </m:sub>
                        </m:sSub>
                      </m:num>
                      <m:den>
                        <m:r>
                          <a:rPr lang="en-AU" sz="1600" i="1">
                            <a:latin typeface="Cambria Math" panose="02040503050406030204" pitchFamily="18" charset="0"/>
                          </a:rPr>
                          <m:t>𝑑</m:t>
                        </m:r>
                        <m:sSub>
                          <m:sSubPr>
                            <m:ctrlPr>
                              <a:rPr lang="en-AU" sz="1600" b="0" i="1" smtClean="0">
                                <a:solidFill>
                                  <a:srgbClr val="7030A0"/>
                                </a:solidFill>
                                <a:latin typeface="Cambria Math" panose="02040503050406030204" pitchFamily="18" charset="0"/>
                              </a:rPr>
                            </m:ctrlPr>
                          </m:sSubPr>
                          <m:e>
                            <m:r>
                              <a:rPr lang="en-AU" sz="1600" b="0" i="1" smtClean="0">
                                <a:solidFill>
                                  <a:srgbClr val="7030A0"/>
                                </a:solidFill>
                                <a:latin typeface="Cambria Math" panose="02040503050406030204" pitchFamily="18" charset="0"/>
                              </a:rPr>
                              <m:t>𝑥</m:t>
                            </m:r>
                          </m:e>
                          <m:sub>
                            <m:r>
                              <a:rPr lang="en-AU" sz="1600" b="0" i="1" smtClean="0">
                                <a:solidFill>
                                  <a:srgbClr val="7030A0"/>
                                </a:solidFill>
                                <a:latin typeface="Cambria Math" panose="02040503050406030204" pitchFamily="18" charset="0"/>
                              </a:rPr>
                              <m:t>3</m:t>
                            </m:r>
                          </m:sub>
                        </m:sSub>
                      </m:den>
                    </m:f>
                    <m:r>
                      <a:rPr lang="en-AU" sz="1600" b="0" i="1" smtClean="0">
                        <a:latin typeface="Cambria Math" panose="02040503050406030204" pitchFamily="18" charset="0"/>
                      </a:rPr>
                      <m:t>=</m:t>
                    </m:r>
                    <m:func>
                      <m:funcPr>
                        <m:ctrlPr>
                          <a:rPr lang="en-AU" sz="1600" b="0" i="1" smtClean="0">
                            <a:solidFill>
                              <a:srgbClr val="00B050"/>
                            </a:solidFill>
                            <a:latin typeface="Cambria Math" panose="02040503050406030204" pitchFamily="18" charset="0"/>
                          </a:rPr>
                        </m:ctrlPr>
                      </m:funcPr>
                      <m:fName>
                        <m:r>
                          <m:rPr>
                            <m:sty m:val="p"/>
                          </m:rPr>
                          <a:rPr lang="en-AU" sz="1600" b="0" i="0" smtClean="0">
                            <a:latin typeface="Cambria Math" panose="02040503050406030204" pitchFamily="18" charset="0"/>
                          </a:rPr>
                          <m:t>cos</m:t>
                        </m:r>
                      </m:fName>
                      <m:e>
                        <m:d>
                          <m:dPr>
                            <m:ctrlPr>
                              <a:rPr lang="en-AU" sz="1600" b="0" i="1" smtClean="0">
                                <a:latin typeface="Cambria Math" panose="02040503050406030204" pitchFamily="18" charset="0"/>
                              </a:rPr>
                            </m:ctrlPr>
                          </m:dPr>
                          <m:e>
                            <m:sSub>
                              <m:sSubPr>
                                <m:ctrlPr>
                                  <a:rPr lang="en-AU" sz="1600" b="0" i="1" smtClean="0">
                                    <a:solidFill>
                                      <a:srgbClr val="00B050"/>
                                    </a:solidFill>
                                    <a:latin typeface="Cambria Math" panose="02040503050406030204" pitchFamily="18" charset="0"/>
                                  </a:rPr>
                                </m:ctrlPr>
                              </m:sSubPr>
                              <m:e>
                                <m:r>
                                  <a:rPr lang="en-AU" sz="1600" b="0" i="1" smtClean="0">
                                    <a:solidFill>
                                      <a:srgbClr val="00B050"/>
                                    </a:solidFill>
                                    <a:latin typeface="Cambria Math" panose="02040503050406030204" pitchFamily="18" charset="0"/>
                                  </a:rPr>
                                  <m:t>𝑥</m:t>
                                </m:r>
                              </m:e>
                              <m:sub>
                                <m:r>
                                  <a:rPr lang="en-AU" sz="1600" b="0" i="1" smtClean="0">
                                    <a:solidFill>
                                      <a:srgbClr val="00B050"/>
                                    </a:solidFill>
                                    <a:latin typeface="Cambria Math" panose="02040503050406030204" pitchFamily="18" charset="0"/>
                                  </a:rPr>
                                  <m:t>4</m:t>
                                </m:r>
                              </m:sub>
                            </m:sSub>
                          </m:e>
                        </m:d>
                      </m:e>
                    </m:func>
                    <m:r>
                      <a:rPr lang="en-AU" sz="1600" b="0" i="1" smtClean="0">
                        <a:latin typeface="Cambria Math" panose="02040503050406030204" pitchFamily="18" charset="0"/>
                      </a:rPr>
                      <m:t>+</m:t>
                    </m:r>
                    <m:r>
                      <a:rPr lang="en-AU" sz="1600" i="1">
                        <a:latin typeface="Cambria Math" panose="02040503050406030204" pitchFamily="18" charset="0"/>
                      </a:rPr>
                      <m:t>2</m:t>
                    </m:r>
                    <m:sSub>
                      <m:sSubPr>
                        <m:ctrlPr>
                          <a:rPr lang="en-AU" sz="1600" i="1">
                            <a:solidFill>
                              <a:srgbClr val="FF0000"/>
                            </a:solidFill>
                            <a:latin typeface="Cambria Math" panose="02040503050406030204" pitchFamily="18" charset="0"/>
                          </a:rPr>
                        </m:ctrlPr>
                      </m:sSubPr>
                      <m:e>
                        <m:r>
                          <a:rPr lang="en-AU" sz="1600" i="1">
                            <a:solidFill>
                              <a:srgbClr val="FF0000"/>
                            </a:solidFill>
                            <a:latin typeface="Cambria Math" panose="02040503050406030204" pitchFamily="18" charset="0"/>
                          </a:rPr>
                          <m:t>𝑥</m:t>
                        </m:r>
                      </m:e>
                      <m:sub>
                        <m:r>
                          <a:rPr lang="en-AU" sz="1600" i="1">
                            <a:solidFill>
                              <a:srgbClr val="FF0000"/>
                            </a:solidFill>
                            <a:latin typeface="Cambria Math" panose="02040503050406030204" pitchFamily="18" charset="0"/>
                          </a:rPr>
                          <m:t>1</m:t>
                        </m:r>
                      </m:sub>
                    </m:sSub>
                  </m:oMath>
                </a14:m>
                <a:endParaRPr lang="en-AU" sz="1600" dirty="0"/>
              </a:p>
            </p:txBody>
          </p:sp>
        </mc:Choice>
        <mc:Fallback xmlns="">
          <p:sp>
            <p:nvSpPr>
              <p:cNvPr id="27" name="TextBox 26">
                <a:extLst>
                  <a:ext uri="{FF2B5EF4-FFF2-40B4-BE49-F238E27FC236}">
                    <a16:creationId xmlns:a16="http://schemas.microsoft.com/office/drawing/2014/main" id="{7B5B66C6-1ACC-69C4-B9E3-ABDCE746FABD}"/>
                  </a:ext>
                </a:extLst>
              </p:cNvPr>
              <p:cNvSpPr txBox="1">
                <a:spLocks noRot="1" noChangeAspect="1" noMove="1" noResize="1" noEditPoints="1" noAdjustHandles="1" noChangeArrowheads="1" noChangeShapeType="1" noTextEdit="1"/>
              </p:cNvSpPr>
              <p:nvPr/>
            </p:nvSpPr>
            <p:spPr>
              <a:xfrm>
                <a:off x="464082" y="1657051"/>
                <a:ext cx="3062810" cy="631135"/>
              </a:xfrm>
              <a:prstGeom prst="rect">
                <a:avLst/>
              </a:prstGeom>
              <a:blipFill>
                <a:blip r:embed="rId19"/>
                <a:stretch>
                  <a:fillRect l="-1590" b="-5825"/>
                </a:stretch>
              </a:blipFill>
              <a:ln>
                <a:noFill/>
              </a:ln>
            </p:spPr>
            <p:txBody>
              <a:bodyPr/>
              <a:lstStyle/>
              <a:p>
                <a:r>
                  <a:rPr lang="en-AU">
                    <a:noFill/>
                  </a:rPr>
                  <a:t> </a:t>
                </a:r>
              </a:p>
            </p:txBody>
          </p:sp>
        </mc:Fallback>
      </mc:AlternateContent>
    </p:spTree>
    <p:extLst>
      <p:ext uri="{BB962C8B-B14F-4D97-AF65-F5344CB8AC3E}">
        <p14:creationId xmlns:p14="http://schemas.microsoft.com/office/powerpoint/2010/main" val="39824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289F2-87BA-D25A-E8C6-B611D13E7192}"/>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The Quantum Hardware Problem </a:t>
            </a:r>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Content Placeholder 19">
                <a:extLst>
                  <a:ext uri="{FF2B5EF4-FFF2-40B4-BE49-F238E27FC236}">
                    <a16:creationId xmlns:a16="http://schemas.microsoft.com/office/drawing/2014/main" id="{F669ABB5-961C-632C-6CB6-80BD7463B782}"/>
                  </a:ext>
                </a:extLst>
              </p:cNvPr>
              <p:cNvSpPr>
                <a:spLocks noGrp="1"/>
              </p:cNvSpPr>
              <p:nvPr>
                <p:ph idx="1"/>
              </p:nvPr>
            </p:nvSpPr>
            <p:spPr>
              <a:xfrm>
                <a:off x="7239011" y="2031101"/>
                <a:ext cx="4731437" cy="3511943"/>
              </a:xfrm>
            </p:spPr>
            <p:txBody>
              <a:bodyPr vert="horz" lIns="91440" tIns="45720" rIns="91440" bIns="45720" rtlCol="0" anchor="ctr">
                <a:normAutofit/>
              </a:bodyPr>
              <a:lstStyle/>
              <a:p>
                <a:pPr marL="245745">
                  <a:spcAft>
                    <a:spcPts val="600"/>
                  </a:spcAft>
                </a:pPr>
                <a:r>
                  <a:rPr lang="en-US" sz="2400" dirty="0"/>
                  <a:t>Inescapable sources of quantum error/noise</a:t>
                </a:r>
              </a:p>
              <a:p>
                <a:pPr marL="245745">
                  <a:spcAft>
                    <a:spcPts val="600"/>
                  </a:spcAft>
                </a:pPr>
                <a:r>
                  <a:rPr lang="en-US" sz="2400" dirty="0"/>
                  <a:t>Tradeoff trying to optimize depolarization (</a:t>
                </a:r>
                <a14:m>
                  <m:oMath xmlns:m="http://schemas.openxmlformats.org/officeDocument/2006/math">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𝑇</m:t>
                        </m:r>
                      </m:e>
                      <m:sub>
                        <m:r>
                          <a:rPr lang="en-AU" sz="2400" b="0" i="1" smtClean="0">
                            <a:latin typeface="Cambria Math" panose="02040503050406030204" pitchFamily="18" charset="0"/>
                          </a:rPr>
                          <m:t>1</m:t>
                        </m:r>
                      </m:sub>
                    </m:sSub>
                  </m:oMath>
                </a14:m>
                <a:r>
                  <a:rPr lang="en-US" sz="2400" dirty="0"/>
                  <a:t>) and dephasing (</a:t>
                </a:r>
                <a14:m>
                  <m:oMath xmlns:m="http://schemas.openxmlformats.org/officeDocument/2006/math">
                    <m:sSub>
                      <m:sSubPr>
                        <m:ctrlPr>
                          <a:rPr lang="en-US" sz="2400" i="1" smtClean="0">
                            <a:latin typeface="Cambria Math" panose="02040503050406030204" pitchFamily="18" charset="0"/>
                          </a:rPr>
                        </m:ctrlPr>
                      </m:sSubPr>
                      <m:e>
                        <m:r>
                          <a:rPr lang="en-AU" sz="2400" b="0" i="1" smtClean="0">
                            <a:latin typeface="Cambria Math" panose="02040503050406030204" pitchFamily="18" charset="0"/>
                          </a:rPr>
                          <m:t>𝑇</m:t>
                        </m:r>
                      </m:e>
                      <m:sub>
                        <m:r>
                          <a:rPr lang="en-AU" sz="2400" b="0" i="1" smtClean="0">
                            <a:latin typeface="Cambria Math" panose="02040503050406030204" pitchFamily="18" charset="0"/>
                          </a:rPr>
                          <m:t>𝜙</m:t>
                        </m:r>
                      </m:sub>
                    </m:sSub>
                  </m:oMath>
                </a14:m>
                <a:r>
                  <a:rPr lang="en-US" sz="2400" dirty="0"/>
                  <a:t>) noise </a:t>
                </a:r>
              </a:p>
              <a:p>
                <a:pPr marL="0" indent="0">
                  <a:buNone/>
                </a:pPr>
                <a14:m>
                  <m:oMathPara xmlns:m="http://schemas.openxmlformats.org/officeDocument/2006/math">
                    <m:oMathParaPr>
                      <m:jc m:val="centerGroup"/>
                    </m:oMathParaPr>
                    <m:oMath xmlns:m="http://schemas.openxmlformats.org/officeDocument/2006/math">
                      <m:f>
                        <m:fPr>
                          <m:ctrlPr>
                            <a:rPr lang="en-AU" sz="2400" b="0" i="1" smtClean="0">
                              <a:solidFill>
                                <a:schemeClr val="tx1"/>
                              </a:solidFill>
                              <a:effectLst/>
                              <a:latin typeface="Cambria Math" panose="02040503050406030204" pitchFamily="18" charset="0"/>
                              <a:ea typeface="Times New Roman" panose="02020603050405020304" pitchFamily="18" charset="0"/>
                            </a:rPr>
                          </m:ctrlPr>
                        </m:fPr>
                        <m:num>
                          <m:r>
                            <a:rPr lang="en-AU" sz="2400" b="0" i="1" smtClean="0">
                              <a:solidFill>
                                <a:schemeClr val="tx1"/>
                              </a:solidFill>
                              <a:effectLst/>
                              <a:latin typeface="Cambria Math" panose="02040503050406030204" pitchFamily="18" charset="0"/>
                              <a:ea typeface="Times New Roman" panose="02020603050405020304" pitchFamily="18" charset="0"/>
                            </a:rPr>
                            <m:t>1</m:t>
                          </m:r>
                        </m:num>
                        <m:den>
                          <m:sSub>
                            <m:sSubPr>
                              <m:ctrlPr>
                                <a:rPr lang="en-AU" sz="2400" b="0" i="1" smtClean="0">
                                  <a:solidFill>
                                    <a:schemeClr val="tx1"/>
                                  </a:solidFill>
                                  <a:effectLst/>
                                  <a:latin typeface="Cambria Math" panose="02040503050406030204" pitchFamily="18" charset="0"/>
                                  <a:ea typeface="Times New Roman" panose="02020603050405020304" pitchFamily="18" charset="0"/>
                                </a:rPr>
                              </m:ctrlPr>
                            </m:sSubPr>
                            <m:e>
                              <m:r>
                                <a:rPr lang="en-AU" sz="2400" b="0" i="1" smtClean="0">
                                  <a:solidFill>
                                    <a:schemeClr val="tx1"/>
                                  </a:solidFill>
                                  <a:effectLst/>
                                  <a:latin typeface="Cambria Math" panose="02040503050406030204" pitchFamily="18" charset="0"/>
                                  <a:ea typeface="Times New Roman" panose="02020603050405020304" pitchFamily="18" charset="0"/>
                                </a:rPr>
                                <m:t>𝑇</m:t>
                              </m:r>
                            </m:e>
                            <m:sub>
                              <m:r>
                                <a:rPr lang="en-AU" sz="2400" b="0" i="1" smtClean="0">
                                  <a:solidFill>
                                    <a:schemeClr val="tx1"/>
                                  </a:solidFill>
                                  <a:effectLst/>
                                  <a:latin typeface="Cambria Math" panose="02040503050406030204" pitchFamily="18" charset="0"/>
                                  <a:ea typeface="Times New Roman" panose="02020603050405020304" pitchFamily="18" charset="0"/>
                                </a:rPr>
                                <m:t>2</m:t>
                              </m:r>
                            </m:sub>
                          </m:sSub>
                        </m:den>
                      </m:f>
                      <m:r>
                        <a:rPr lang="en-AU" sz="2400" b="0" i="1" smtClean="0">
                          <a:solidFill>
                            <a:schemeClr val="tx1"/>
                          </a:solidFill>
                          <a:effectLst/>
                          <a:latin typeface="Cambria Math" panose="02040503050406030204" pitchFamily="18" charset="0"/>
                          <a:ea typeface="Times New Roman" panose="02020603050405020304" pitchFamily="18" charset="0"/>
                        </a:rPr>
                        <m:t>=</m:t>
                      </m:r>
                      <m:sSub>
                        <m:sSubPr>
                          <m:ctrlPr>
                            <a:rPr lang="en-AU" sz="2400" i="1" smtClean="0">
                              <a:solidFill>
                                <a:schemeClr val="tx1"/>
                              </a:solidFill>
                              <a:effectLst/>
                              <a:latin typeface="Cambria Math" panose="02040503050406030204" pitchFamily="18" charset="0"/>
                              <a:ea typeface="Times New Roman" panose="02020603050405020304" pitchFamily="18" charset="0"/>
                            </a:rPr>
                          </m:ctrlPr>
                        </m:sSubPr>
                        <m:e>
                          <m:r>
                            <m:rPr>
                              <m:sty m:val="p"/>
                            </m:rPr>
                            <a:rPr lang="en-AU" sz="2400" b="0" i="0" smtClean="0">
                              <a:solidFill>
                                <a:schemeClr val="tx1"/>
                              </a:solidFill>
                              <a:effectLst/>
                              <a:latin typeface="Cambria Math" panose="02040503050406030204" pitchFamily="18" charset="0"/>
                              <a:ea typeface="Times New Roman" panose="02020603050405020304" pitchFamily="18" charset="0"/>
                            </a:rPr>
                            <m:t>Γ</m:t>
                          </m:r>
                        </m:e>
                        <m:sub>
                          <m:r>
                            <a:rPr lang="en-AU" sz="2400" i="1">
                              <a:solidFill>
                                <a:schemeClr val="tx1"/>
                              </a:solidFill>
                              <a:effectLst/>
                              <a:latin typeface="Cambria Math" panose="02040503050406030204" pitchFamily="18" charset="0"/>
                              <a:ea typeface="Times New Roman" panose="02020603050405020304" pitchFamily="18" charset="0"/>
                            </a:rPr>
                            <m:t>2</m:t>
                          </m:r>
                        </m:sub>
                      </m:sSub>
                      <m:r>
                        <a:rPr lang="en-AU" sz="2400" i="1">
                          <a:solidFill>
                            <a:schemeClr val="tx1"/>
                          </a:solidFill>
                          <a:effectLst/>
                          <a:latin typeface="Cambria Math" panose="02040503050406030204" pitchFamily="18" charset="0"/>
                          <a:ea typeface="Times New Roman" panose="02020603050405020304" pitchFamily="18" charset="0"/>
                        </a:rPr>
                        <m:t>=</m:t>
                      </m:r>
                      <m:f>
                        <m:fPr>
                          <m:ctrlPr>
                            <a:rPr lang="en-AU" sz="2400" i="1">
                              <a:solidFill>
                                <a:schemeClr val="tx1"/>
                              </a:solidFill>
                              <a:effectLst/>
                              <a:latin typeface="Cambria Math" panose="02040503050406030204" pitchFamily="18" charset="0"/>
                              <a:ea typeface="Times New Roman" panose="02020603050405020304" pitchFamily="18" charset="0"/>
                            </a:rPr>
                          </m:ctrlPr>
                        </m:fPr>
                        <m:num>
                          <m:sSub>
                            <m:sSubPr>
                              <m:ctrlPr>
                                <a:rPr lang="en-AU" sz="2400" i="1">
                                  <a:solidFill>
                                    <a:schemeClr val="tx1"/>
                                  </a:solidFill>
                                  <a:effectLst/>
                                  <a:latin typeface="Cambria Math" panose="02040503050406030204" pitchFamily="18" charset="0"/>
                                  <a:ea typeface="Times New Roman" panose="02020603050405020304" pitchFamily="18" charset="0"/>
                                </a:rPr>
                              </m:ctrlPr>
                            </m:sSubPr>
                            <m:e>
                              <m:r>
                                <m:rPr>
                                  <m:sty m:val="p"/>
                                </m:rPr>
                                <a:rPr lang="en-AU" sz="2400">
                                  <a:solidFill>
                                    <a:schemeClr val="tx1"/>
                                  </a:solidFill>
                                  <a:effectLst/>
                                  <a:latin typeface="Cambria Math" panose="02040503050406030204" pitchFamily="18" charset="0"/>
                                  <a:ea typeface="Times New Roman" panose="02020603050405020304" pitchFamily="18" charset="0"/>
                                </a:rPr>
                                <m:t>Γ</m:t>
                              </m:r>
                            </m:e>
                            <m:sub>
                              <m:r>
                                <a:rPr lang="en-AU" sz="2400" i="1">
                                  <a:solidFill>
                                    <a:schemeClr val="tx1"/>
                                  </a:solidFill>
                                  <a:effectLst/>
                                  <a:latin typeface="Cambria Math" panose="02040503050406030204" pitchFamily="18" charset="0"/>
                                  <a:ea typeface="Times New Roman" panose="02020603050405020304" pitchFamily="18" charset="0"/>
                                </a:rPr>
                                <m:t>1</m:t>
                              </m:r>
                            </m:sub>
                          </m:sSub>
                        </m:num>
                        <m:den>
                          <m:r>
                            <a:rPr lang="en-AU" sz="2400" i="1">
                              <a:solidFill>
                                <a:schemeClr val="tx1"/>
                              </a:solidFill>
                              <a:effectLst/>
                              <a:latin typeface="Cambria Math" panose="02040503050406030204" pitchFamily="18" charset="0"/>
                              <a:ea typeface="Times New Roman" panose="02020603050405020304" pitchFamily="18" charset="0"/>
                            </a:rPr>
                            <m:t>2</m:t>
                          </m:r>
                        </m:den>
                      </m:f>
                      <m:r>
                        <a:rPr lang="en-AU" sz="2400" i="1">
                          <a:solidFill>
                            <a:schemeClr val="tx1"/>
                          </a:solidFill>
                          <a:effectLst/>
                          <a:latin typeface="Cambria Math" panose="02040503050406030204" pitchFamily="18" charset="0"/>
                          <a:ea typeface="Times New Roman" panose="02020603050405020304" pitchFamily="18" charset="0"/>
                        </a:rPr>
                        <m:t>+</m:t>
                      </m:r>
                      <m:sSub>
                        <m:sSubPr>
                          <m:ctrlPr>
                            <a:rPr lang="en-AU" sz="2400" i="1">
                              <a:solidFill>
                                <a:schemeClr val="tx1"/>
                              </a:solidFill>
                              <a:effectLst/>
                              <a:latin typeface="Cambria Math" panose="02040503050406030204" pitchFamily="18" charset="0"/>
                              <a:ea typeface="Times New Roman" panose="02020603050405020304" pitchFamily="18" charset="0"/>
                            </a:rPr>
                          </m:ctrlPr>
                        </m:sSubPr>
                        <m:e>
                          <m:r>
                            <m:rPr>
                              <m:sty m:val="p"/>
                            </m:rPr>
                            <a:rPr lang="en-AU" sz="2400">
                              <a:solidFill>
                                <a:schemeClr val="tx1"/>
                              </a:solidFill>
                              <a:effectLst/>
                              <a:latin typeface="Cambria Math" panose="02040503050406030204" pitchFamily="18" charset="0"/>
                              <a:ea typeface="Times New Roman" panose="02020603050405020304" pitchFamily="18" charset="0"/>
                            </a:rPr>
                            <m:t>Γ</m:t>
                          </m:r>
                        </m:e>
                        <m:sub>
                          <m:r>
                            <a:rPr lang="en-AU" sz="2400" i="1">
                              <a:solidFill>
                                <a:schemeClr val="tx1"/>
                              </a:solidFill>
                              <a:effectLst/>
                              <a:latin typeface="Cambria Math" panose="02040503050406030204" pitchFamily="18" charset="0"/>
                              <a:ea typeface="Times New Roman" panose="02020603050405020304" pitchFamily="18" charset="0"/>
                            </a:rPr>
                            <m:t>𝜙</m:t>
                          </m:r>
                        </m:sub>
                      </m:sSub>
                    </m:oMath>
                  </m:oMathPara>
                </a14:m>
                <a:endParaRPr lang="en-AU" sz="2400" dirty="0">
                  <a:effectLst/>
                  <a:latin typeface="Times New Roman" panose="02020603050405020304" pitchFamily="18" charset="0"/>
                  <a:ea typeface="Times New Roman" panose="02020603050405020304" pitchFamily="18" charset="0"/>
                </a:endParaRPr>
              </a:p>
            </p:txBody>
          </p:sp>
        </mc:Choice>
        <mc:Fallback xmlns="">
          <p:sp>
            <p:nvSpPr>
              <p:cNvPr id="20" name="Content Placeholder 19">
                <a:extLst>
                  <a:ext uri="{FF2B5EF4-FFF2-40B4-BE49-F238E27FC236}">
                    <a16:creationId xmlns:a16="http://schemas.microsoft.com/office/drawing/2014/main" id="{F669ABB5-961C-632C-6CB6-80BD7463B782}"/>
                  </a:ext>
                </a:extLst>
              </p:cNvPr>
              <p:cNvSpPr>
                <a:spLocks noGrp="1" noRot="1" noChangeAspect="1" noMove="1" noResize="1" noEditPoints="1" noAdjustHandles="1" noChangeArrowheads="1" noChangeShapeType="1" noTextEdit="1"/>
              </p:cNvSpPr>
              <p:nvPr>
                <p:ph idx="1"/>
              </p:nvPr>
            </p:nvSpPr>
            <p:spPr>
              <a:xfrm>
                <a:off x="7239011" y="2031101"/>
                <a:ext cx="4731437" cy="3511943"/>
              </a:xfrm>
              <a:blipFill>
                <a:blip r:embed="rId3"/>
                <a:stretch>
                  <a:fillRect l="-1609" r="-1072"/>
                </a:stretch>
              </a:blipFill>
            </p:spPr>
            <p:txBody>
              <a:bodyPr/>
              <a:lstStyle/>
              <a:p>
                <a:r>
                  <a:rPr lang="en-US">
                    <a:noFill/>
                  </a:rPr>
                  <a:t> </a:t>
                </a:r>
              </a:p>
            </p:txBody>
          </p:sp>
        </mc:Fallback>
      </mc:AlternateContent>
      <p:sp>
        <p:nvSpPr>
          <p:cNvPr id="33" name="Rectangle 3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A94F7F57-2BD3-3669-D2FD-9148F11C4761}"/>
              </a:ext>
            </a:extLst>
          </p:cNvPr>
          <p:cNvSpPr txBox="1">
            <a:spLocks/>
          </p:cNvSpPr>
          <p:nvPr/>
        </p:nvSpPr>
        <p:spPr>
          <a:xfrm>
            <a:off x="1473730" y="2541203"/>
            <a:ext cx="3349421" cy="37425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6596" indent="-196596" defTabSz="786384">
              <a:spcBef>
                <a:spcPts val="860"/>
              </a:spcBef>
            </a:pPr>
            <a:endParaRPr lang="en-US" sz="2408" kern="1200">
              <a:solidFill>
                <a:schemeClr val="tx1"/>
              </a:solidFill>
              <a:latin typeface="+mn-lt"/>
              <a:ea typeface="+mn-ea"/>
              <a:cs typeface="+mn-cs"/>
            </a:endParaRPr>
          </a:p>
          <a:p>
            <a:pPr marL="0" indent="0" defTabSz="786384">
              <a:spcBef>
                <a:spcPts val="860"/>
              </a:spcBef>
              <a:buNone/>
            </a:pPr>
            <a:r>
              <a:rPr lang="en-US" sz="2408" kern="1200">
                <a:solidFill>
                  <a:schemeClr val="tx1"/>
                </a:solidFill>
                <a:latin typeface="+mn-lt"/>
                <a:ea typeface="+mn-ea"/>
                <a:cs typeface="+mn-cs"/>
              </a:rPr>
              <a:t> </a:t>
            </a:r>
          </a:p>
          <a:p>
            <a:endParaRPr lang="en-US" dirty="0"/>
          </a:p>
        </p:txBody>
      </p:sp>
      <p:pic>
        <p:nvPicPr>
          <p:cNvPr id="5" name="Picture 4">
            <a:extLst>
              <a:ext uri="{FF2B5EF4-FFF2-40B4-BE49-F238E27FC236}">
                <a16:creationId xmlns:a16="http://schemas.microsoft.com/office/drawing/2014/main" id="{44786475-FE73-2634-DCE5-A334FA467EE3}"/>
              </a:ext>
            </a:extLst>
          </p:cNvPr>
          <p:cNvPicPr>
            <a:picLocks noChangeAspect="1"/>
          </p:cNvPicPr>
          <p:nvPr/>
        </p:nvPicPr>
        <p:blipFill>
          <a:blip r:embed="rId4"/>
          <a:stretch>
            <a:fillRect/>
          </a:stretch>
        </p:blipFill>
        <p:spPr>
          <a:xfrm>
            <a:off x="308202" y="1216034"/>
            <a:ext cx="5557667" cy="4193061"/>
          </a:xfrm>
          <a:prstGeom prst="rect">
            <a:avLst/>
          </a:prstGeom>
        </p:spPr>
      </p:pic>
      <p:sp>
        <p:nvSpPr>
          <p:cNvPr id="9" name="TextBox 8">
            <a:extLst>
              <a:ext uri="{FF2B5EF4-FFF2-40B4-BE49-F238E27FC236}">
                <a16:creationId xmlns:a16="http://schemas.microsoft.com/office/drawing/2014/main" id="{62851820-5483-135A-1681-2ABEF6A266D1}"/>
              </a:ext>
            </a:extLst>
          </p:cNvPr>
          <p:cNvSpPr txBox="1"/>
          <p:nvPr/>
        </p:nvSpPr>
        <p:spPr>
          <a:xfrm rot="16200000">
            <a:off x="4859089" y="2696141"/>
            <a:ext cx="2906968" cy="369332"/>
          </a:xfrm>
          <a:prstGeom prst="rect">
            <a:avLst/>
          </a:prstGeom>
          <a:noFill/>
        </p:spPr>
        <p:txBody>
          <a:bodyPr wrap="square" rtlCol="0">
            <a:spAutoFit/>
          </a:bodyPr>
          <a:lstStyle/>
          <a:p>
            <a:r>
              <a:rPr lang="en-US" dirty="0"/>
              <a:t>Longer Coherence</a:t>
            </a:r>
          </a:p>
        </p:txBody>
      </p:sp>
      <p:sp>
        <p:nvSpPr>
          <p:cNvPr id="12" name="Down Arrow 11">
            <a:extLst>
              <a:ext uri="{FF2B5EF4-FFF2-40B4-BE49-F238E27FC236}">
                <a16:creationId xmlns:a16="http://schemas.microsoft.com/office/drawing/2014/main" id="{3F5B2B18-5FEE-F861-1EB6-99ED289F1597}"/>
              </a:ext>
            </a:extLst>
          </p:cNvPr>
          <p:cNvSpPr/>
          <p:nvPr/>
        </p:nvSpPr>
        <p:spPr>
          <a:xfrm rot="10800000">
            <a:off x="5902568" y="1972345"/>
            <a:ext cx="450677" cy="2789449"/>
          </a:xfrm>
          <a:custGeom>
            <a:avLst/>
            <a:gdLst>
              <a:gd name="connsiteX0" fmla="*/ 0 w 230134"/>
              <a:gd name="connsiteY0" fmla="*/ 2928383 h 3043450"/>
              <a:gd name="connsiteX1" fmla="*/ 57534 w 230134"/>
              <a:gd name="connsiteY1" fmla="*/ 2928383 h 3043450"/>
              <a:gd name="connsiteX2" fmla="*/ 57534 w 230134"/>
              <a:gd name="connsiteY2" fmla="*/ 0 h 3043450"/>
              <a:gd name="connsiteX3" fmla="*/ 172601 w 230134"/>
              <a:gd name="connsiteY3" fmla="*/ 0 h 3043450"/>
              <a:gd name="connsiteX4" fmla="*/ 172601 w 230134"/>
              <a:gd name="connsiteY4" fmla="*/ 2928383 h 3043450"/>
              <a:gd name="connsiteX5" fmla="*/ 230134 w 230134"/>
              <a:gd name="connsiteY5" fmla="*/ 2928383 h 3043450"/>
              <a:gd name="connsiteX6" fmla="*/ 115067 w 230134"/>
              <a:gd name="connsiteY6" fmla="*/ 3043450 h 3043450"/>
              <a:gd name="connsiteX7" fmla="*/ 0 w 230134"/>
              <a:gd name="connsiteY7" fmla="*/ 2928383 h 3043450"/>
              <a:gd name="connsiteX0" fmla="*/ 0 w 375277"/>
              <a:gd name="connsiteY0" fmla="*/ 2928383 h 3043450"/>
              <a:gd name="connsiteX1" fmla="*/ 57534 w 375277"/>
              <a:gd name="connsiteY1" fmla="*/ 2928383 h 3043450"/>
              <a:gd name="connsiteX2" fmla="*/ 57534 w 375277"/>
              <a:gd name="connsiteY2" fmla="*/ 0 h 3043450"/>
              <a:gd name="connsiteX3" fmla="*/ 172601 w 375277"/>
              <a:gd name="connsiteY3" fmla="*/ 0 h 3043450"/>
              <a:gd name="connsiteX4" fmla="*/ 172601 w 375277"/>
              <a:gd name="connsiteY4" fmla="*/ 2928383 h 3043450"/>
              <a:gd name="connsiteX5" fmla="*/ 375277 w 375277"/>
              <a:gd name="connsiteY5" fmla="*/ 2805011 h 3043450"/>
              <a:gd name="connsiteX6" fmla="*/ 115067 w 375277"/>
              <a:gd name="connsiteY6" fmla="*/ 3043450 h 3043450"/>
              <a:gd name="connsiteX7" fmla="*/ 0 w 375277"/>
              <a:gd name="connsiteY7" fmla="*/ 2928383 h 3043450"/>
              <a:gd name="connsiteX0" fmla="*/ 0 w 571220"/>
              <a:gd name="connsiteY0" fmla="*/ 2703411 h 3043450"/>
              <a:gd name="connsiteX1" fmla="*/ 253477 w 571220"/>
              <a:gd name="connsiteY1" fmla="*/ 2928383 h 3043450"/>
              <a:gd name="connsiteX2" fmla="*/ 253477 w 571220"/>
              <a:gd name="connsiteY2" fmla="*/ 0 h 3043450"/>
              <a:gd name="connsiteX3" fmla="*/ 368544 w 571220"/>
              <a:gd name="connsiteY3" fmla="*/ 0 h 3043450"/>
              <a:gd name="connsiteX4" fmla="*/ 368544 w 571220"/>
              <a:gd name="connsiteY4" fmla="*/ 2928383 h 3043450"/>
              <a:gd name="connsiteX5" fmla="*/ 571220 w 571220"/>
              <a:gd name="connsiteY5" fmla="*/ 2805011 h 3043450"/>
              <a:gd name="connsiteX6" fmla="*/ 311010 w 571220"/>
              <a:gd name="connsiteY6" fmla="*/ 3043450 h 3043450"/>
              <a:gd name="connsiteX7" fmla="*/ 0 w 571220"/>
              <a:gd name="connsiteY7" fmla="*/ 2703411 h 3043450"/>
              <a:gd name="connsiteX0" fmla="*/ 0 w 571220"/>
              <a:gd name="connsiteY0" fmla="*/ 2703411 h 3043450"/>
              <a:gd name="connsiteX1" fmla="*/ 253477 w 571220"/>
              <a:gd name="connsiteY1" fmla="*/ 2928383 h 3043450"/>
              <a:gd name="connsiteX2" fmla="*/ 253477 w 571220"/>
              <a:gd name="connsiteY2" fmla="*/ 0 h 3043450"/>
              <a:gd name="connsiteX3" fmla="*/ 368544 w 571220"/>
              <a:gd name="connsiteY3" fmla="*/ 0 h 3043450"/>
              <a:gd name="connsiteX4" fmla="*/ 368544 w 571220"/>
              <a:gd name="connsiteY4" fmla="*/ 2805011 h 3043450"/>
              <a:gd name="connsiteX5" fmla="*/ 571220 w 571220"/>
              <a:gd name="connsiteY5" fmla="*/ 2805011 h 3043450"/>
              <a:gd name="connsiteX6" fmla="*/ 311010 w 571220"/>
              <a:gd name="connsiteY6" fmla="*/ 3043450 h 3043450"/>
              <a:gd name="connsiteX7" fmla="*/ 0 w 571220"/>
              <a:gd name="connsiteY7" fmla="*/ 2703411 h 3043450"/>
              <a:gd name="connsiteX0" fmla="*/ 0 w 571220"/>
              <a:gd name="connsiteY0" fmla="*/ 2703411 h 3043450"/>
              <a:gd name="connsiteX1" fmla="*/ 246220 w 571220"/>
              <a:gd name="connsiteY1" fmla="*/ 2710668 h 3043450"/>
              <a:gd name="connsiteX2" fmla="*/ 253477 w 571220"/>
              <a:gd name="connsiteY2" fmla="*/ 0 h 3043450"/>
              <a:gd name="connsiteX3" fmla="*/ 368544 w 571220"/>
              <a:gd name="connsiteY3" fmla="*/ 0 h 3043450"/>
              <a:gd name="connsiteX4" fmla="*/ 368544 w 571220"/>
              <a:gd name="connsiteY4" fmla="*/ 2805011 h 3043450"/>
              <a:gd name="connsiteX5" fmla="*/ 571220 w 571220"/>
              <a:gd name="connsiteY5" fmla="*/ 2805011 h 3043450"/>
              <a:gd name="connsiteX6" fmla="*/ 311010 w 571220"/>
              <a:gd name="connsiteY6" fmla="*/ 3043450 h 3043450"/>
              <a:gd name="connsiteX7" fmla="*/ 0 w 571220"/>
              <a:gd name="connsiteY7" fmla="*/ 2703411 h 3043450"/>
              <a:gd name="connsiteX0" fmla="*/ 0 w 571220"/>
              <a:gd name="connsiteY0" fmla="*/ 2703411 h 3043450"/>
              <a:gd name="connsiteX1" fmla="*/ 246220 w 571220"/>
              <a:gd name="connsiteY1" fmla="*/ 2710668 h 3043450"/>
              <a:gd name="connsiteX2" fmla="*/ 253477 w 571220"/>
              <a:gd name="connsiteY2" fmla="*/ 0 h 3043450"/>
              <a:gd name="connsiteX3" fmla="*/ 368544 w 571220"/>
              <a:gd name="connsiteY3" fmla="*/ 0 h 3043450"/>
              <a:gd name="connsiteX4" fmla="*/ 368544 w 571220"/>
              <a:gd name="connsiteY4" fmla="*/ 2688897 h 3043450"/>
              <a:gd name="connsiteX5" fmla="*/ 571220 w 571220"/>
              <a:gd name="connsiteY5" fmla="*/ 2805011 h 3043450"/>
              <a:gd name="connsiteX6" fmla="*/ 311010 w 571220"/>
              <a:gd name="connsiteY6" fmla="*/ 3043450 h 3043450"/>
              <a:gd name="connsiteX7" fmla="*/ 0 w 571220"/>
              <a:gd name="connsiteY7" fmla="*/ 2703411 h 3043450"/>
              <a:gd name="connsiteX0" fmla="*/ 0 w 600248"/>
              <a:gd name="connsiteY0" fmla="*/ 2703411 h 3043450"/>
              <a:gd name="connsiteX1" fmla="*/ 246220 w 600248"/>
              <a:gd name="connsiteY1" fmla="*/ 2710668 h 3043450"/>
              <a:gd name="connsiteX2" fmla="*/ 253477 w 600248"/>
              <a:gd name="connsiteY2" fmla="*/ 0 h 3043450"/>
              <a:gd name="connsiteX3" fmla="*/ 368544 w 600248"/>
              <a:gd name="connsiteY3" fmla="*/ 0 h 3043450"/>
              <a:gd name="connsiteX4" fmla="*/ 368544 w 600248"/>
              <a:gd name="connsiteY4" fmla="*/ 2688897 h 3043450"/>
              <a:gd name="connsiteX5" fmla="*/ 600248 w 600248"/>
              <a:gd name="connsiteY5" fmla="*/ 2703411 h 3043450"/>
              <a:gd name="connsiteX6" fmla="*/ 311010 w 600248"/>
              <a:gd name="connsiteY6" fmla="*/ 3043450 h 3043450"/>
              <a:gd name="connsiteX7" fmla="*/ 0 w 600248"/>
              <a:gd name="connsiteY7" fmla="*/ 2703411 h 3043450"/>
              <a:gd name="connsiteX0" fmla="*/ 0 w 600248"/>
              <a:gd name="connsiteY0" fmla="*/ 2703411 h 3043450"/>
              <a:gd name="connsiteX1" fmla="*/ 238963 w 600248"/>
              <a:gd name="connsiteY1" fmla="*/ 2696154 h 3043450"/>
              <a:gd name="connsiteX2" fmla="*/ 253477 w 600248"/>
              <a:gd name="connsiteY2" fmla="*/ 0 h 3043450"/>
              <a:gd name="connsiteX3" fmla="*/ 368544 w 600248"/>
              <a:gd name="connsiteY3" fmla="*/ 0 h 3043450"/>
              <a:gd name="connsiteX4" fmla="*/ 368544 w 600248"/>
              <a:gd name="connsiteY4" fmla="*/ 2688897 h 3043450"/>
              <a:gd name="connsiteX5" fmla="*/ 600248 w 600248"/>
              <a:gd name="connsiteY5" fmla="*/ 2703411 h 3043450"/>
              <a:gd name="connsiteX6" fmla="*/ 311010 w 600248"/>
              <a:gd name="connsiteY6" fmla="*/ 3043450 h 3043450"/>
              <a:gd name="connsiteX7" fmla="*/ 0 w 600248"/>
              <a:gd name="connsiteY7" fmla="*/ 2703411 h 3043450"/>
              <a:gd name="connsiteX0" fmla="*/ 0 w 600248"/>
              <a:gd name="connsiteY0" fmla="*/ 2703411 h 3043450"/>
              <a:gd name="connsiteX1" fmla="*/ 246220 w 600248"/>
              <a:gd name="connsiteY1" fmla="*/ 2667125 h 3043450"/>
              <a:gd name="connsiteX2" fmla="*/ 253477 w 600248"/>
              <a:gd name="connsiteY2" fmla="*/ 0 h 3043450"/>
              <a:gd name="connsiteX3" fmla="*/ 368544 w 600248"/>
              <a:gd name="connsiteY3" fmla="*/ 0 h 3043450"/>
              <a:gd name="connsiteX4" fmla="*/ 368544 w 600248"/>
              <a:gd name="connsiteY4" fmla="*/ 2688897 h 3043450"/>
              <a:gd name="connsiteX5" fmla="*/ 600248 w 600248"/>
              <a:gd name="connsiteY5" fmla="*/ 2703411 h 3043450"/>
              <a:gd name="connsiteX6" fmla="*/ 311010 w 600248"/>
              <a:gd name="connsiteY6" fmla="*/ 3043450 h 3043450"/>
              <a:gd name="connsiteX7" fmla="*/ 0 w 600248"/>
              <a:gd name="connsiteY7" fmla="*/ 2703411 h 3043450"/>
              <a:gd name="connsiteX0" fmla="*/ 0 w 600248"/>
              <a:gd name="connsiteY0" fmla="*/ 2667125 h 3043450"/>
              <a:gd name="connsiteX1" fmla="*/ 246220 w 600248"/>
              <a:gd name="connsiteY1" fmla="*/ 2667125 h 3043450"/>
              <a:gd name="connsiteX2" fmla="*/ 253477 w 600248"/>
              <a:gd name="connsiteY2" fmla="*/ 0 h 3043450"/>
              <a:gd name="connsiteX3" fmla="*/ 368544 w 600248"/>
              <a:gd name="connsiteY3" fmla="*/ 0 h 3043450"/>
              <a:gd name="connsiteX4" fmla="*/ 368544 w 600248"/>
              <a:gd name="connsiteY4" fmla="*/ 2688897 h 3043450"/>
              <a:gd name="connsiteX5" fmla="*/ 600248 w 600248"/>
              <a:gd name="connsiteY5" fmla="*/ 2703411 h 3043450"/>
              <a:gd name="connsiteX6" fmla="*/ 311010 w 600248"/>
              <a:gd name="connsiteY6" fmla="*/ 3043450 h 3043450"/>
              <a:gd name="connsiteX7" fmla="*/ 0 w 600248"/>
              <a:gd name="connsiteY7" fmla="*/ 2667125 h 3043450"/>
              <a:gd name="connsiteX0" fmla="*/ 0 w 607505"/>
              <a:gd name="connsiteY0" fmla="*/ 2667125 h 3043450"/>
              <a:gd name="connsiteX1" fmla="*/ 246220 w 607505"/>
              <a:gd name="connsiteY1" fmla="*/ 2667125 h 3043450"/>
              <a:gd name="connsiteX2" fmla="*/ 253477 w 607505"/>
              <a:gd name="connsiteY2" fmla="*/ 0 h 3043450"/>
              <a:gd name="connsiteX3" fmla="*/ 368544 w 607505"/>
              <a:gd name="connsiteY3" fmla="*/ 0 h 3043450"/>
              <a:gd name="connsiteX4" fmla="*/ 368544 w 607505"/>
              <a:gd name="connsiteY4" fmla="*/ 2688897 h 3043450"/>
              <a:gd name="connsiteX5" fmla="*/ 607505 w 607505"/>
              <a:gd name="connsiteY5" fmla="*/ 2659868 h 3043450"/>
              <a:gd name="connsiteX6" fmla="*/ 311010 w 607505"/>
              <a:gd name="connsiteY6" fmla="*/ 3043450 h 3043450"/>
              <a:gd name="connsiteX7" fmla="*/ 0 w 607505"/>
              <a:gd name="connsiteY7" fmla="*/ 2667125 h 3043450"/>
              <a:gd name="connsiteX0" fmla="*/ 0 w 607505"/>
              <a:gd name="connsiteY0" fmla="*/ 2667125 h 3043450"/>
              <a:gd name="connsiteX1" fmla="*/ 246220 w 607505"/>
              <a:gd name="connsiteY1" fmla="*/ 2667125 h 3043450"/>
              <a:gd name="connsiteX2" fmla="*/ 253477 w 607505"/>
              <a:gd name="connsiteY2" fmla="*/ 0 h 3043450"/>
              <a:gd name="connsiteX3" fmla="*/ 368544 w 607505"/>
              <a:gd name="connsiteY3" fmla="*/ 0 h 3043450"/>
              <a:gd name="connsiteX4" fmla="*/ 361286 w 607505"/>
              <a:gd name="connsiteY4" fmla="*/ 2652611 h 3043450"/>
              <a:gd name="connsiteX5" fmla="*/ 607505 w 607505"/>
              <a:gd name="connsiteY5" fmla="*/ 2659868 h 3043450"/>
              <a:gd name="connsiteX6" fmla="*/ 311010 w 607505"/>
              <a:gd name="connsiteY6" fmla="*/ 3043450 h 3043450"/>
              <a:gd name="connsiteX7" fmla="*/ 0 w 607505"/>
              <a:gd name="connsiteY7" fmla="*/ 2667125 h 3043450"/>
              <a:gd name="connsiteX0" fmla="*/ 0 w 607505"/>
              <a:gd name="connsiteY0" fmla="*/ 2667125 h 3043450"/>
              <a:gd name="connsiteX1" fmla="*/ 246220 w 607505"/>
              <a:gd name="connsiteY1" fmla="*/ 2667125 h 3043450"/>
              <a:gd name="connsiteX2" fmla="*/ 253477 w 607505"/>
              <a:gd name="connsiteY2" fmla="*/ 0 h 3043450"/>
              <a:gd name="connsiteX3" fmla="*/ 368544 w 607505"/>
              <a:gd name="connsiteY3" fmla="*/ 0 h 3043450"/>
              <a:gd name="connsiteX4" fmla="*/ 375800 w 607505"/>
              <a:gd name="connsiteY4" fmla="*/ 2652611 h 3043450"/>
              <a:gd name="connsiteX5" fmla="*/ 607505 w 607505"/>
              <a:gd name="connsiteY5" fmla="*/ 2659868 h 3043450"/>
              <a:gd name="connsiteX6" fmla="*/ 311010 w 607505"/>
              <a:gd name="connsiteY6" fmla="*/ 3043450 h 3043450"/>
              <a:gd name="connsiteX7" fmla="*/ 0 w 607505"/>
              <a:gd name="connsiteY7" fmla="*/ 2667125 h 304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505" h="3043450">
                <a:moveTo>
                  <a:pt x="0" y="2667125"/>
                </a:moveTo>
                <a:lnTo>
                  <a:pt x="246220" y="2667125"/>
                </a:lnTo>
                <a:lnTo>
                  <a:pt x="253477" y="0"/>
                </a:lnTo>
                <a:lnTo>
                  <a:pt x="368544" y="0"/>
                </a:lnTo>
                <a:cubicBezTo>
                  <a:pt x="366125" y="884204"/>
                  <a:pt x="378219" y="1768407"/>
                  <a:pt x="375800" y="2652611"/>
                </a:cubicBezTo>
                <a:lnTo>
                  <a:pt x="607505" y="2659868"/>
                </a:lnTo>
                <a:lnTo>
                  <a:pt x="311010" y="3043450"/>
                </a:lnTo>
                <a:lnTo>
                  <a:pt x="0" y="2667125"/>
                </a:lnTo>
                <a:close/>
              </a:path>
            </a:pathLst>
          </a:custGeom>
          <a:solidFill>
            <a:schemeClr val="accent4">
              <a:lumMod val="75000"/>
            </a:schemeClr>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F8E5C2C-BC40-9D25-0C5F-DD1EA312F477}"/>
              </a:ext>
            </a:extLst>
          </p:cNvPr>
          <p:cNvSpPr txBox="1"/>
          <p:nvPr/>
        </p:nvSpPr>
        <p:spPr>
          <a:xfrm>
            <a:off x="195859" y="179294"/>
            <a:ext cx="339811"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95725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E377A-0A4E-275A-638D-3E07F09CB732}"/>
              </a:ext>
            </a:extLst>
          </p:cNvPr>
          <p:cNvSpPr txBox="1">
            <a:spLocks/>
          </p:cNvSpPr>
          <p:nvPr/>
        </p:nvSpPr>
        <p:spPr>
          <a:xfrm>
            <a:off x="1060837" y="613606"/>
            <a:ext cx="7215393" cy="94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100" kern="1200" dirty="0">
                <a:solidFill>
                  <a:schemeClr val="tx1"/>
                </a:solidFill>
                <a:latin typeface="+mj-lt"/>
                <a:ea typeface="+mj-ea"/>
                <a:cs typeface="+mj-cs"/>
              </a:rPr>
              <a:t>Can machine learning solve the quantum hardware problem?</a:t>
            </a:r>
          </a:p>
        </p:txBody>
      </p:sp>
      <p:sp>
        <p:nvSpPr>
          <p:cNvPr id="17" name="Freeform: Shape 16">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C07CA35C-C4B6-F5E5-034F-A1A7DC93FABF}"/>
              </a:ext>
            </a:extLst>
          </p:cNvPr>
          <p:cNvSpPr txBox="1">
            <a:spLocks/>
          </p:cNvSpPr>
          <p:nvPr/>
        </p:nvSpPr>
        <p:spPr>
          <a:xfrm>
            <a:off x="7751800" y="2176818"/>
            <a:ext cx="3726995" cy="32289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777240">
              <a:spcAft>
                <a:spcPts val="600"/>
              </a:spcAft>
            </a:pPr>
            <a:r>
              <a:rPr lang="en-US" sz="2800" kern="1200" dirty="0">
                <a:solidFill>
                  <a:schemeClr val="tx1"/>
                </a:solidFill>
                <a:latin typeface="+mj-lt"/>
                <a:ea typeface="+mj-ea"/>
                <a:cs typeface="+mj-cs"/>
              </a:rPr>
              <a:t>“We investigate optimization algorithms from machine learning to optimize coherence times”</a:t>
            </a:r>
          </a:p>
          <a:p>
            <a:pPr algn="ctr">
              <a:spcAft>
                <a:spcPts val="600"/>
              </a:spcAft>
            </a:pPr>
            <a:endParaRPr lang="en-US" sz="1800" dirty="0"/>
          </a:p>
        </p:txBody>
      </p:sp>
      <p:sp>
        <p:nvSpPr>
          <p:cNvPr id="4" name="Content Placeholder 2">
            <a:extLst>
              <a:ext uri="{FF2B5EF4-FFF2-40B4-BE49-F238E27FC236}">
                <a16:creationId xmlns:a16="http://schemas.microsoft.com/office/drawing/2014/main" id="{EFE365A3-FEA5-336D-3B5A-DC86375B0FB6}"/>
              </a:ext>
            </a:extLst>
          </p:cNvPr>
          <p:cNvSpPr txBox="1">
            <a:spLocks/>
          </p:cNvSpPr>
          <p:nvPr/>
        </p:nvSpPr>
        <p:spPr>
          <a:xfrm>
            <a:off x="1261514" y="2346496"/>
            <a:ext cx="6197891" cy="2014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310" indent="-194310" defTabSz="777240">
              <a:spcBef>
                <a:spcPts val="850"/>
              </a:spcBef>
            </a:pPr>
            <a:r>
              <a:rPr lang="en-US" sz="2400" kern="1200" dirty="0">
                <a:solidFill>
                  <a:schemeClr val="tx1"/>
                </a:solidFill>
                <a:latin typeface="+mn-lt"/>
                <a:ea typeface="+mn-ea"/>
                <a:cs typeface="+mn-cs"/>
              </a:rPr>
              <a:t>Protected </a:t>
            </a:r>
            <a:r>
              <a:rPr lang="en-US" sz="2400" dirty="0"/>
              <a:t>Quits  - investigating a</a:t>
            </a:r>
            <a:r>
              <a:rPr lang="en-US" sz="2400" kern="1200" dirty="0">
                <a:solidFill>
                  <a:schemeClr val="tx1"/>
                </a:solidFill>
                <a:latin typeface="+mn-lt"/>
                <a:ea typeface="+mn-ea"/>
                <a:cs typeface="+mn-cs"/>
              </a:rPr>
              <a:t>rbitrary superconducting circuits to reduce noise</a:t>
            </a:r>
          </a:p>
          <a:p>
            <a:pPr marL="0" indent="0" defTabSz="777240">
              <a:spcBef>
                <a:spcPts val="850"/>
              </a:spcBef>
              <a:buNone/>
            </a:pPr>
            <a:endParaRPr lang="en-US" sz="2400" kern="1200" dirty="0">
              <a:solidFill>
                <a:schemeClr val="tx1"/>
              </a:solidFill>
              <a:latin typeface="+mn-lt"/>
              <a:ea typeface="+mn-ea"/>
              <a:cs typeface="+mn-cs"/>
            </a:endParaRPr>
          </a:p>
          <a:p>
            <a:pPr marL="194310" indent="-194310" defTabSz="777240">
              <a:spcBef>
                <a:spcPts val="850"/>
              </a:spcBef>
            </a:pPr>
            <a:r>
              <a:rPr lang="en-US" sz="2400" kern="1200" dirty="0">
                <a:solidFill>
                  <a:schemeClr val="tx1"/>
                </a:solidFill>
                <a:latin typeface="+mn-lt"/>
                <a:ea typeface="+mn-ea"/>
                <a:cs typeface="+mn-cs"/>
              </a:rPr>
              <a:t>Optimization techniques from machine learning could help</a:t>
            </a:r>
          </a:p>
          <a:p>
            <a:pPr marL="194310" indent="-194310" defTabSz="777240">
              <a:spcBef>
                <a:spcPts val="850"/>
              </a:spcBef>
            </a:pPr>
            <a:endParaRPr lang="en-US" sz="2400" kern="1200" dirty="0">
              <a:solidFill>
                <a:schemeClr val="tx1"/>
              </a:solidFill>
              <a:latin typeface="+mn-lt"/>
              <a:ea typeface="+mn-ea"/>
              <a:cs typeface="+mn-cs"/>
            </a:endParaRPr>
          </a:p>
          <a:p>
            <a:pPr marL="0" indent="0" defTabSz="777240">
              <a:spcBef>
                <a:spcPts val="850"/>
              </a:spcBef>
              <a:buNone/>
            </a:pPr>
            <a:endParaRPr lang="en-US" sz="2400" kern="1200" dirty="0">
              <a:solidFill>
                <a:schemeClr val="tx1"/>
              </a:solidFill>
              <a:latin typeface="+mn-lt"/>
              <a:ea typeface="+mn-ea"/>
              <a:cs typeface="+mn-cs"/>
            </a:endParaRPr>
          </a:p>
          <a:p>
            <a:pPr marL="194310" indent="-194310" defTabSz="777240">
              <a:spcBef>
                <a:spcPts val="850"/>
              </a:spcBef>
            </a:pPr>
            <a:endParaRPr lang="en-US" sz="2400" kern="1200" dirty="0">
              <a:solidFill>
                <a:schemeClr val="tx1"/>
              </a:solidFill>
              <a:latin typeface="+mn-lt"/>
              <a:ea typeface="+mn-ea"/>
              <a:cs typeface="+mn-cs"/>
            </a:endParaRPr>
          </a:p>
          <a:p>
            <a:pPr marL="194310" indent="-194310" defTabSz="777240">
              <a:spcBef>
                <a:spcPts val="850"/>
              </a:spcBef>
            </a:pPr>
            <a:endParaRPr lang="en-US" sz="2400" kern="1200" dirty="0">
              <a:solidFill>
                <a:schemeClr val="tx1"/>
              </a:solidFill>
              <a:latin typeface="+mn-lt"/>
              <a:ea typeface="+mn-ea"/>
              <a:cs typeface="+mn-cs"/>
            </a:endParaRPr>
          </a:p>
          <a:p>
            <a:pPr marL="194310" indent="-194310" defTabSz="777240">
              <a:spcBef>
                <a:spcPts val="850"/>
              </a:spcBef>
            </a:pPr>
            <a:endParaRPr lang="en-US" sz="2400" kern="1200" dirty="0">
              <a:solidFill>
                <a:schemeClr val="tx1"/>
              </a:solidFill>
              <a:latin typeface="+mn-lt"/>
              <a:ea typeface="+mn-ea"/>
              <a:cs typeface="+mn-cs"/>
            </a:endParaRPr>
          </a:p>
          <a:p>
            <a:endParaRPr lang="en-US" sz="3200" dirty="0"/>
          </a:p>
        </p:txBody>
      </p:sp>
      <p:pic>
        <p:nvPicPr>
          <p:cNvPr id="5" name="Picture 4" descr="A diagram of a circuit&#10;&#10;Description automatically generated with low confidence">
            <a:extLst>
              <a:ext uri="{FF2B5EF4-FFF2-40B4-BE49-F238E27FC236}">
                <a16:creationId xmlns:a16="http://schemas.microsoft.com/office/drawing/2014/main" id="{6CEBA279-528C-C8F9-E73F-D6A0A4CA4336}"/>
              </a:ext>
            </a:extLst>
          </p:cNvPr>
          <p:cNvPicPr>
            <a:picLocks noChangeAspect="1"/>
          </p:cNvPicPr>
          <p:nvPr/>
        </p:nvPicPr>
        <p:blipFill>
          <a:blip r:embed="rId3"/>
          <a:stretch>
            <a:fillRect/>
          </a:stretch>
        </p:blipFill>
        <p:spPr>
          <a:xfrm>
            <a:off x="1050925" y="4530243"/>
            <a:ext cx="1677329" cy="1606043"/>
          </a:xfrm>
          <a:prstGeom prst="rect">
            <a:avLst/>
          </a:prstGeom>
        </p:spPr>
      </p:pic>
      <p:pic>
        <p:nvPicPr>
          <p:cNvPr id="6" name="Picture 5" descr="A picture containing diagram, line, font, design&#10;&#10;Description automatically generated">
            <a:extLst>
              <a:ext uri="{FF2B5EF4-FFF2-40B4-BE49-F238E27FC236}">
                <a16:creationId xmlns:a16="http://schemas.microsoft.com/office/drawing/2014/main" id="{A4FB40AB-C105-9016-E07B-D512FEC32632}"/>
              </a:ext>
            </a:extLst>
          </p:cNvPr>
          <p:cNvPicPr>
            <a:picLocks noChangeAspect="1"/>
          </p:cNvPicPr>
          <p:nvPr/>
        </p:nvPicPr>
        <p:blipFill>
          <a:blip r:embed="rId4"/>
          <a:stretch>
            <a:fillRect/>
          </a:stretch>
        </p:blipFill>
        <p:spPr>
          <a:xfrm>
            <a:off x="5856732" y="4490351"/>
            <a:ext cx="1743213" cy="1568893"/>
          </a:xfrm>
          <a:prstGeom prst="rect">
            <a:avLst/>
          </a:prstGeom>
        </p:spPr>
      </p:pic>
      <p:pic>
        <p:nvPicPr>
          <p:cNvPr id="7" name="Picture 8" descr="A diagram of a circuit&#10;&#10;Description automatically generated with low confidence">
            <a:extLst>
              <a:ext uri="{FF2B5EF4-FFF2-40B4-BE49-F238E27FC236}">
                <a16:creationId xmlns:a16="http://schemas.microsoft.com/office/drawing/2014/main" id="{41038627-B6E2-B87B-638A-F30249917A9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962922" y="4530243"/>
            <a:ext cx="2659142" cy="1568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9D22C39-1B9F-C55E-A635-D1FC268A0F27}"/>
              </a:ext>
            </a:extLst>
          </p:cNvPr>
          <p:cNvSpPr txBox="1"/>
          <p:nvPr/>
        </p:nvSpPr>
        <p:spPr>
          <a:xfrm>
            <a:off x="195859" y="179294"/>
            <a:ext cx="339811"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39630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544B97D-9D2D-AA6F-6F82-1841404359A8}"/>
              </a:ext>
            </a:extLst>
          </p:cNvPr>
          <p:cNvGrpSpPr/>
          <p:nvPr/>
        </p:nvGrpSpPr>
        <p:grpSpPr>
          <a:xfrm>
            <a:off x="2002629" y="689699"/>
            <a:ext cx="7781925" cy="1563290"/>
            <a:chOff x="2002629" y="689699"/>
            <a:chExt cx="7781925" cy="1563290"/>
          </a:xfrm>
        </p:grpSpPr>
        <p:sp>
          <p:nvSpPr>
            <p:cNvPr id="4" name="TextBox 3">
              <a:extLst>
                <a:ext uri="{FF2B5EF4-FFF2-40B4-BE49-F238E27FC236}">
                  <a16:creationId xmlns:a16="http://schemas.microsoft.com/office/drawing/2014/main" id="{17EB71C3-C800-3DED-E669-F718730147BE}"/>
                </a:ext>
              </a:extLst>
            </p:cNvPr>
            <p:cNvSpPr txBox="1"/>
            <p:nvPr/>
          </p:nvSpPr>
          <p:spPr>
            <a:xfrm>
              <a:off x="2002629" y="1483548"/>
              <a:ext cx="7781925" cy="769441"/>
            </a:xfrm>
            <a:prstGeom prst="rect">
              <a:avLst/>
            </a:prstGeom>
            <a:noFill/>
          </p:spPr>
          <p:txBody>
            <a:bodyPr wrap="square" rtlCol="0">
              <a:spAutoFit/>
            </a:bodyPr>
            <a:lstStyle/>
            <a:p>
              <a:pPr algn="ctr"/>
              <a:r>
                <a:rPr lang="en-AU" sz="4400" dirty="0">
                  <a:latin typeface="+mj-lt"/>
                </a:rPr>
                <a:t>Increase qubit lifetimes</a:t>
              </a:r>
            </a:p>
          </p:txBody>
        </p:sp>
        <p:sp>
          <p:nvSpPr>
            <p:cNvPr id="5" name="TextBox 4">
              <a:extLst>
                <a:ext uri="{FF2B5EF4-FFF2-40B4-BE49-F238E27FC236}">
                  <a16:creationId xmlns:a16="http://schemas.microsoft.com/office/drawing/2014/main" id="{260A0E7E-6208-9370-2BA2-56591FB57406}"/>
                </a:ext>
              </a:extLst>
            </p:cNvPr>
            <p:cNvSpPr txBox="1"/>
            <p:nvPr/>
          </p:nvSpPr>
          <p:spPr>
            <a:xfrm>
              <a:off x="4410070" y="689699"/>
              <a:ext cx="2819400" cy="630942"/>
            </a:xfrm>
            <a:prstGeom prst="rect">
              <a:avLst/>
            </a:prstGeom>
            <a:noFill/>
          </p:spPr>
          <p:txBody>
            <a:bodyPr wrap="square" rtlCol="0">
              <a:spAutoFit/>
            </a:bodyPr>
            <a:lstStyle/>
            <a:p>
              <a:pPr algn="ctr"/>
              <a:r>
                <a:rPr lang="en-AU" sz="3500" b="1" dirty="0">
                  <a:latin typeface="+mj-lt"/>
                </a:rPr>
                <a:t>Goal</a:t>
              </a:r>
            </a:p>
          </p:txBody>
        </p:sp>
        <p:sp>
          <p:nvSpPr>
            <p:cNvPr id="6" name="Rectangle 5">
              <a:extLst>
                <a:ext uri="{FF2B5EF4-FFF2-40B4-BE49-F238E27FC236}">
                  <a16:creationId xmlns:a16="http://schemas.microsoft.com/office/drawing/2014/main" id="{42EA27A3-1504-8924-1D55-443E808AFAD9}"/>
                </a:ext>
              </a:extLst>
            </p:cNvPr>
            <p:cNvSpPr/>
            <p:nvPr/>
          </p:nvSpPr>
          <p:spPr>
            <a:xfrm>
              <a:off x="4891084" y="1371154"/>
              <a:ext cx="2005016"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9" name="TextBox 8">
            <a:extLst>
              <a:ext uri="{FF2B5EF4-FFF2-40B4-BE49-F238E27FC236}">
                <a16:creationId xmlns:a16="http://schemas.microsoft.com/office/drawing/2014/main" id="{1AC3F90E-4203-70B5-FDF8-EF5B43E6AFD1}"/>
              </a:ext>
            </a:extLst>
          </p:cNvPr>
          <p:cNvSpPr txBox="1"/>
          <p:nvPr/>
        </p:nvSpPr>
        <p:spPr>
          <a:xfrm>
            <a:off x="1524000" y="2724256"/>
            <a:ext cx="9144000" cy="553998"/>
          </a:xfrm>
          <a:prstGeom prst="rect">
            <a:avLst/>
          </a:prstGeom>
          <a:noFill/>
        </p:spPr>
        <p:txBody>
          <a:bodyPr wrap="square" rtlCol="0">
            <a:spAutoFit/>
          </a:bodyPr>
          <a:lstStyle/>
          <a:p>
            <a:pPr algn="just"/>
            <a:r>
              <a:rPr lang="en-AU" sz="3000" dirty="0">
                <a:latin typeface="+mj-lt"/>
              </a:rPr>
              <a:t>Decoherence rate depends on (many) circuit parameters</a:t>
            </a:r>
          </a:p>
        </p:txBody>
      </p:sp>
      <p:grpSp>
        <p:nvGrpSpPr>
          <p:cNvPr id="10" name="Group 9">
            <a:extLst>
              <a:ext uri="{FF2B5EF4-FFF2-40B4-BE49-F238E27FC236}">
                <a16:creationId xmlns:a16="http://schemas.microsoft.com/office/drawing/2014/main" id="{9A01024D-4235-C2DE-6822-AE0B96AC8C59}"/>
              </a:ext>
            </a:extLst>
          </p:cNvPr>
          <p:cNvGrpSpPr/>
          <p:nvPr/>
        </p:nvGrpSpPr>
        <p:grpSpPr>
          <a:xfrm>
            <a:off x="1928805" y="3718296"/>
            <a:ext cx="7781925" cy="1979562"/>
            <a:chOff x="2002628" y="740212"/>
            <a:chExt cx="7781925" cy="1979562"/>
          </a:xfrm>
        </p:grpSpPr>
        <p:sp>
          <p:nvSpPr>
            <p:cNvPr id="11" name="TextBox 10">
              <a:extLst>
                <a:ext uri="{FF2B5EF4-FFF2-40B4-BE49-F238E27FC236}">
                  <a16:creationId xmlns:a16="http://schemas.microsoft.com/office/drawing/2014/main" id="{D92B8EF8-2F01-2555-56C4-289BFDE5FA96}"/>
                </a:ext>
              </a:extLst>
            </p:cNvPr>
            <p:cNvSpPr txBox="1"/>
            <p:nvPr/>
          </p:nvSpPr>
          <p:spPr>
            <a:xfrm>
              <a:off x="2002628" y="1550223"/>
              <a:ext cx="7781925" cy="1169551"/>
            </a:xfrm>
            <a:prstGeom prst="rect">
              <a:avLst/>
            </a:prstGeom>
            <a:noFill/>
          </p:spPr>
          <p:txBody>
            <a:bodyPr wrap="square" rtlCol="0">
              <a:spAutoFit/>
            </a:bodyPr>
            <a:lstStyle/>
            <a:p>
              <a:pPr algn="ctr"/>
              <a:r>
                <a:rPr lang="en-AU" sz="3500" dirty="0">
                  <a:latin typeface="+mj-lt"/>
                </a:rPr>
                <a:t>Pick circuit parameters to minimise rate function</a:t>
              </a:r>
            </a:p>
          </p:txBody>
        </p:sp>
        <p:sp>
          <p:nvSpPr>
            <p:cNvPr id="12" name="TextBox 11">
              <a:extLst>
                <a:ext uri="{FF2B5EF4-FFF2-40B4-BE49-F238E27FC236}">
                  <a16:creationId xmlns:a16="http://schemas.microsoft.com/office/drawing/2014/main" id="{DF790545-E8AC-20E5-CCC5-175E079DA316}"/>
                </a:ext>
              </a:extLst>
            </p:cNvPr>
            <p:cNvSpPr txBox="1"/>
            <p:nvPr/>
          </p:nvSpPr>
          <p:spPr>
            <a:xfrm>
              <a:off x="4346967" y="740212"/>
              <a:ext cx="3093248" cy="630942"/>
            </a:xfrm>
            <a:prstGeom prst="rect">
              <a:avLst/>
            </a:prstGeom>
            <a:noFill/>
          </p:spPr>
          <p:txBody>
            <a:bodyPr wrap="square" rtlCol="0">
              <a:spAutoFit/>
            </a:bodyPr>
            <a:lstStyle/>
            <a:p>
              <a:pPr algn="ctr"/>
              <a:r>
                <a:rPr lang="en-AU" sz="3500" b="1" dirty="0">
                  <a:latin typeface="+mj-lt"/>
                </a:rPr>
                <a:t>Objective</a:t>
              </a:r>
            </a:p>
          </p:txBody>
        </p:sp>
        <p:sp>
          <p:nvSpPr>
            <p:cNvPr id="13" name="Rectangle 12">
              <a:extLst>
                <a:ext uri="{FF2B5EF4-FFF2-40B4-BE49-F238E27FC236}">
                  <a16:creationId xmlns:a16="http://schemas.microsoft.com/office/drawing/2014/main" id="{DEF86C79-329F-13D2-9B28-EF14F2C3F9EE}"/>
                </a:ext>
              </a:extLst>
            </p:cNvPr>
            <p:cNvSpPr/>
            <p:nvPr/>
          </p:nvSpPr>
          <p:spPr>
            <a:xfrm>
              <a:off x="4891083" y="1437829"/>
              <a:ext cx="2005016"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8" name="Arrow: Down 17">
            <a:extLst>
              <a:ext uri="{FF2B5EF4-FFF2-40B4-BE49-F238E27FC236}">
                <a16:creationId xmlns:a16="http://schemas.microsoft.com/office/drawing/2014/main" id="{7AD8C28B-628F-9671-1106-9D09BA58094C}"/>
              </a:ext>
            </a:extLst>
          </p:cNvPr>
          <p:cNvSpPr/>
          <p:nvPr/>
        </p:nvSpPr>
        <p:spPr>
          <a:xfrm>
            <a:off x="5725469" y="2261083"/>
            <a:ext cx="188599" cy="39141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Arrow: Down 18">
            <a:extLst>
              <a:ext uri="{FF2B5EF4-FFF2-40B4-BE49-F238E27FC236}">
                <a16:creationId xmlns:a16="http://schemas.microsoft.com/office/drawing/2014/main" id="{1F2B036F-320E-FB54-6CC7-AB784D38451A}"/>
              </a:ext>
            </a:extLst>
          </p:cNvPr>
          <p:cNvSpPr/>
          <p:nvPr/>
        </p:nvSpPr>
        <p:spPr>
          <a:xfrm>
            <a:off x="5725469" y="3323662"/>
            <a:ext cx="188599" cy="39141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7617B387-8C83-136E-8712-EB971CDFABCE}"/>
              </a:ext>
            </a:extLst>
          </p:cNvPr>
          <p:cNvSpPr txBox="1"/>
          <p:nvPr/>
        </p:nvSpPr>
        <p:spPr>
          <a:xfrm>
            <a:off x="195859" y="179294"/>
            <a:ext cx="339811"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2008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4E6ED4-7446-F226-13F4-EC06CB332943}"/>
              </a:ext>
            </a:extLst>
          </p:cNvPr>
          <p:cNvSpPr/>
          <p:nvPr/>
        </p:nvSpPr>
        <p:spPr>
          <a:xfrm>
            <a:off x="0" y="5329883"/>
            <a:ext cx="12192000" cy="15388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64" name="Group 63">
            <a:extLst>
              <a:ext uri="{FF2B5EF4-FFF2-40B4-BE49-F238E27FC236}">
                <a16:creationId xmlns:a16="http://schemas.microsoft.com/office/drawing/2014/main" id="{632CB259-340A-A813-B8D2-14D05CC0549A}"/>
              </a:ext>
            </a:extLst>
          </p:cNvPr>
          <p:cNvGrpSpPr/>
          <p:nvPr/>
        </p:nvGrpSpPr>
        <p:grpSpPr>
          <a:xfrm>
            <a:off x="413381" y="842597"/>
            <a:ext cx="3789721" cy="4158084"/>
            <a:chOff x="374342" y="1691640"/>
            <a:chExt cx="4357677" cy="4766310"/>
          </a:xfrm>
        </p:grpSpPr>
        <p:pic>
          <p:nvPicPr>
            <p:cNvPr id="5" name="Picture 4">
              <a:extLst>
                <a:ext uri="{FF2B5EF4-FFF2-40B4-BE49-F238E27FC236}">
                  <a16:creationId xmlns:a16="http://schemas.microsoft.com/office/drawing/2014/main" id="{EAEE7DF2-2B3F-A982-F7EF-715E18EE79A3}"/>
                </a:ext>
              </a:extLst>
            </p:cNvPr>
            <p:cNvPicPr>
              <a:picLocks noChangeAspect="1"/>
            </p:cNvPicPr>
            <p:nvPr/>
          </p:nvPicPr>
          <p:blipFill rotWithShape="1">
            <a:blip r:embed="rId3"/>
            <a:srcRect l="2743"/>
            <a:stretch/>
          </p:blipFill>
          <p:spPr>
            <a:xfrm>
              <a:off x="374342" y="1691640"/>
              <a:ext cx="4357677" cy="4766310"/>
            </a:xfrm>
            <a:prstGeom prst="rect">
              <a:avLst/>
            </a:prstGeom>
          </p:spPr>
        </p:pic>
        <p:sp>
          <p:nvSpPr>
            <p:cNvPr id="6" name="Oval 5">
              <a:extLst>
                <a:ext uri="{FF2B5EF4-FFF2-40B4-BE49-F238E27FC236}">
                  <a16:creationId xmlns:a16="http://schemas.microsoft.com/office/drawing/2014/main" id="{E8C7C729-94FB-F224-2EFB-CD24ACA211BE}"/>
                </a:ext>
              </a:extLst>
            </p:cNvPr>
            <p:cNvSpPr/>
            <p:nvPr/>
          </p:nvSpPr>
          <p:spPr>
            <a:xfrm>
              <a:off x="1123705" y="3740669"/>
              <a:ext cx="180146" cy="187244"/>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v</a:t>
              </a:r>
            </a:p>
          </p:txBody>
        </p:sp>
        <p:cxnSp>
          <p:nvCxnSpPr>
            <p:cNvPr id="7" name="Straight Connector 6">
              <a:extLst>
                <a:ext uri="{FF2B5EF4-FFF2-40B4-BE49-F238E27FC236}">
                  <a16:creationId xmlns:a16="http://schemas.microsoft.com/office/drawing/2014/main" id="{956F5FF8-7483-6F8A-5C6D-7870FA38E4D3}"/>
                </a:ext>
              </a:extLst>
            </p:cNvPr>
            <p:cNvCxnSpPr>
              <a:cxnSpLocks/>
            </p:cNvCxnSpPr>
            <p:nvPr/>
          </p:nvCxnSpPr>
          <p:spPr>
            <a:xfrm>
              <a:off x="1213778" y="3965139"/>
              <a:ext cx="0" cy="130872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C9F5A942-F9E2-0DF0-0199-FEC6EF202170}"/>
                </a:ext>
              </a:extLst>
            </p:cNvPr>
            <p:cNvGrpSpPr/>
            <p:nvPr/>
          </p:nvGrpSpPr>
          <p:grpSpPr>
            <a:xfrm>
              <a:off x="1151227" y="5180234"/>
              <a:ext cx="125101" cy="130856"/>
              <a:chOff x="4901828" y="1511648"/>
              <a:chExt cx="180000" cy="180000"/>
            </a:xfrm>
          </p:grpSpPr>
          <p:cxnSp>
            <p:nvCxnSpPr>
              <p:cNvPr id="9" name="Straight Connector 8">
                <a:extLst>
                  <a:ext uri="{FF2B5EF4-FFF2-40B4-BE49-F238E27FC236}">
                    <a16:creationId xmlns:a16="http://schemas.microsoft.com/office/drawing/2014/main" id="{0B36B284-33CE-F3FF-B84D-90D6385FB71D}"/>
                  </a:ext>
                </a:extLst>
              </p:cNvPr>
              <p:cNvCxnSpPr>
                <a:cxnSpLocks/>
              </p:cNvCxnSpPr>
              <p:nvPr/>
            </p:nvCxnSpPr>
            <p:spPr>
              <a:xfrm>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109FB-1D06-C224-52E7-9F598F321B7D}"/>
                  </a:ext>
                </a:extLst>
              </p:cNvPr>
              <p:cNvCxnSpPr>
                <a:cxnSpLocks/>
              </p:cNvCxnSpPr>
              <p:nvPr/>
            </p:nvCxnSpPr>
            <p:spPr>
              <a:xfrm rot="16200000">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Freeform: Shape 12">
              <a:extLst>
                <a:ext uri="{FF2B5EF4-FFF2-40B4-BE49-F238E27FC236}">
                  <a16:creationId xmlns:a16="http://schemas.microsoft.com/office/drawing/2014/main" id="{7A0E662E-DA14-3418-76A2-CD0A249E66CB}"/>
                </a:ext>
              </a:extLst>
            </p:cNvPr>
            <p:cNvSpPr/>
            <p:nvPr/>
          </p:nvSpPr>
          <p:spPr>
            <a:xfrm rot="21093333">
              <a:off x="1346081" y="3834772"/>
              <a:ext cx="1042871" cy="1026978"/>
            </a:xfrm>
            <a:custGeom>
              <a:avLst/>
              <a:gdLst>
                <a:gd name="connsiteX0" fmla="*/ 0 w 1200150"/>
                <a:gd name="connsiteY0" fmla="*/ 0 h 1108710"/>
                <a:gd name="connsiteX1" fmla="*/ 525780 w 1200150"/>
                <a:gd name="connsiteY1" fmla="*/ 845820 h 1108710"/>
                <a:gd name="connsiteX2" fmla="*/ 1200150 w 1200150"/>
                <a:gd name="connsiteY2" fmla="*/ 1108710 h 1108710"/>
              </a:gdLst>
              <a:ahLst/>
              <a:cxnLst>
                <a:cxn ang="0">
                  <a:pos x="connsiteX0" y="connsiteY0"/>
                </a:cxn>
                <a:cxn ang="0">
                  <a:pos x="connsiteX1" y="connsiteY1"/>
                </a:cxn>
                <a:cxn ang="0">
                  <a:pos x="connsiteX2" y="connsiteY2"/>
                </a:cxn>
              </a:cxnLst>
              <a:rect l="l" t="t" r="r" b="b"/>
              <a:pathLst>
                <a:path w="1200150" h="1108710">
                  <a:moveTo>
                    <a:pt x="0" y="0"/>
                  </a:moveTo>
                  <a:cubicBezTo>
                    <a:pt x="162877" y="330517"/>
                    <a:pt x="325755" y="661035"/>
                    <a:pt x="525780" y="845820"/>
                  </a:cubicBezTo>
                  <a:cubicBezTo>
                    <a:pt x="725805" y="1030605"/>
                    <a:pt x="962977" y="1069657"/>
                    <a:pt x="1200150" y="1108710"/>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6780052C-4F54-5C34-FD44-40C908E08604}"/>
                </a:ext>
              </a:extLst>
            </p:cNvPr>
            <p:cNvSpPr/>
            <p:nvPr/>
          </p:nvSpPr>
          <p:spPr>
            <a:xfrm>
              <a:off x="2305234" y="4746753"/>
              <a:ext cx="180147" cy="187244"/>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v</a:t>
              </a:r>
            </a:p>
          </p:txBody>
        </p:sp>
        <p:grpSp>
          <p:nvGrpSpPr>
            <p:cNvPr id="42" name="Group 41">
              <a:extLst>
                <a:ext uri="{FF2B5EF4-FFF2-40B4-BE49-F238E27FC236}">
                  <a16:creationId xmlns:a16="http://schemas.microsoft.com/office/drawing/2014/main" id="{C20E0925-FD93-EABC-BDD4-9DE98566D176}"/>
                </a:ext>
              </a:extLst>
            </p:cNvPr>
            <p:cNvGrpSpPr/>
            <p:nvPr/>
          </p:nvGrpSpPr>
          <p:grpSpPr>
            <a:xfrm>
              <a:off x="2333625" y="4773702"/>
              <a:ext cx="125114" cy="130859"/>
              <a:chOff x="4901811" y="1511648"/>
              <a:chExt cx="180017" cy="180005"/>
            </a:xfrm>
          </p:grpSpPr>
          <p:cxnSp>
            <p:nvCxnSpPr>
              <p:cNvPr id="43" name="Straight Connector 42">
                <a:extLst>
                  <a:ext uri="{FF2B5EF4-FFF2-40B4-BE49-F238E27FC236}">
                    <a16:creationId xmlns:a16="http://schemas.microsoft.com/office/drawing/2014/main" id="{BB4E3FFB-E1C6-119B-54FF-74F42B807941}"/>
                  </a:ext>
                </a:extLst>
              </p:cNvPr>
              <p:cNvCxnSpPr>
                <a:cxnSpLocks/>
              </p:cNvCxnSpPr>
              <p:nvPr/>
            </p:nvCxnSpPr>
            <p:spPr>
              <a:xfrm>
                <a:off x="4901828" y="1511648"/>
                <a:ext cx="18000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BB2ADD-C783-90D0-C182-4B0D2AC9B0D9}"/>
                  </a:ext>
                </a:extLst>
              </p:cNvPr>
              <p:cNvCxnSpPr>
                <a:cxnSpLocks/>
              </p:cNvCxnSpPr>
              <p:nvPr/>
            </p:nvCxnSpPr>
            <p:spPr>
              <a:xfrm rot="16200000">
                <a:off x="4901811" y="1511654"/>
                <a:ext cx="179999" cy="1799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Straight Connector 44">
              <a:extLst>
                <a:ext uri="{FF2B5EF4-FFF2-40B4-BE49-F238E27FC236}">
                  <a16:creationId xmlns:a16="http://schemas.microsoft.com/office/drawing/2014/main" id="{1A2ECD7D-8D72-3714-4F98-19677F556143}"/>
                </a:ext>
              </a:extLst>
            </p:cNvPr>
            <p:cNvCxnSpPr>
              <a:cxnSpLocks/>
            </p:cNvCxnSpPr>
            <p:nvPr/>
          </p:nvCxnSpPr>
          <p:spPr>
            <a:xfrm flipH="1">
              <a:off x="1204243" y="4833939"/>
              <a:ext cx="1188000" cy="41760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B6D1FD9-FABD-C6D2-EC8E-30233ACAB2AC}"/>
                </a:ext>
              </a:extLst>
            </p:cNvPr>
            <p:cNvCxnSpPr/>
            <p:nvPr/>
          </p:nvCxnSpPr>
          <p:spPr>
            <a:xfrm>
              <a:off x="1566929" y="4469869"/>
              <a:ext cx="167425" cy="643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387B425-B3FC-AD7F-9822-783E83EF1D35}"/>
                </a:ext>
              </a:extLst>
            </p:cNvPr>
            <p:cNvCxnSpPr>
              <a:cxnSpLocks/>
            </p:cNvCxnSpPr>
            <p:nvPr/>
          </p:nvCxnSpPr>
          <p:spPr>
            <a:xfrm>
              <a:off x="1688271" y="4363725"/>
              <a:ext cx="46083" cy="17033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B025A20-94DC-8507-DC9B-AEC728D9B731}"/>
                </a:ext>
              </a:extLst>
            </p:cNvPr>
            <p:cNvCxnSpPr>
              <a:cxnSpLocks/>
            </p:cNvCxnSpPr>
            <p:nvPr/>
          </p:nvCxnSpPr>
          <p:spPr>
            <a:xfrm>
              <a:off x="1588637" y="5032400"/>
              <a:ext cx="2302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573434E-4BE3-BAFA-46BB-945926E44287}"/>
                </a:ext>
              </a:extLst>
            </p:cNvPr>
            <p:cNvCxnSpPr>
              <a:cxnSpLocks/>
            </p:cNvCxnSpPr>
            <p:nvPr/>
          </p:nvCxnSpPr>
          <p:spPr>
            <a:xfrm flipV="1">
              <a:off x="1649852" y="5032400"/>
              <a:ext cx="169004" cy="147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C5E7F812-32FC-063E-AB7B-E85E403CCE68}"/>
              </a:ext>
            </a:extLst>
          </p:cNvPr>
          <p:cNvSpPr txBox="1"/>
          <p:nvPr/>
        </p:nvSpPr>
        <p:spPr>
          <a:xfrm>
            <a:off x="-549254" y="227851"/>
            <a:ext cx="5692140" cy="553998"/>
          </a:xfrm>
          <a:prstGeom prst="rect">
            <a:avLst/>
          </a:prstGeom>
          <a:noFill/>
        </p:spPr>
        <p:txBody>
          <a:bodyPr wrap="square" rtlCol="0">
            <a:spAutoFit/>
          </a:bodyPr>
          <a:lstStyle/>
          <a:p>
            <a:pPr algn="ctr"/>
            <a:r>
              <a:rPr lang="en-AU" sz="3000" dirty="0">
                <a:latin typeface="+mj-lt"/>
              </a:rPr>
              <a:t>Gradient Descent</a:t>
            </a:r>
          </a:p>
        </p:txBody>
      </p:sp>
      <p:sp>
        <p:nvSpPr>
          <p:cNvPr id="68" name="TextBox 67">
            <a:extLst>
              <a:ext uri="{FF2B5EF4-FFF2-40B4-BE49-F238E27FC236}">
                <a16:creationId xmlns:a16="http://schemas.microsoft.com/office/drawing/2014/main" id="{05D774EB-E485-018D-0B7D-E3FA9474385F}"/>
              </a:ext>
            </a:extLst>
          </p:cNvPr>
          <p:cNvSpPr txBox="1"/>
          <p:nvPr/>
        </p:nvSpPr>
        <p:spPr>
          <a:xfrm>
            <a:off x="1871971" y="5663153"/>
            <a:ext cx="7778145" cy="861774"/>
          </a:xfrm>
          <a:prstGeom prst="rect">
            <a:avLst/>
          </a:prstGeom>
          <a:noFill/>
        </p:spPr>
        <p:txBody>
          <a:bodyPr wrap="square" rtlCol="0">
            <a:spAutoFit/>
          </a:bodyPr>
          <a:lstStyle/>
          <a:p>
            <a:pPr algn="ctr"/>
            <a:r>
              <a:rPr lang="en-AU" sz="5000" dirty="0">
                <a:latin typeface="+mj-lt"/>
              </a:rPr>
              <a:t>Our optimisation methods</a:t>
            </a:r>
          </a:p>
        </p:txBody>
      </p:sp>
      <p:grpSp>
        <p:nvGrpSpPr>
          <p:cNvPr id="69" name="Group 68">
            <a:extLst>
              <a:ext uri="{FF2B5EF4-FFF2-40B4-BE49-F238E27FC236}">
                <a16:creationId xmlns:a16="http://schemas.microsoft.com/office/drawing/2014/main" id="{9A17BCA9-F8FD-2E3C-1244-3F2F934E9B8D}"/>
              </a:ext>
            </a:extLst>
          </p:cNvPr>
          <p:cNvGrpSpPr/>
          <p:nvPr/>
        </p:nvGrpSpPr>
        <p:grpSpPr>
          <a:xfrm>
            <a:off x="5374168" y="1419627"/>
            <a:ext cx="5764182" cy="3446118"/>
            <a:chOff x="664580" y="2994342"/>
            <a:chExt cx="6724414" cy="3562339"/>
          </a:xfrm>
        </p:grpSpPr>
        <p:sp>
          <p:nvSpPr>
            <p:cNvPr id="70" name="Rectangle: Rounded Corners 69">
              <a:extLst>
                <a:ext uri="{FF2B5EF4-FFF2-40B4-BE49-F238E27FC236}">
                  <a16:creationId xmlns:a16="http://schemas.microsoft.com/office/drawing/2014/main" id="{48E43B5B-1A5B-BE70-4C7B-EB44CEADB8A6}"/>
                </a:ext>
              </a:extLst>
            </p:cNvPr>
            <p:cNvSpPr/>
            <p:nvPr/>
          </p:nvSpPr>
          <p:spPr>
            <a:xfrm>
              <a:off x="664580" y="2994343"/>
              <a:ext cx="2878650" cy="132556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latin typeface="Calibri" panose="020F0502020204030204" pitchFamily="34" charset="0"/>
                  <a:cs typeface="Calibri" panose="020F0502020204030204" pitchFamily="34" charset="0"/>
                </a:rPr>
                <a:t>Break function down into sequence of simple functions</a:t>
              </a:r>
            </a:p>
          </p:txBody>
        </p:sp>
        <p:sp>
          <p:nvSpPr>
            <p:cNvPr id="71" name="Arrow: Right 70">
              <a:extLst>
                <a:ext uri="{FF2B5EF4-FFF2-40B4-BE49-F238E27FC236}">
                  <a16:creationId xmlns:a16="http://schemas.microsoft.com/office/drawing/2014/main" id="{56D64FD0-D0A4-02FF-B828-B1A748284AD6}"/>
                </a:ext>
              </a:extLst>
            </p:cNvPr>
            <p:cNvSpPr/>
            <p:nvPr/>
          </p:nvSpPr>
          <p:spPr>
            <a:xfrm>
              <a:off x="3463220" y="3497104"/>
              <a:ext cx="1047124" cy="320040"/>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Rounded Corners 71">
              <a:extLst>
                <a:ext uri="{FF2B5EF4-FFF2-40B4-BE49-F238E27FC236}">
                  <a16:creationId xmlns:a16="http://schemas.microsoft.com/office/drawing/2014/main" id="{7431441D-1130-D917-FA5C-3C45F8B5E1A5}"/>
                </a:ext>
              </a:extLst>
            </p:cNvPr>
            <p:cNvSpPr/>
            <p:nvPr/>
          </p:nvSpPr>
          <p:spPr>
            <a:xfrm>
              <a:off x="4510344" y="2994342"/>
              <a:ext cx="2878650" cy="132556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latin typeface="Calibri" panose="020F0502020204030204" pitchFamily="34" charset="0"/>
                  <a:cs typeface="Calibri" panose="020F0502020204030204" pitchFamily="34" charset="0"/>
                </a:rPr>
                <a:t>Appropriately calculate gradient of simple functions  </a:t>
              </a:r>
            </a:p>
          </p:txBody>
        </p:sp>
        <p:sp>
          <p:nvSpPr>
            <p:cNvPr id="73" name="Arrow: Right 72">
              <a:extLst>
                <a:ext uri="{FF2B5EF4-FFF2-40B4-BE49-F238E27FC236}">
                  <a16:creationId xmlns:a16="http://schemas.microsoft.com/office/drawing/2014/main" id="{F73A376B-3DE8-2F1B-8D7C-3D66CFCF12D0}"/>
                </a:ext>
              </a:extLst>
            </p:cNvPr>
            <p:cNvSpPr/>
            <p:nvPr/>
          </p:nvSpPr>
          <p:spPr>
            <a:xfrm rot="5400000">
              <a:off x="5427275" y="4528480"/>
              <a:ext cx="1044785" cy="353614"/>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Rectangle: Rounded Corners 73">
              <a:extLst>
                <a:ext uri="{FF2B5EF4-FFF2-40B4-BE49-F238E27FC236}">
                  <a16:creationId xmlns:a16="http://schemas.microsoft.com/office/drawing/2014/main" id="{52FFC874-F7E8-1730-EC95-90CDFCA6CA8F}"/>
                </a:ext>
              </a:extLst>
            </p:cNvPr>
            <p:cNvSpPr/>
            <p:nvPr/>
          </p:nvSpPr>
          <p:spPr>
            <a:xfrm>
              <a:off x="4510344" y="5231117"/>
              <a:ext cx="2878650" cy="132556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latin typeface="Calibri" panose="020F0502020204030204" pitchFamily="34" charset="0"/>
                  <a:cs typeface="Calibri" panose="020F0502020204030204" pitchFamily="34" charset="0"/>
                </a:rPr>
                <a:t>Combine in reverse sequence to get gradient of original function</a:t>
              </a:r>
            </a:p>
          </p:txBody>
        </p:sp>
      </p:grpSp>
      <p:sp>
        <p:nvSpPr>
          <p:cNvPr id="75" name="TextBox 74">
            <a:extLst>
              <a:ext uri="{FF2B5EF4-FFF2-40B4-BE49-F238E27FC236}">
                <a16:creationId xmlns:a16="http://schemas.microsoft.com/office/drawing/2014/main" id="{FF3F7DA7-1ADE-64D2-BABF-B4172A0C0F20}"/>
              </a:ext>
            </a:extLst>
          </p:cNvPr>
          <p:cNvSpPr txBox="1"/>
          <p:nvPr/>
        </p:nvSpPr>
        <p:spPr>
          <a:xfrm>
            <a:off x="5675840" y="227851"/>
            <a:ext cx="5092250" cy="1015663"/>
          </a:xfrm>
          <a:prstGeom prst="rect">
            <a:avLst/>
          </a:prstGeom>
          <a:noFill/>
        </p:spPr>
        <p:txBody>
          <a:bodyPr wrap="square" rtlCol="0">
            <a:spAutoFit/>
          </a:bodyPr>
          <a:lstStyle/>
          <a:p>
            <a:pPr algn="ctr"/>
            <a:r>
              <a:rPr lang="en-AU" sz="3000" dirty="0">
                <a:latin typeface="+mj-lt"/>
              </a:rPr>
              <a:t>Reverse Mode Automatic differentiation / </a:t>
            </a:r>
            <a:r>
              <a:rPr lang="en-AU" sz="3000" dirty="0" err="1">
                <a:latin typeface="+mj-lt"/>
              </a:rPr>
              <a:t>autograd</a:t>
            </a:r>
            <a:endParaRPr lang="en-AU" sz="3000" dirty="0">
              <a:latin typeface="+mj-lt"/>
            </a:endParaRPr>
          </a:p>
        </p:txBody>
      </p:sp>
      <p:sp>
        <p:nvSpPr>
          <p:cNvPr id="2" name="Rectangle: Rounded Corners 1">
            <a:extLst>
              <a:ext uri="{FF2B5EF4-FFF2-40B4-BE49-F238E27FC236}">
                <a16:creationId xmlns:a16="http://schemas.microsoft.com/office/drawing/2014/main" id="{1D876993-1F70-6F54-3FCD-6DECFFB4ED00}"/>
              </a:ext>
            </a:extLst>
          </p:cNvPr>
          <p:cNvSpPr/>
          <p:nvPr/>
        </p:nvSpPr>
        <p:spPr>
          <a:xfrm>
            <a:off x="5374167" y="3583428"/>
            <a:ext cx="2467585" cy="128231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latin typeface="Calibri" panose="020F0502020204030204" pitchFamily="34" charset="0"/>
                <a:cs typeface="Calibri" panose="020F0502020204030204" pitchFamily="34" charset="0"/>
              </a:rPr>
              <a:t>From gradient calculate direction of steepest descent</a:t>
            </a:r>
          </a:p>
        </p:txBody>
      </p:sp>
      <p:sp>
        <p:nvSpPr>
          <p:cNvPr id="3" name="Arrow: Right 2">
            <a:extLst>
              <a:ext uri="{FF2B5EF4-FFF2-40B4-BE49-F238E27FC236}">
                <a16:creationId xmlns:a16="http://schemas.microsoft.com/office/drawing/2014/main" id="{11F6679E-4240-025C-99C1-131CD9A9AD33}"/>
              </a:ext>
            </a:extLst>
          </p:cNvPr>
          <p:cNvSpPr/>
          <p:nvPr/>
        </p:nvSpPr>
        <p:spPr>
          <a:xfrm rot="10800000">
            <a:off x="7841752" y="4083609"/>
            <a:ext cx="1010699" cy="303119"/>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Arrow: Right 3">
            <a:extLst>
              <a:ext uri="{FF2B5EF4-FFF2-40B4-BE49-F238E27FC236}">
                <a16:creationId xmlns:a16="http://schemas.microsoft.com/office/drawing/2014/main" id="{BA7D16AE-3E83-57E3-4033-95A0562CD425}"/>
              </a:ext>
            </a:extLst>
          </p:cNvPr>
          <p:cNvSpPr/>
          <p:nvPr/>
        </p:nvSpPr>
        <p:spPr>
          <a:xfrm rot="10800000">
            <a:off x="4423409" y="4073024"/>
            <a:ext cx="950756" cy="313704"/>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Rounded Corners 10">
            <a:extLst>
              <a:ext uri="{FF2B5EF4-FFF2-40B4-BE49-F238E27FC236}">
                <a16:creationId xmlns:a16="http://schemas.microsoft.com/office/drawing/2014/main" id="{E02C22C5-2EEF-F115-E171-ADC982452D8A}"/>
              </a:ext>
            </a:extLst>
          </p:cNvPr>
          <p:cNvSpPr/>
          <p:nvPr/>
        </p:nvSpPr>
        <p:spPr>
          <a:xfrm>
            <a:off x="281879" y="836856"/>
            <a:ext cx="4103370" cy="43045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34CECFFD-05A3-2B65-455F-B062048C46E1}"/>
              </a:ext>
            </a:extLst>
          </p:cNvPr>
          <p:cNvSpPr txBox="1"/>
          <p:nvPr/>
        </p:nvSpPr>
        <p:spPr>
          <a:xfrm>
            <a:off x="195859" y="179294"/>
            <a:ext cx="339811"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2338482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BECD09-96BF-139B-0716-24E0E3CAEA24}"/>
              </a:ext>
            </a:extLst>
          </p:cNvPr>
          <p:cNvGrpSpPr/>
          <p:nvPr/>
        </p:nvGrpSpPr>
        <p:grpSpPr>
          <a:xfrm>
            <a:off x="560592" y="2739166"/>
            <a:ext cx="11956550" cy="3785800"/>
            <a:chOff x="146924" y="1041903"/>
            <a:chExt cx="12027714" cy="3836956"/>
          </a:xfrm>
        </p:grpSpPr>
        <p:sp>
          <p:nvSpPr>
            <p:cNvPr id="6" name="Rectangle: Rounded Corners 5">
              <a:extLst>
                <a:ext uri="{FF2B5EF4-FFF2-40B4-BE49-F238E27FC236}">
                  <a16:creationId xmlns:a16="http://schemas.microsoft.com/office/drawing/2014/main" id="{3601FFFC-3A1B-2371-0A88-241E692E5D0A}"/>
                </a:ext>
              </a:extLst>
            </p:cNvPr>
            <p:cNvSpPr/>
            <p:nvPr/>
          </p:nvSpPr>
          <p:spPr>
            <a:xfrm>
              <a:off x="9201873" y="3087547"/>
              <a:ext cx="1412112" cy="682906"/>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combine </a:t>
              </a:r>
            </a:p>
          </p:txBody>
        </p:sp>
        <p:sp>
          <p:nvSpPr>
            <p:cNvPr id="8" name="Rectangle: Rounded Corners 7">
              <a:extLst>
                <a:ext uri="{FF2B5EF4-FFF2-40B4-BE49-F238E27FC236}">
                  <a16:creationId xmlns:a16="http://schemas.microsoft.com/office/drawing/2014/main" id="{4A40B781-01A1-F086-806F-B429FB6D09D8}"/>
                </a:ext>
              </a:extLst>
            </p:cNvPr>
            <p:cNvSpPr/>
            <p:nvPr/>
          </p:nvSpPr>
          <p:spPr>
            <a:xfrm>
              <a:off x="6935164" y="2403676"/>
              <a:ext cx="1412112" cy="68290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p>
          </p:txBody>
        </p:sp>
        <p:sp>
          <p:nvSpPr>
            <p:cNvPr id="11" name="Rectangle: Rounded Corners 10">
              <a:extLst>
                <a:ext uri="{FF2B5EF4-FFF2-40B4-BE49-F238E27FC236}">
                  <a16:creationId xmlns:a16="http://schemas.microsoft.com/office/drawing/2014/main" id="{9E21B743-A808-10E8-D899-80D1AC2D2B97}"/>
                </a:ext>
              </a:extLst>
            </p:cNvPr>
            <p:cNvSpPr/>
            <p:nvPr/>
          </p:nvSpPr>
          <p:spPr>
            <a:xfrm>
              <a:off x="6935164" y="3770453"/>
              <a:ext cx="1412112" cy="68290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p>
          </p:txBody>
        </p:sp>
        <p:cxnSp>
          <p:nvCxnSpPr>
            <p:cNvPr id="14" name="Straight Arrow Connector 13">
              <a:extLst>
                <a:ext uri="{FF2B5EF4-FFF2-40B4-BE49-F238E27FC236}">
                  <a16:creationId xmlns:a16="http://schemas.microsoft.com/office/drawing/2014/main" id="{9D3F70C7-1D79-D33B-732C-CF156DAB9052}"/>
                </a:ext>
              </a:extLst>
            </p:cNvPr>
            <p:cNvCxnSpPr>
              <a:stCxn id="8" idx="3"/>
              <a:endCxn id="6" idx="1"/>
            </p:cNvCxnSpPr>
            <p:nvPr/>
          </p:nvCxnSpPr>
          <p:spPr>
            <a:xfrm>
              <a:off x="8347276" y="2745130"/>
              <a:ext cx="854597" cy="6838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86D29C9-BCBE-CDD3-F549-3ECF12989895}"/>
                </a:ext>
              </a:extLst>
            </p:cNvPr>
            <p:cNvCxnSpPr>
              <a:cxnSpLocks/>
              <a:endCxn id="6" idx="1"/>
            </p:cNvCxnSpPr>
            <p:nvPr/>
          </p:nvCxnSpPr>
          <p:spPr>
            <a:xfrm flipV="1">
              <a:off x="8347276" y="3429000"/>
              <a:ext cx="854597" cy="6829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4DF286-5467-7B4A-B7BD-01DC8307BCA9}"/>
                </a:ext>
              </a:extLst>
            </p:cNvPr>
            <p:cNvSpPr txBox="1"/>
            <p:nvPr/>
          </p:nvSpPr>
          <p:spPr>
            <a:xfrm>
              <a:off x="8623140" y="3793836"/>
              <a:ext cx="1412112" cy="461665"/>
            </a:xfrm>
            <a:prstGeom prst="rect">
              <a:avLst/>
            </a:prstGeom>
            <a:noFill/>
          </p:spPr>
          <p:txBody>
            <a:bodyPr wrap="square" rtlCol="0">
              <a:spAutoFit/>
            </a:bodyPr>
            <a:lstStyle/>
            <a:p>
              <a:r>
                <a:rPr lang="en-AU" sz="2400" dirty="0" err="1"/>
                <a:t>T</a:t>
              </a:r>
              <a:r>
                <a:rPr lang="en-AU" sz="2400" baseline="-25000" dirty="0" err="1"/>
                <a:t>φ</a:t>
              </a:r>
              <a:endParaRPr lang="en-AU" sz="2400" dirty="0"/>
            </a:p>
          </p:txBody>
        </p:sp>
        <p:sp>
          <p:nvSpPr>
            <p:cNvPr id="18" name="TextBox 17">
              <a:extLst>
                <a:ext uri="{FF2B5EF4-FFF2-40B4-BE49-F238E27FC236}">
                  <a16:creationId xmlns:a16="http://schemas.microsoft.com/office/drawing/2014/main" id="{031558E4-D2AC-D235-E447-C8769D112250}"/>
                </a:ext>
              </a:extLst>
            </p:cNvPr>
            <p:cNvSpPr txBox="1"/>
            <p:nvPr/>
          </p:nvSpPr>
          <p:spPr>
            <a:xfrm>
              <a:off x="8392750" y="2902446"/>
              <a:ext cx="1412112" cy="461665"/>
            </a:xfrm>
            <a:prstGeom prst="rect">
              <a:avLst/>
            </a:prstGeom>
            <a:noFill/>
          </p:spPr>
          <p:txBody>
            <a:bodyPr wrap="square" rtlCol="0">
              <a:spAutoFit/>
            </a:bodyPr>
            <a:lstStyle/>
            <a:p>
              <a:r>
                <a:rPr lang="en-AU" sz="2400" dirty="0"/>
                <a:t>T</a:t>
              </a:r>
              <a:r>
                <a:rPr lang="en-AU" sz="2400" baseline="-25000" dirty="0"/>
                <a:t>1</a:t>
              </a:r>
              <a:endParaRPr lang="en-AU" sz="2400" dirty="0"/>
            </a:p>
          </p:txBody>
        </p:sp>
        <p:cxnSp>
          <p:nvCxnSpPr>
            <p:cNvPr id="20" name="Straight Arrow Connector 19">
              <a:extLst>
                <a:ext uri="{FF2B5EF4-FFF2-40B4-BE49-F238E27FC236}">
                  <a16:creationId xmlns:a16="http://schemas.microsoft.com/office/drawing/2014/main" id="{C42C0DB3-C195-EA40-CD56-6FB8552AFEFD}"/>
                </a:ext>
              </a:extLst>
            </p:cNvPr>
            <p:cNvCxnSpPr>
              <a:stCxn id="6" idx="3"/>
            </p:cNvCxnSpPr>
            <p:nvPr/>
          </p:nvCxnSpPr>
          <p:spPr>
            <a:xfrm>
              <a:off x="10613985" y="3429000"/>
              <a:ext cx="10880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641B6DD-6A1A-DAC8-7D2A-26F58F924C60}"/>
                </a:ext>
              </a:extLst>
            </p:cNvPr>
            <p:cNvSpPr txBox="1"/>
            <p:nvPr/>
          </p:nvSpPr>
          <p:spPr>
            <a:xfrm>
              <a:off x="10762526" y="2796608"/>
              <a:ext cx="1412112" cy="461665"/>
            </a:xfrm>
            <a:prstGeom prst="rect">
              <a:avLst/>
            </a:prstGeom>
            <a:noFill/>
          </p:spPr>
          <p:txBody>
            <a:bodyPr wrap="square" rtlCol="0">
              <a:spAutoFit/>
            </a:bodyPr>
            <a:lstStyle/>
            <a:p>
              <a:r>
                <a:rPr lang="en-AU" sz="2400" dirty="0"/>
                <a:t>T</a:t>
              </a:r>
              <a:r>
                <a:rPr lang="en-AU" sz="2400" baseline="-25000" dirty="0"/>
                <a:t>2</a:t>
              </a:r>
              <a:endParaRPr lang="en-AU" sz="2400" dirty="0"/>
            </a:p>
          </p:txBody>
        </p:sp>
        <p:cxnSp>
          <p:nvCxnSpPr>
            <p:cNvPr id="23" name="Straight Arrow Connector 22">
              <a:extLst>
                <a:ext uri="{FF2B5EF4-FFF2-40B4-BE49-F238E27FC236}">
                  <a16:creationId xmlns:a16="http://schemas.microsoft.com/office/drawing/2014/main" id="{59202928-6C54-DDF9-1648-3CA2D683E333}"/>
                </a:ext>
              </a:extLst>
            </p:cNvPr>
            <p:cNvCxnSpPr>
              <a:cxnSpLocks/>
              <a:endCxn id="8" idx="1"/>
            </p:cNvCxnSpPr>
            <p:nvPr/>
          </p:nvCxnSpPr>
          <p:spPr>
            <a:xfrm>
              <a:off x="5605442" y="2737710"/>
              <a:ext cx="1329722" cy="74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3D76109-DA20-D956-310E-656F29F773D2}"/>
                </a:ext>
              </a:extLst>
            </p:cNvPr>
            <p:cNvGrpSpPr/>
            <p:nvPr/>
          </p:nvGrpSpPr>
          <p:grpSpPr>
            <a:xfrm>
              <a:off x="3444835" y="3509314"/>
              <a:ext cx="2160607" cy="1369545"/>
              <a:chOff x="2990127" y="2059453"/>
              <a:chExt cx="2160607" cy="1369545"/>
            </a:xfrm>
          </p:grpSpPr>
          <p:sp>
            <p:nvSpPr>
              <p:cNvPr id="142" name="Rectangle: Rounded Corners 141">
                <a:extLst>
                  <a:ext uri="{FF2B5EF4-FFF2-40B4-BE49-F238E27FC236}">
                    <a16:creationId xmlns:a16="http://schemas.microsoft.com/office/drawing/2014/main" id="{DE32B40F-EAF1-E1AD-F450-9BE48C77137C}"/>
                  </a:ext>
                </a:extLst>
              </p:cNvPr>
              <p:cNvSpPr/>
              <p:nvPr/>
            </p:nvSpPr>
            <p:spPr>
              <a:xfrm>
                <a:off x="2990128" y="2059453"/>
                <a:ext cx="2160606" cy="1369545"/>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p>
            </p:txBody>
          </p:sp>
          <p:sp>
            <p:nvSpPr>
              <p:cNvPr id="143" name="Freeform: Shape 142">
                <a:extLst>
                  <a:ext uri="{FF2B5EF4-FFF2-40B4-BE49-F238E27FC236}">
                    <a16:creationId xmlns:a16="http://schemas.microsoft.com/office/drawing/2014/main" id="{214F3DBD-1DE4-EC0F-D186-2A79829715D5}"/>
                  </a:ext>
                </a:extLst>
              </p:cNvPr>
              <p:cNvSpPr/>
              <p:nvPr/>
            </p:nvSpPr>
            <p:spPr>
              <a:xfrm>
                <a:off x="3366304" y="2422509"/>
                <a:ext cx="1400537" cy="648408"/>
              </a:xfrm>
              <a:custGeom>
                <a:avLst/>
                <a:gdLst>
                  <a:gd name="connsiteX0" fmla="*/ 0 w 1400537"/>
                  <a:gd name="connsiteY0" fmla="*/ 0 h 648408"/>
                  <a:gd name="connsiteX1" fmla="*/ 682907 w 1400537"/>
                  <a:gd name="connsiteY1" fmla="*/ 648182 h 648408"/>
                  <a:gd name="connsiteX2" fmla="*/ 1400537 w 1400537"/>
                  <a:gd name="connsiteY2" fmla="*/ 57873 h 648408"/>
                </a:gdLst>
                <a:ahLst/>
                <a:cxnLst>
                  <a:cxn ang="0">
                    <a:pos x="connsiteX0" y="connsiteY0"/>
                  </a:cxn>
                  <a:cxn ang="0">
                    <a:pos x="connsiteX1" y="connsiteY1"/>
                  </a:cxn>
                  <a:cxn ang="0">
                    <a:pos x="connsiteX2" y="connsiteY2"/>
                  </a:cxn>
                </a:cxnLst>
                <a:rect l="l" t="t" r="r" b="b"/>
                <a:pathLst>
                  <a:path w="1400537" h="648408">
                    <a:moveTo>
                      <a:pt x="0" y="0"/>
                    </a:moveTo>
                    <a:cubicBezTo>
                      <a:pt x="224742" y="319268"/>
                      <a:pt x="449484" y="638537"/>
                      <a:pt x="682907" y="648182"/>
                    </a:cubicBezTo>
                    <a:cubicBezTo>
                      <a:pt x="916330" y="657827"/>
                      <a:pt x="1158433" y="357850"/>
                      <a:pt x="1400537" y="57873"/>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4" name="Straight Connector 143">
                <a:extLst>
                  <a:ext uri="{FF2B5EF4-FFF2-40B4-BE49-F238E27FC236}">
                    <a16:creationId xmlns:a16="http://schemas.microsoft.com/office/drawing/2014/main" id="{574B35FC-5455-1BA2-C8BC-723F794A38CC}"/>
                  </a:ext>
                </a:extLst>
              </p:cNvPr>
              <p:cNvCxnSpPr/>
              <p:nvPr/>
            </p:nvCxnSpPr>
            <p:spPr>
              <a:xfrm flipV="1">
                <a:off x="3503272" y="3057011"/>
                <a:ext cx="1201838" cy="591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740A3A01-FB4E-A181-9975-A797DE5B694E}"/>
                  </a:ext>
                </a:extLst>
              </p:cNvPr>
              <p:cNvCxnSpPr/>
              <p:nvPr/>
            </p:nvCxnSpPr>
            <p:spPr>
              <a:xfrm flipV="1">
                <a:off x="3234978" y="2236957"/>
                <a:ext cx="0" cy="1014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7D695CD-EDB6-8CFE-E871-3DFFC51EE9BE}"/>
                  </a:ext>
                </a:extLst>
              </p:cNvPr>
              <p:cNvCxnSpPr>
                <a:cxnSpLocks/>
              </p:cNvCxnSpPr>
              <p:nvPr/>
            </p:nvCxnSpPr>
            <p:spPr>
              <a:xfrm rot="5400000" flipV="1">
                <a:off x="3954978" y="2531492"/>
                <a:ext cx="0" cy="144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6EBD3705-D4FC-C02E-0C2D-1DD587D0753E}"/>
                  </a:ext>
                </a:extLst>
              </p:cNvPr>
              <p:cNvSpPr txBox="1"/>
              <p:nvPr/>
            </p:nvSpPr>
            <p:spPr>
              <a:xfrm>
                <a:off x="2990127" y="2574947"/>
                <a:ext cx="345777" cy="338554"/>
              </a:xfrm>
              <a:prstGeom prst="rect">
                <a:avLst/>
              </a:prstGeom>
              <a:noFill/>
            </p:spPr>
            <p:txBody>
              <a:bodyPr wrap="square" rtlCol="0">
                <a:spAutoFit/>
              </a:bodyPr>
              <a:lstStyle/>
              <a:p>
                <a:r>
                  <a:rPr lang="en-AU" sz="1600" dirty="0"/>
                  <a:t>E</a:t>
                </a:r>
              </a:p>
            </p:txBody>
          </p:sp>
        </p:grpSp>
        <p:cxnSp>
          <p:nvCxnSpPr>
            <p:cNvPr id="27" name="Straight Arrow Connector 26">
              <a:extLst>
                <a:ext uri="{FF2B5EF4-FFF2-40B4-BE49-F238E27FC236}">
                  <a16:creationId xmlns:a16="http://schemas.microsoft.com/office/drawing/2014/main" id="{0B041114-2EE9-F48F-F216-7BF258CE43D9}"/>
                </a:ext>
              </a:extLst>
            </p:cNvPr>
            <p:cNvCxnSpPr>
              <a:cxnSpLocks/>
            </p:cNvCxnSpPr>
            <p:nvPr/>
          </p:nvCxnSpPr>
          <p:spPr>
            <a:xfrm>
              <a:off x="5605442" y="4127923"/>
              <a:ext cx="132972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1E5176B-9F76-6E2F-4C0A-FA7DD4C2B118}"/>
                </a:ext>
              </a:extLst>
            </p:cNvPr>
            <p:cNvSpPr txBox="1"/>
            <p:nvPr/>
          </p:nvSpPr>
          <p:spPr>
            <a:xfrm>
              <a:off x="5523052" y="4116730"/>
              <a:ext cx="1412112" cy="523220"/>
            </a:xfrm>
            <a:prstGeom prst="rect">
              <a:avLst/>
            </a:prstGeom>
            <a:noFill/>
          </p:spPr>
          <p:txBody>
            <a:bodyPr wrap="square" rtlCol="0">
              <a:spAutoFit/>
            </a:bodyPr>
            <a:lstStyle/>
            <a:p>
              <a:pPr algn="ctr"/>
              <a:r>
                <a:rPr lang="en-AU" sz="1400" dirty="0"/>
                <a:t>Energy sensitivity</a:t>
              </a:r>
            </a:p>
          </p:txBody>
        </p:sp>
        <p:grpSp>
          <p:nvGrpSpPr>
            <p:cNvPr id="34" name="Group 33">
              <a:extLst>
                <a:ext uri="{FF2B5EF4-FFF2-40B4-BE49-F238E27FC236}">
                  <a16:creationId xmlns:a16="http://schemas.microsoft.com/office/drawing/2014/main" id="{1D9EEAF9-4EE4-3596-6480-3E892028EC0D}"/>
                </a:ext>
              </a:extLst>
            </p:cNvPr>
            <p:cNvGrpSpPr/>
            <p:nvPr/>
          </p:nvGrpSpPr>
          <p:grpSpPr>
            <a:xfrm>
              <a:off x="3444835" y="2045304"/>
              <a:ext cx="2160606" cy="1369545"/>
              <a:chOff x="2978552" y="2081057"/>
              <a:chExt cx="2160606" cy="1369545"/>
            </a:xfrm>
          </p:grpSpPr>
          <p:sp>
            <p:nvSpPr>
              <p:cNvPr id="88" name="Rectangle: Rounded Corners 87">
                <a:extLst>
                  <a:ext uri="{FF2B5EF4-FFF2-40B4-BE49-F238E27FC236}">
                    <a16:creationId xmlns:a16="http://schemas.microsoft.com/office/drawing/2014/main" id="{A8D5C007-A9AB-BC97-3798-14F1388F05EA}"/>
                  </a:ext>
                </a:extLst>
              </p:cNvPr>
              <p:cNvSpPr/>
              <p:nvPr/>
            </p:nvSpPr>
            <p:spPr>
              <a:xfrm>
                <a:off x="2978552" y="2081057"/>
                <a:ext cx="2160606" cy="1369545"/>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p>
            </p:txBody>
          </p:sp>
          <p:grpSp>
            <p:nvGrpSpPr>
              <p:cNvPr id="89" name="Group 88">
                <a:extLst>
                  <a:ext uri="{FF2B5EF4-FFF2-40B4-BE49-F238E27FC236}">
                    <a16:creationId xmlns:a16="http://schemas.microsoft.com/office/drawing/2014/main" id="{D0499F6E-32A7-B06F-544A-3EC887733819}"/>
                  </a:ext>
                </a:extLst>
              </p:cNvPr>
              <p:cNvGrpSpPr/>
              <p:nvPr/>
            </p:nvGrpSpPr>
            <p:grpSpPr>
              <a:xfrm>
                <a:off x="3258289" y="2423731"/>
                <a:ext cx="1500835" cy="684195"/>
                <a:chOff x="3196558" y="2735512"/>
                <a:chExt cx="1500835" cy="684195"/>
              </a:xfrm>
            </p:grpSpPr>
            <p:cxnSp>
              <p:nvCxnSpPr>
                <p:cNvPr id="90" name="Straight Arrow Connector 89">
                  <a:extLst>
                    <a:ext uri="{FF2B5EF4-FFF2-40B4-BE49-F238E27FC236}">
                      <a16:creationId xmlns:a16="http://schemas.microsoft.com/office/drawing/2014/main" id="{2C85EF30-90C8-0B4C-5E57-6C9BDAF48299}"/>
                    </a:ext>
                  </a:extLst>
                </p:cNvPr>
                <p:cNvCxnSpPr>
                  <a:cxnSpLocks/>
                </p:cNvCxnSpPr>
                <p:nvPr/>
              </p:nvCxnSpPr>
              <p:spPr>
                <a:xfrm rot="5400000" flipV="1">
                  <a:off x="3977393" y="2466260"/>
                  <a:ext cx="0" cy="144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Freeform: Shape 90">
                  <a:extLst>
                    <a:ext uri="{FF2B5EF4-FFF2-40B4-BE49-F238E27FC236}">
                      <a16:creationId xmlns:a16="http://schemas.microsoft.com/office/drawing/2014/main" id="{A166359C-FEC7-FCF4-3AD7-2FC0B4964EF6}"/>
                    </a:ext>
                  </a:extLst>
                </p:cNvPr>
                <p:cNvSpPr/>
                <p:nvPr/>
              </p:nvSpPr>
              <p:spPr>
                <a:xfrm rot="21419920">
                  <a:off x="3196558" y="2735512"/>
                  <a:ext cx="1329338" cy="357479"/>
                </a:xfrm>
                <a:custGeom>
                  <a:avLst/>
                  <a:gdLst>
                    <a:gd name="connsiteX0" fmla="*/ 0 w 1329338"/>
                    <a:gd name="connsiteY0" fmla="*/ 322733 h 357479"/>
                    <a:gd name="connsiteX1" fmla="*/ 215153 w 1329338"/>
                    <a:gd name="connsiteY1" fmla="*/ 299681 h 357479"/>
                    <a:gd name="connsiteX2" fmla="*/ 391886 w 1329338"/>
                    <a:gd name="connsiteY2" fmla="*/ 4 h 357479"/>
                    <a:gd name="connsiteX3" fmla="*/ 568618 w 1329338"/>
                    <a:gd name="connsiteY3" fmla="*/ 307365 h 357479"/>
                    <a:gd name="connsiteX4" fmla="*/ 1329338 w 1329338"/>
                    <a:gd name="connsiteY4" fmla="*/ 353470 h 35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338" h="357479">
                      <a:moveTo>
                        <a:pt x="0" y="322733"/>
                      </a:moveTo>
                      <a:cubicBezTo>
                        <a:pt x="74919" y="338101"/>
                        <a:pt x="149839" y="353469"/>
                        <a:pt x="215153" y="299681"/>
                      </a:cubicBezTo>
                      <a:cubicBezTo>
                        <a:pt x="280467" y="245893"/>
                        <a:pt x="332975" y="-1277"/>
                        <a:pt x="391886" y="4"/>
                      </a:cubicBezTo>
                      <a:cubicBezTo>
                        <a:pt x="450797" y="1285"/>
                        <a:pt x="412376" y="248454"/>
                        <a:pt x="568618" y="307365"/>
                      </a:cubicBezTo>
                      <a:cubicBezTo>
                        <a:pt x="724860" y="366276"/>
                        <a:pt x="1027099" y="359873"/>
                        <a:pt x="1329338" y="3534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Freeform: Shape 92">
                  <a:extLst>
                    <a:ext uri="{FF2B5EF4-FFF2-40B4-BE49-F238E27FC236}">
                      <a16:creationId xmlns:a16="http://schemas.microsoft.com/office/drawing/2014/main" id="{2561508F-6D83-729E-9258-6B563BF5BD0F}"/>
                    </a:ext>
                  </a:extLst>
                </p:cNvPr>
                <p:cNvSpPr/>
                <p:nvPr/>
              </p:nvSpPr>
              <p:spPr>
                <a:xfrm rot="219511" flipH="1">
                  <a:off x="3281477" y="2743180"/>
                  <a:ext cx="1329338" cy="357479"/>
                </a:xfrm>
                <a:custGeom>
                  <a:avLst/>
                  <a:gdLst>
                    <a:gd name="connsiteX0" fmla="*/ 0 w 1329338"/>
                    <a:gd name="connsiteY0" fmla="*/ 322733 h 357479"/>
                    <a:gd name="connsiteX1" fmla="*/ 215153 w 1329338"/>
                    <a:gd name="connsiteY1" fmla="*/ 299681 h 357479"/>
                    <a:gd name="connsiteX2" fmla="*/ 391886 w 1329338"/>
                    <a:gd name="connsiteY2" fmla="*/ 4 h 357479"/>
                    <a:gd name="connsiteX3" fmla="*/ 568618 w 1329338"/>
                    <a:gd name="connsiteY3" fmla="*/ 307365 h 357479"/>
                    <a:gd name="connsiteX4" fmla="*/ 1329338 w 1329338"/>
                    <a:gd name="connsiteY4" fmla="*/ 353470 h 35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338" h="357479">
                      <a:moveTo>
                        <a:pt x="0" y="322733"/>
                      </a:moveTo>
                      <a:cubicBezTo>
                        <a:pt x="74919" y="338101"/>
                        <a:pt x="149839" y="353469"/>
                        <a:pt x="215153" y="299681"/>
                      </a:cubicBezTo>
                      <a:cubicBezTo>
                        <a:pt x="280467" y="245893"/>
                        <a:pt x="332975" y="-1277"/>
                        <a:pt x="391886" y="4"/>
                      </a:cubicBezTo>
                      <a:cubicBezTo>
                        <a:pt x="450797" y="1285"/>
                        <a:pt x="412376" y="248454"/>
                        <a:pt x="568618" y="307365"/>
                      </a:cubicBezTo>
                      <a:cubicBezTo>
                        <a:pt x="724860" y="366276"/>
                        <a:pt x="1027099" y="359873"/>
                        <a:pt x="1329338" y="3534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96" name="Group 95">
                  <a:extLst>
                    <a:ext uri="{FF2B5EF4-FFF2-40B4-BE49-F238E27FC236}">
                      <a16:creationId xmlns:a16="http://schemas.microsoft.com/office/drawing/2014/main" id="{9B8CA9C2-15B6-56C7-3F28-0CF1BFDC625C}"/>
                    </a:ext>
                  </a:extLst>
                </p:cNvPr>
                <p:cNvGrpSpPr/>
                <p:nvPr/>
              </p:nvGrpSpPr>
              <p:grpSpPr>
                <a:xfrm>
                  <a:off x="3275773" y="3086583"/>
                  <a:ext cx="1227450" cy="70920"/>
                  <a:chOff x="3275773" y="3086583"/>
                  <a:chExt cx="1227450" cy="70920"/>
                </a:xfrm>
              </p:grpSpPr>
              <p:cxnSp>
                <p:nvCxnSpPr>
                  <p:cNvPr id="99" name="Straight Connector 98">
                    <a:extLst>
                      <a:ext uri="{FF2B5EF4-FFF2-40B4-BE49-F238E27FC236}">
                        <a16:creationId xmlns:a16="http://schemas.microsoft.com/office/drawing/2014/main" id="{04B4B26F-2060-22B8-9350-ED7DF21D4724}"/>
                      </a:ext>
                    </a:extLst>
                  </p:cNvPr>
                  <p:cNvCxnSpPr>
                    <a:cxnSpLocks/>
                  </p:cNvCxnSpPr>
                  <p:nvPr/>
                </p:nvCxnSpPr>
                <p:spPr>
                  <a:xfrm flipV="1">
                    <a:off x="3371850" y="3086583"/>
                    <a:ext cx="66150" cy="627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A09C93-B0A6-95BE-7180-70C377107E95}"/>
                      </a:ext>
                    </a:extLst>
                  </p:cNvPr>
                  <p:cNvCxnSpPr/>
                  <p:nvPr/>
                </p:nvCxnSpPr>
                <p:spPr>
                  <a:xfrm flipV="1">
                    <a:off x="3407745" y="3093199"/>
                    <a:ext cx="60509" cy="56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D14F24E-0671-AB6A-0EF8-E5E562F206AA}"/>
                      </a:ext>
                    </a:extLst>
                  </p:cNvPr>
                  <p:cNvCxnSpPr>
                    <a:cxnSpLocks/>
                  </p:cNvCxnSpPr>
                  <p:nvPr/>
                </p:nvCxnSpPr>
                <p:spPr>
                  <a:xfrm flipV="1">
                    <a:off x="3445101" y="3102794"/>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69EE160-B2E1-2F83-E893-610201F0B5AB}"/>
                      </a:ext>
                    </a:extLst>
                  </p:cNvPr>
                  <p:cNvCxnSpPr>
                    <a:cxnSpLocks/>
                  </p:cNvCxnSpPr>
                  <p:nvPr/>
                </p:nvCxnSpPr>
                <p:spPr>
                  <a:xfrm flipV="1">
                    <a:off x="3481026" y="3102794"/>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FD923B3-E160-9615-CA5C-80C4F52EC215}"/>
                      </a:ext>
                    </a:extLst>
                  </p:cNvPr>
                  <p:cNvCxnSpPr>
                    <a:cxnSpLocks/>
                  </p:cNvCxnSpPr>
                  <p:nvPr/>
                </p:nvCxnSpPr>
                <p:spPr>
                  <a:xfrm flipV="1">
                    <a:off x="3517941" y="3104407"/>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4BFD447-CBEB-E5A8-8853-47893D1A1A43}"/>
                      </a:ext>
                    </a:extLst>
                  </p:cNvPr>
                  <p:cNvCxnSpPr>
                    <a:cxnSpLocks/>
                  </p:cNvCxnSpPr>
                  <p:nvPr/>
                </p:nvCxnSpPr>
                <p:spPr>
                  <a:xfrm flipV="1">
                    <a:off x="3554856" y="3104407"/>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53543A6-A76F-F087-1D93-B1413CC9772C}"/>
                      </a:ext>
                    </a:extLst>
                  </p:cNvPr>
                  <p:cNvCxnSpPr>
                    <a:cxnSpLocks/>
                  </p:cNvCxnSpPr>
                  <p:nvPr/>
                </p:nvCxnSpPr>
                <p:spPr>
                  <a:xfrm flipV="1">
                    <a:off x="3596351" y="3102794"/>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6AB8F3E-6703-FFA6-7202-9E23C1C92EBC}"/>
                      </a:ext>
                    </a:extLst>
                  </p:cNvPr>
                  <p:cNvCxnSpPr>
                    <a:cxnSpLocks/>
                  </p:cNvCxnSpPr>
                  <p:nvPr/>
                </p:nvCxnSpPr>
                <p:spPr>
                  <a:xfrm flipV="1">
                    <a:off x="3632962" y="3104340"/>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394D26D-79FA-E58A-5B3E-B8F15F618027}"/>
                      </a:ext>
                    </a:extLst>
                  </p:cNvPr>
                  <p:cNvCxnSpPr>
                    <a:cxnSpLocks/>
                  </p:cNvCxnSpPr>
                  <p:nvPr/>
                </p:nvCxnSpPr>
                <p:spPr>
                  <a:xfrm flipV="1">
                    <a:off x="3674457" y="3102727"/>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E42B8C0-A8A5-4D59-6AEC-08D291CB6F9D}"/>
                      </a:ext>
                    </a:extLst>
                  </p:cNvPr>
                  <p:cNvCxnSpPr>
                    <a:cxnSpLocks/>
                  </p:cNvCxnSpPr>
                  <p:nvPr/>
                </p:nvCxnSpPr>
                <p:spPr>
                  <a:xfrm flipV="1">
                    <a:off x="3714844" y="3104340"/>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1114F14-FBCF-D9F5-BFA6-EAEBA8C2E08A}"/>
                      </a:ext>
                    </a:extLst>
                  </p:cNvPr>
                  <p:cNvCxnSpPr>
                    <a:cxnSpLocks/>
                  </p:cNvCxnSpPr>
                  <p:nvPr/>
                </p:nvCxnSpPr>
                <p:spPr>
                  <a:xfrm flipV="1">
                    <a:off x="3756339" y="3102727"/>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B4BF994-5D2B-1177-8D99-B388A4BEFAE3}"/>
                      </a:ext>
                    </a:extLst>
                  </p:cNvPr>
                  <p:cNvCxnSpPr>
                    <a:cxnSpLocks/>
                  </p:cNvCxnSpPr>
                  <p:nvPr/>
                </p:nvCxnSpPr>
                <p:spPr>
                  <a:xfrm flipV="1">
                    <a:off x="3794383" y="3104475"/>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D53BD76-3BA9-5286-CD62-EA7F1C19E5D3}"/>
                      </a:ext>
                    </a:extLst>
                  </p:cNvPr>
                  <p:cNvCxnSpPr>
                    <a:cxnSpLocks/>
                  </p:cNvCxnSpPr>
                  <p:nvPr/>
                </p:nvCxnSpPr>
                <p:spPr>
                  <a:xfrm flipV="1">
                    <a:off x="3835878" y="3102862"/>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C5338C4-E6D3-0F60-9BE6-B6C1FD9061D5}"/>
                      </a:ext>
                    </a:extLst>
                  </p:cNvPr>
                  <p:cNvCxnSpPr>
                    <a:cxnSpLocks/>
                  </p:cNvCxnSpPr>
                  <p:nvPr/>
                </p:nvCxnSpPr>
                <p:spPr>
                  <a:xfrm flipV="1">
                    <a:off x="3876265" y="3104475"/>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6ECBB1D-7E08-23F2-EB24-5F70682B9521}"/>
                      </a:ext>
                    </a:extLst>
                  </p:cNvPr>
                  <p:cNvCxnSpPr>
                    <a:cxnSpLocks/>
                  </p:cNvCxnSpPr>
                  <p:nvPr/>
                </p:nvCxnSpPr>
                <p:spPr>
                  <a:xfrm flipV="1">
                    <a:off x="3917760" y="3102862"/>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16F5939-6F1F-7220-E4A0-F4C4CD8C69D5}"/>
                      </a:ext>
                    </a:extLst>
                  </p:cNvPr>
                  <p:cNvCxnSpPr>
                    <a:cxnSpLocks/>
                  </p:cNvCxnSpPr>
                  <p:nvPr/>
                </p:nvCxnSpPr>
                <p:spPr>
                  <a:xfrm flipV="1">
                    <a:off x="3959104" y="3104304"/>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C8245AC-4596-3CB6-AB52-4DE5B2277C9A}"/>
                      </a:ext>
                    </a:extLst>
                  </p:cNvPr>
                  <p:cNvCxnSpPr>
                    <a:cxnSpLocks/>
                  </p:cNvCxnSpPr>
                  <p:nvPr/>
                </p:nvCxnSpPr>
                <p:spPr>
                  <a:xfrm flipV="1">
                    <a:off x="4000599" y="3102691"/>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641FD53-830A-1CF8-F3D8-E35F437C4682}"/>
                      </a:ext>
                    </a:extLst>
                  </p:cNvPr>
                  <p:cNvCxnSpPr>
                    <a:cxnSpLocks/>
                  </p:cNvCxnSpPr>
                  <p:nvPr/>
                </p:nvCxnSpPr>
                <p:spPr>
                  <a:xfrm flipV="1">
                    <a:off x="4040986" y="3104304"/>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3F3A76A-AADB-DC53-5638-E1C74BACC4F1}"/>
                      </a:ext>
                    </a:extLst>
                  </p:cNvPr>
                  <p:cNvCxnSpPr>
                    <a:cxnSpLocks/>
                  </p:cNvCxnSpPr>
                  <p:nvPr/>
                </p:nvCxnSpPr>
                <p:spPr>
                  <a:xfrm flipV="1">
                    <a:off x="4082481" y="3102691"/>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ECE8FBA-2C1A-9F0B-F813-65E697431328}"/>
                      </a:ext>
                    </a:extLst>
                  </p:cNvPr>
                  <p:cNvCxnSpPr>
                    <a:cxnSpLocks/>
                  </p:cNvCxnSpPr>
                  <p:nvPr/>
                </p:nvCxnSpPr>
                <p:spPr>
                  <a:xfrm flipV="1">
                    <a:off x="4119781" y="3102691"/>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0124633-C013-2B2E-4302-FC42D6B9078A}"/>
                      </a:ext>
                    </a:extLst>
                  </p:cNvPr>
                  <p:cNvCxnSpPr>
                    <a:cxnSpLocks/>
                  </p:cNvCxnSpPr>
                  <p:nvPr/>
                </p:nvCxnSpPr>
                <p:spPr>
                  <a:xfrm flipV="1">
                    <a:off x="4161276" y="3101078"/>
                    <a:ext cx="49166" cy="46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C6F4F62-2A56-A95B-D8A3-2F6B79148B09}"/>
                      </a:ext>
                    </a:extLst>
                  </p:cNvPr>
                  <p:cNvCxnSpPr>
                    <a:cxnSpLocks/>
                  </p:cNvCxnSpPr>
                  <p:nvPr/>
                </p:nvCxnSpPr>
                <p:spPr>
                  <a:xfrm flipV="1">
                    <a:off x="4201663" y="3093199"/>
                    <a:ext cx="58953" cy="56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1499616-52AD-A8F6-3929-4F56CC9B881E}"/>
                      </a:ext>
                    </a:extLst>
                  </p:cNvPr>
                  <p:cNvCxnSpPr>
                    <a:cxnSpLocks/>
                  </p:cNvCxnSpPr>
                  <p:nvPr/>
                </p:nvCxnSpPr>
                <p:spPr>
                  <a:xfrm flipV="1">
                    <a:off x="4243158" y="3093199"/>
                    <a:ext cx="56553" cy="54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FB6E9AC-351D-486E-5B05-A3269ECBE4AB}"/>
                      </a:ext>
                    </a:extLst>
                  </p:cNvPr>
                  <p:cNvCxnSpPr>
                    <a:cxnSpLocks/>
                  </p:cNvCxnSpPr>
                  <p:nvPr/>
                </p:nvCxnSpPr>
                <p:spPr>
                  <a:xfrm flipV="1">
                    <a:off x="4283545" y="3093199"/>
                    <a:ext cx="58953" cy="56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C0652B-0F29-D020-0CF7-EAA49C8A971D}"/>
                      </a:ext>
                    </a:extLst>
                  </p:cNvPr>
                  <p:cNvCxnSpPr>
                    <a:cxnSpLocks/>
                  </p:cNvCxnSpPr>
                  <p:nvPr/>
                </p:nvCxnSpPr>
                <p:spPr>
                  <a:xfrm flipV="1">
                    <a:off x="4325040" y="3093199"/>
                    <a:ext cx="56553" cy="54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76DDBF1-E89F-0627-BF0B-03F184F9011C}"/>
                      </a:ext>
                    </a:extLst>
                  </p:cNvPr>
                  <p:cNvCxnSpPr>
                    <a:cxnSpLocks/>
                  </p:cNvCxnSpPr>
                  <p:nvPr/>
                </p:nvCxnSpPr>
                <p:spPr>
                  <a:xfrm flipV="1">
                    <a:off x="4357071" y="3115452"/>
                    <a:ext cx="41495" cy="40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7940BE4-875E-D6B8-8604-11ED52026B81}"/>
                      </a:ext>
                    </a:extLst>
                  </p:cNvPr>
                  <p:cNvCxnSpPr>
                    <a:cxnSpLocks/>
                  </p:cNvCxnSpPr>
                  <p:nvPr/>
                </p:nvCxnSpPr>
                <p:spPr>
                  <a:xfrm flipV="1">
                    <a:off x="4398566" y="3123032"/>
                    <a:ext cx="32453" cy="3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D4F698D-A042-27FB-98ED-09DBDC0638CF}"/>
                      </a:ext>
                    </a:extLst>
                  </p:cNvPr>
                  <p:cNvCxnSpPr>
                    <a:cxnSpLocks/>
                  </p:cNvCxnSpPr>
                  <p:nvPr/>
                </p:nvCxnSpPr>
                <p:spPr>
                  <a:xfrm flipV="1">
                    <a:off x="4438953" y="3130937"/>
                    <a:ext cx="25955" cy="26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137E111-D766-EB9B-B5D4-508B271BE7FF}"/>
                      </a:ext>
                    </a:extLst>
                  </p:cNvPr>
                  <p:cNvCxnSpPr>
                    <a:cxnSpLocks/>
                  </p:cNvCxnSpPr>
                  <p:nvPr/>
                </p:nvCxnSpPr>
                <p:spPr>
                  <a:xfrm flipV="1">
                    <a:off x="4477268" y="3129425"/>
                    <a:ext cx="25955" cy="26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2703B43-873E-586D-C065-1A3888512441}"/>
                      </a:ext>
                    </a:extLst>
                  </p:cNvPr>
                  <p:cNvCxnSpPr>
                    <a:cxnSpLocks/>
                  </p:cNvCxnSpPr>
                  <p:nvPr/>
                </p:nvCxnSpPr>
                <p:spPr>
                  <a:xfrm flipV="1">
                    <a:off x="3322573" y="3113839"/>
                    <a:ext cx="39433" cy="33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A797A2B-112F-E279-D0A0-70A85B7043B7}"/>
                      </a:ext>
                    </a:extLst>
                  </p:cNvPr>
                  <p:cNvCxnSpPr>
                    <a:cxnSpLocks/>
                  </p:cNvCxnSpPr>
                  <p:nvPr/>
                </p:nvCxnSpPr>
                <p:spPr>
                  <a:xfrm flipV="1">
                    <a:off x="3275773" y="3123032"/>
                    <a:ext cx="26149" cy="24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TextBox 97">
                  <a:extLst>
                    <a:ext uri="{FF2B5EF4-FFF2-40B4-BE49-F238E27FC236}">
                      <a16:creationId xmlns:a16="http://schemas.microsoft.com/office/drawing/2014/main" id="{C32E98C3-7397-A8A5-592D-87454F7777CF}"/>
                    </a:ext>
                  </a:extLst>
                </p:cNvPr>
                <p:cNvSpPr txBox="1"/>
                <p:nvPr/>
              </p:nvSpPr>
              <p:spPr>
                <a:xfrm>
                  <a:off x="3456267" y="3142708"/>
                  <a:ext cx="1056325" cy="276999"/>
                </a:xfrm>
                <a:prstGeom prst="rect">
                  <a:avLst/>
                </a:prstGeom>
                <a:noFill/>
              </p:spPr>
              <p:txBody>
                <a:bodyPr wrap="square" rtlCol="0">
                  <a:spAutoFit/>
                </a:bodyPr>
                <a:lstStyle/>
                <a:p>
                  <a:pPr algn="ctr"/>
                  <a:r>
                    <a:rPr lang="en-AU" sz="1200" dirty="0"/>
                    <a:t>parameter</a:t>
                  </a:r>
                </a:p>
              </p:txBody>
            </p:sp>
          </p:grpSp>
        </p:grpSp>
        <p:sp>
          <p:nvSpPr>
            <p:cNvPr id="36" name="TextBox 35">
              <a:extLst>
                <a:ext uri="{FF2B5EF4-FFF2-40B4-BE49-F238E27FC236}">
                  <a16:creationId xmlns:a16="http://schemas.microsoft.com/office/drawing/2014/main" id="{F872EAA3-A528-3447-0A37-1A2DC4C50452}"/>
                </a:ext>
              </a:extLst>
            </p:cNvPr>
            <p:cNvSpPr txBox="1"/>
            <p:nvPr/>
          </p:nvSpPr>
          <p:spPr>
            <a:xfrm>
              <a:off x="5554443" y="2730077"/>
              <a:ext cx="1412112" cy="307777"/>
            </a:xfrm>
            <a:prstGeom prst="rect">
              <a:avLst/>
            </a:prstGeom>
            <a:noFill/>
          </p:spPr>
          <p:txBody>
            <a:bodyPr wrap="square" rtlCol="0">
              <a:spAutoFit/>
            </a:bodyPr>
            <a:lstStyle/>
            <a:p>
              <a:pPr algn="ctr"/>
              <a:r>
                <a:rPr lang="en-AU" sz="1400" dirty="0"/>
                <a:t>Overlap in states</a:t>
              </a:r>
            </a:p>
          </p:txBody>
        </p:sp>
        <p:grpSp>
          <p:nvGrpSpPr>
            <p:cNvPr id="37" name="Group 36">
              <a:extLst>
                <a:ext uri="{FF2B5EF4-FFF2-40B4-BE49-F238E27FC236}">
                  <a16:creationId xmlns:a16="http://schemas.microsoft.com/office/drawing/2014/main" id="{6F13BF0D-D59D-039C-C341-B3E02F0793D4}"/>
                </a:ext>
              </a:extLst>
            </p:cNvPr>
            <p:cNvGrpSpPr/>
            <p:nvPr/>
          </p:nvGrpSpPr>
          <p:grpSpPr>
            <a:xfrm>
              <a:off x="7265773" y="2387660"/>
              <a:ext cx="747568" cy="650194"/>
              <a:chOff x="7265773" y="2387660"/>
              <a:chExt cx="747568" cy="650194"/>
            </a:xfrm>
          </p:grpSpPr>
          <p:cxnSp>
            <p:nvCxnSpPr>
              <p:cNvPr id="78" name="Straight Connector 77">
                <a:extLst>
                  <a:ext uri="{FF2B5EF4-FFF2-40B4-BE49-F238E27FC236}">
                    <a16:creationId xmlns:a16="http://schemas.microsoft.com/office/drawing/2014/main" id="{E80263DC-9D53-9BBE-BB25-9F3E859D65C7}"/>
                  </a:ext>
                </a:extLst>
              </p:cNvPr>
              <p:cNvCxnSpPr/>
              <p:nvPr/>
            </p:nvCxnSpPr>
            <p:spPr>
              <a:xfrm>
                <a:off x="7265773" y="2531370"/>
                <a:ext cx="6072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7B78F9-8E25-7EA8-02CF-6BBDD2782BF4}"/>
                  </a:ext>
                </a:extLst>
              </p:cNvPr>
              <p:cNvCxnSpPr/>
              <p:nvPr/>
            </p:nvCxnSpPr>
            <p:spPr>
              <a:xfrm>
                <a:off x="7265773" y="2883965"/>
                <a:ext cx="6072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136D0A7-30EB-375A-E010-64C414D3A564}"/>
                  </a:ext>
                </a:extLst>
              </p:cNvPr>
              <p:cNvSpPr txBox="1"/>
              <p:nvPr/>
            </p:nvSpPr>
            <p:spPr>
              <a:xfrm>
                <a:off x="7890931" y="2730077"/>
                <a:ext cx="122410" cy="307777"/>
              </a:xfrm>
              <a:prstGeom prst="rect">
                <a:avLst/>
              </a:prstGeom>
              <a:noFill/>
            </p:spPr>
            <p:txBody>
              <a:bodyPr wrap="square" rtlCol="0">
                <a:spAutoFit/>
              </a:bodyPr>
              <a:lstStyle/>
              <a:p>
                <a:r>
                  <a:rPr lang="en-AU" sz="1400" dirty="0"/>
                  <a:t>0</a:t>
                </a:r>
              </a:p>
            </p:txBody>
          </p:sp>
          <p:sp>
            <p:nvSpPr>
              <p:cNvPr id="85" name="TextBox 84">
                <a:extLst>
                  <a:ext uri="{FF2B5EF4-FFF2-40B4-BE49-F238E27FC236}">
                    <a16:creationId xmlns:a16="http://schemas.microsoft.com/office/drawing/2014/main" id="{EDDC76C6-C9C8-830F-7D0A-A241892E0B0E}"/>
                  </a:ext>
                </a:extLst>
              </p:cNvPr>
              <p:cNvSpPr txBox="1"/>
              <p:nvPr/>
            </p:nvSpPr>
            <p:spPr>
              <a:xfrm>
                <a:off x="7888160" y="2387660"/>
                <a:ext cx="122410" cy="307777"/>
              </a:xfrm>
              <a:prstGeom prst="rect">
                <a:avLst/>
              </a:prstGeom>
              <a:noFill/>
            </p:spPr>
            <p:txBody>
              <a:bodyPr wrap="square" rtlCol="0">
                <a:spAutoFit/>
              </a:bodyPr>
              <a:lstStyle/>
              <a:p>
                <a:r>
                  <a:rPr lang="en-AU" sz="1400" dirty="0"/>
                  <a:t>1</a:t>
                </a:r>
              </a:p>
            </p:txBody>
          </p:sp>
          <p:cxnSp>
            <p:nvCxnSpPr>
              <p:cNvPr id="86" name="Straight Arrow Connector 85">
                <a:extLst>
                  <a:ext uri="{FF2B5EF4-FFF2-40B4-BE49-F238E27FC236}">
                    <a16:creationId xmlns:a16="http://schemas.microsoft.com/office/drawing/2014/main" id="{032F9430-EC0E-174E-DF3F-92B0C5603BDC}"/>
                  </a:ext>
                </a:extLst>
              </p:cNvPr>
              <p:cNvCxnSpPr>
                <a:cxnSpLocks/>
              </p:cNvCxnSpPr>
              <p:nvPr/>
            </p:nvCxnSpPr>
            <p:spPr>
              <a:xfrm flipV="1">
                <a:off x="7424646" y="2541548"/>
                <a:ext cx="0" cy="332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430A6B-5954-6388-9F90-85CCC6B4E1B9}"/>
                  </a:ext>
                </a:extLst>
              </p:cNvPr>
              <p:cNvCxnSpPr>
                <a:cxnSpLocks/>
              </p:cNvCxnSpPr>
              <p:nvPr/>
            </p:nvCxnSpPr>
            <p:spPr>
              <a:xfrm rot="10800000" flipV="1">
                <a:off x="7675900" y="2543800"/>
                <a:ext cx="0" cy="332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Rectangle: Rounded Corners 37">
              <a:extLst>
                <a:ext uri="{FF2B5EF4-FFF2-40B4-BE49-F238E27FC236}">
                  <a16:creationId xmlns:a16="http://schemas.microsoft.com/office/drawing/2014/main" id="{9876D532-4259-4F93-99A3-B46099AFDCF6}"/>
                </a:ext>
              </a:extLst>
            </p:cNvPr>
            <p:cNvSpPr/>
            <p:nvPr/>
          </p:nvSpPr>
          <p:spPr>
            <a:xfrm>
              <a:off x="980303" y="3027793"/>
              <a:ext cx="1412112" cy="68290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solve energies</a:t>
              </a:r>
            </a:p>
          </p:txBody>
        </p:sp>
        <p:cxnSp>
          <p:nvCxnSpPr>
            <p:cNvPr id="39" name="Straight Arrow Connector 38">
              <a:extLst>
                <a:ext uri="{FF2B5EF4-FFF2-40B4-BE49-F238E27FC236}">
                  <a16:creationId xmlns:a16="http://schemas.microsoft.com/office/drawing/2014/main" id="{965B8A59-8146-9D3D-28FB-933188AEE454}"/>
                </a:ext>
              </a:extLst>
            </p:cNvPr>
            <p:cNvCxnSpPr>
              <a:cxnSpLocks/>
              <a:endCxn id="88" idx="1"/>
            </p:cNvCxnSpPr>
            <p:nvPr/>
          </p:nvCxnSpPr>
          <p:spPr>
            <a:xfrm flipV="1">
              <a:off x="2392505" y="2730077"/>
              <a:ext cx="1052330" cy="6911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E2C42FD-1FBE-7AA8-7DDF-6144832CBC85}"/>
                </a:ext>
              </a:extLst>
            </p:cNvPr>
            <p:cNvCxnSpPr>
              <a:cxnSpLocks/>
            </p:cNvCxnSpPr>
            <p:nvPr/>
          </p:nvCxnSpPr>
          <p:spPr>
            <a:xfrm>
              <a:off x="2408900" y="3414849"/>
              <a:ext cx="1065491" cy="7918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46D9724-2B67-329B-7789-96784237397C}"/>
                </a:ext>
              </a:extLst>
            </p:cNvPr>
            <p:cNvSpPr txBox="1"/>
            <p:nvPr/>
          </p:nvSpPr>
          <p:spPr>
            <a:xfrm>
              <a:off x="2554463" y="3221207"/>
              <a:ext cx="874568" cy="307777"/>
            </a:xfrm>
            <a:prstGeom prst="rect">
              <a:avLst/>
            </a:prstGeom>
            <a:noFill/>
          </p:spPr>
          <p:txBody>
            <a:bodyPr wrap="square" rtlCol="0">
              <a:spAutoFit/>
            </a:bodyPr>
            <a:lstStyle/>
            <a:p>
              <a:pPr algn="ctr"/>
              <a:r>
                <a:rPr lang="en-AU" sz="1400" dirty="0"/>
                <a:t>Energies</a:t>
              </a:r>
            </a:p>
          </p:txBody>
        </p:sp>
        <p:cxnSp>
          <p:nvCxnSpPr>
            <p:cNvPr id="50" name="Straight Arrow Connector 49">
              <a:extLst>
                <a:ext uri="{FF2B5EF4-FFF2-40B4-BE49-F238E27FC236}">
                  <a16:creationId xmlns:a16="http://schemas.microsoft.com/office/drawing/2014/main" id="{7D416240-B77A-45AA-6193-8915E15CE02C}"/>
                </a:ext>
              </a:extLst>
            </p:cNvPr>
            <p:cNvCxnSpPr>
              <a:cxnSpLocks/>
            </p:cNvCxnSpPr>
            <p:nvPr/>
          </p:nvCxnSpPr>
          <p:spPr>
            <a:xfrm>
              <a:off x="146924" y="3369246"/>
              <a:ext cx="85599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782A315-A2D2-55BB-C92A-C965A17A9DBB}"/>
                </a:ext>
              </a:extLst>
            </p:cNvPr>
            <p:cNvCxnSpPr>
              <a:cxnSpLocks/>
            </p:cNvCxnSpPr>
            <p:nvPr/>
          </p:nvCxnSpPr>
          <p:spPr>
            <a:xfrm flipV="1">
              <a:off x="1420301" y="1383357"/>
              <a:ext cx="5514863" cy="222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92AC957-5CBB-9DB0-4902-E386305558FF}"/>
                </a:ext>
              </a:extLst>
            </p:cNvPr>
            <p:cNvCxnSpPr>
              <a:cxnSpLocks/>
            </p:cNvCxnSpPr>
            <p:nvPr/>
          </p:nvCxnSpPr>
          <p:spPr>
            <a:xfrm flipV="1">
              <a:off x="2397640" y="1405650"/>
              <a:ext cx="1292357" cy="1983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E64651A-8D81-BF7A-B1EB-9A9EA0D6D88E}"/>
                </a:ext>
              </a:extLst>
            </p:cNvPr>
            <p:cNvCxnSpPr>
              <a:cxnSpLocks/>
            </p:cNvCxnSpPr>
            <p:nvPr/>
          </p:nvCxnSpPr>
          <p:spPr>
            <a:xfrm flipV="1">
              <a:off x="148211" y="1383357"/>
              <a:ext cx="1292357" cy="1983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Rectangle: Rounded Corners 73">
                  <a:extLst>
                    <a:ext uri="{FF2B5EF4-FFF2-40B4-BE49-F238E27FC236}">
                      <a16:creationId xmlns:a16="http://schemas.microsoft.com/office/drawing/2014/main" id="{C1957E7D-7E21-5AA6-CB27-B10A74E1D2F1}"/>
                    </a:ext>
                  </a:extLst>
                </p:cNvPr>
                <p:cNvSpPr/>
                <p:nvPr/>
              </p:nvSpPr>
              <p:spPr>
                <a:xfrm>
                  <a:off x="6935164" y="1041903"/>
                  <a:ext cx="1412112" cy="68290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calculate </a:t>
                  </a:r>
                  <a14:m>
                    <m:oMath xmlns:m="http://schemas.openxmlformats.org/officeDocument/2006/math">
                      <m:r>
                        <a:rPr lang="en-AU" sz="2000" b="0" i="1" smtClean="0">
                          <a:solidFill>
                            <a:schemeClr val="tx1"/>
                          </a:solidFill>
                          <a:latin typeface="Cambria Math" panose="02040503050406030204" pitchFamily="18" charset="0"/>
                        </a:rPr>
                        <m:t>𝑆</m:t>
                      </m:r>
                      <m:r>
                        <a:rPr lang="en-AU" sz="2000" b="0" i="1" smtClean="0">
                          <a:solidFill>
                            <a:schemeClr val="tx1"/>
                          </a:solidFill>
                          <a:latin typeface="Cambria Math" panose="02040503050406030204" pitchFamily="18" charset="0"/>
                        </a:rPr>
                        <m:t>(</m:t>
                      </m:r>
                      <m:r>
                        <a:rPr lang="en-AU" sz="2000" b="0" i="1" smtClean="0">
                          <a:solidFill>
                            <a:schemeClr val="tx1"/>
                          </a:solidFill>
                          <a:latin typeface="Cambria Math" panose="02040503050406030204" pitchFamily="18" charset="0"/>
                        </a:rPr>
                        <m:t>𝜔</m:t>
                      </m:r>
                      <m:r>
                        <a:rPr lang="en-AU" sz="2000" b="0" i="1" smtClean="0">
                          <a:solidFill>
                            <a:schemeClr val="tx1"/>
                          </a:solidFill>
                          <a:latin typeface="Cambria Math" panose="02040503050406030204" pitchFamily="18" charset="0"/>
                        </a:rPr>
                        <m:t>)</m:t>
                      </m:r>
                    </m:oMath>
                  </a14:m>
                  <a:r>
                    <a:rPr lang="en-AU" sz="2000" dirty="0">
                      <a:solidFill>
                        <a:schemeClr val="tx1"/>
                      </a:solidFill>
                    </a:rPr>
                    <a:t> </a:t>
                  </a:r>
                </a:p>
              </p:txBody>
            </p:sp>
          </mc:Choice>
          <mc:Fallback xmlns="">
            <p:sp>
              <p:nvSpPr>
                <p:cNvPr id="74" name="Rectangle: Rounded Corners 73">
                  <a:extLst>
                    <a:ext uri="{FF2B5EF4-FFF2-40B4-BE49-F238E27FC236}">
                      <a16:creationId xmlns:a16="http://schemas.microsoft.com/office/drawing/2014/main" id="{C1957E7D-7E21-5AA6-CB27-B10A74E1D2F1}"/>
                    </a:ext>
                  </a:extLst>
                </p:cNvPr>
                <p:cNvSpPr>
                  <a:spLocks noRot="1" noChangeAspect="1" noMove="1" noResize="1" noEditPoints="1" noAdjustHandles="1" noChangeArrowheads="1" noChangeShapeType="1" noTextEdit="1"/>
                </p:cNvSpPr>
                <p:nvPr/>
              </p:nvSpPr>
              <p:spPr>
                <a:xfrm>
                  <a:off x="6935164" y="1041903"/>
                  <a:ext cx="1412112" cy="682907"/>
                </a:xfrm>
                <a:prstGeom prst="roundRect">
                  <a:avLst/>
                </a:prstGeom>
                <a:blipFill>
                  <a:blip r:embed="rId3"/>
                  <a:stretch>
                    <a:fillRect t="-4274" b="-7692"/>
                  </a:stretch>
                </a:blipFill>
                <a:ln w="28575">
                  <a:solidFill>
                    <a:schemeClr val="tx1"/>
                  </a:solidFill>
                </a:ln>
              </p:spPr>
              <p:txBody>
                <a:bodyPr/>
                <a:lstStyle/>
                <a:p>
                  <a:r>
                    <a:rPr lang="en-AU">
                      <a:noFill/>
                    </a:rPr>
                    <a:t> </a:t>
                  </a:r>
                </a:p>
              </p:txBody>
            </p:sp>
          </mc:Fallback>
        </mc:AlternateContent>
        <p:sp>
          <p:nvSpPr>
            <p:cNvPr id="75" name="TextBox 74">
              <a:extLst>
                <a:ext uri="{FF2B5EF4-FFF2-40B4-BE49-F238E27FC236}">
                  <a16:creationId xmlns:a16="http://schemas.microsoft.com/office/drawing/2014/main" id="{F1013836-F221-723E-B1F1-1958683273CF}"/>
                </a:ext>
              </a:extLst>
            </p:cNvPr>
            <p:cNvSpPr txBox="1"/>
            <p:nvPr/>
          </p:nvSpPr>
          <p:spPr>
            <a:xfrm>
              <a:off x="949822" y="2135755"/>
              <a:ext cx="1287228" cy="530290"/>
            </a:xfrm>
            <a:prstGeom prst="rect">
              <a:avLst/>
            </a:prstGeom>
            <a:noFill/>
          </p:spPr>
          <p:txBody>
            <a:bodyPr wrap="square" rtlCol="0">
              <a:spAutoFit/>
            </a:bodyPr>
            <a:lstStyle/>
            <a:p>
              <a:r>
                <a:rPr lang="en-AU" sz="1400" dirty="0"/>
                <a:t>Circuit parameters</a:t>
              </a: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1EB617A-0C96-FC33-67D5-C9C8EAF6380F}"/>
                    </a:ext>
                  </a:extLst>
                </p:cNvPr>
                <p:cNvSpPr txBox="1"/>
                <p:nvPr/>
              </p:nvSpPr>
              <p:spPr>
                <a:xfrm>
                  <a:off x="8750737" y="1984089"/>
                  <a:ext cx="696138" cy="369332"/>
                </a:xfrm>
                <a:prstGeom prst="rect">
                  <a:avLst/>
                </a:prstGeom>
                <a:noFill/>
              </p:spPr>
              <p:txBody>
                <a:bodyPr wrap="square">
                  <a:spAutoFit/>
                </a:bodyPr>
                <a:lstStyle/>
                <a:p>
                  <a14:m>
                    <m:oMath xmlns:m="http://schemas.openxmlformats.org/officeDocument/2006/math">
                      <m:r>
                        <a:rPr lang="en-AU" sz="1800" b="0" i="1" smtClean="0">
                          <a:solidFill>
                            <a:schemeClr val="tx1"/>
                          </a:solidFill>
                          <a:latin typeface="Cambria Math" panose="02040503050406030204" pitchFamily="18" charset="0"/>
                        </a:rPr>
                        <m:t>𝑆</m:t>
                      </m:r>
                      <m:r>
                        <a:rPr lang="en-AU" sz="1800" b="0" i="1" smtClean="0">
                          <a:solidFill>
                            <a:schemeClr val="tx1"/>
                          </a:solidFill>
                          <a:latin typeface="Cambria Math" panose="02040503050406030204" pitchFamily="18" charset="0"/>
                        </a:rPr>
                        <m:t>(</m:t>
                      </m:r>
                      <m:r>
                        <a:rPr lang="en-AU" sz="1800" b="0" i="1" smtClean="0">
                          <a:solidFill>
                            <a:schemeClr val="tx1"/>
                          </a:solidFill>
                          <a:latin typeface="Cambria Math" panose="02040503050406030204" pitchFamily="18" charset="0"/>
                        </a:rPr>
                        <m:t>𝜔</m:t>
                      </m:r>
                      <m:r>
                        <a:rPr lang="en-AU" sz="1800" b="0" i="1" smtClean="0">
                          <a:solidFill>
                            <a:schemeClr val="tx1"/>
                          </a:solidFill>
                          <a:latin typeface="Cambria Math" panose="02040503050406030204" pitchFamily="18" charset="0"/>
                        </a:rPr>
                        <m:t>)</m:t>
                      </m:r>
                    </m:oMath>
                  </a14:m>
                  <a:r>
                    <a:rPr lang="en-AU" sz="1800" dirty="0">
                      <a:solidFill>
                        <a:schemeClr val="tx1"/>
                      </a:solidFill>
                    </a:rPr>
                    <a:t> </a:t>
                  </a:r>
                  <a:endParaRPr lang="en-AU" dirty="0"/>
                </a:p>
              </p:txBody>
            </p:sp>
          </mc:Choice>
          <mc:Fallback xmlns="">
            <p:sp>
              <p:nvSpPr>
                <p:cNvPr id="76" name="TextBox 75">
                  <a:extLst>
                    <a:ext uri="{FF2B5EF4-FFF2-40B4-BE49-F238E27FC236}">
                      <a16:creationId xmlns:a16="http://schemas.microsoft.com/office/drawing/2014/main" id="{31EB617A-0C96-FC33-67D5-C9C8EAF6380F}"/>
                    </a:ext>
                  </a:extLst>
                </p:cNvPr>
                <p:cNvSpPr txBox="1">
                  <a:spLocks noRot="1" noChangeAspect="1" noMove="1" noResize="1" noEditPoints="1" noAdjustHandles="1" noChangeArrowheads="1" noChangeShapeType="1" noTextEdit="1"/>
                </p:cNvSpPr>
                <p:nvPr/>
              </p:nvSpPr>
              <p:spPr>
                <a:xfrm>
                  <a:off x="8750737" y="1984089"/>
                  <a:ext cx="696138" cy="369332"/>
                </a:xfrm>
                <a:prstGeom prst="rect">
                  <a:avLst/>
                </a:prstGeom>
                <a:blipFill>
                  <a:blip r:embed="rId4"/>
                  <a:stretch>
                    <a:fillRect b="-13333"/>
                  </a:stretch>
                </a:blipFill>
              </p:spPr>
              <p:txBody>
                <a:bodyPr/>
                <a:lstStyle/>
                <a:p>
                  <a:r>
                    <a:rPr lang="en-AU">
                      <a:noFill/>
                    </a:rPr>
                    <a:t> </a:t>
                  </a:r>
                </a:p>
              </p:txBody>
            </p:sp>
          </mc:Fallback>
        </mc:AlternateContent>
        <p:cxnSp>
          <p:nvCxnSpPr>
            <p:cNvPr id="77" name="Straight Arrow Connector 76">
              <a:extLst>
                <a:ext uri="{FF2B5EF4-FFF2-40B4-BE49-F238E27FC236}">
                  <a16:creationId xmlns:a16="http://schemas.microsoft.com/office/drawing/2014/main" id="{7ED2E650-6EB4-37AC-E6AE-04F7DA266899}"/>
                </a:ext>
              </a:extLst>
            </p:cNvPr>
            <p:cNvCxnSpPr>
              <a:cxnSpLocks/>
              <a:endCxn id="6" idx="1"/>
            </p:cNvCxnSpPr>
            <p:nvPr/>
          </p:nvCxnSpPr>
          <p:spPr>
            <a:xfrm>
              <a:off x="8347276" y="1349219"/>
              <a:ext cx="854597" cy="20797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8" name="Title 1">
            <a:extLst>
              <a:ext uri="{FF2B5EF4-FFF2-40B4-BE49-F238E27FC236}">
                <a16:creationId xmlns:a16="http://schemas.microsoft.com/office/drawing/2014/main" id="{9634DE4F-F466-ABF1-8813-D71AA7ABEE09}"/>
              </a:ext>
            </a:extLst>
          </p:cNvPr>
          <p:cNvSpPr>
            <a:spLocks noGrp="1"/>
          </p:cNvSpPr>
          <p:nvPr>
            <p:ph type="title"/>
          </p:nvPr>
        </p:nvSpPr>
        <p:spPr>
          <a:xfrm>
            <a:off x="703306" y="160696"/>
            <a:ext cx="10515600" cy="1325563"/>
          </a:xfrm>
        </p:spPr>
        <p:txBody>
          <a:bodyPr/>
          <a:lstStyle/>
          <a:p>
            <a:r>
              <a:rPr lang="en-AU" dirty="0"/>
              <a:t>Our Work</a:t>
            </a:r>
          </a:p>
        </p:txBody>
      </p:sp>
      <p:grpSp>
        <p:nvGrpSpPr>
          <p:cNvPr id="150" name="Group 149">
            <a:extLst>
              <a:ext uri="{FF2B5EF4-FFF2-40B4-BE49-F238E27FC236}">
                <a16:creationId xmlns:a16="http://schemas.microsoft.com/office/drawing/2014/main" id="{27C877C5-3879-4DCF-B320-5D6CF40CF29C}"/>
              </a:ext>
            </a:extLst>
          </p:cNvPr>
          <p:cNvGrpSpPr/>
          <p:nvPr/>
        </p:nvGrpSpPr>
        <p:grpSpPr>
          <a:xfrm>
            <a:off x="708048" y="1242038"/>
            <a:ext cx="11318738" cy="3651362"/>
            <a:chOff x="1956925" y="1455758"/>
            <a:chExt cx="7883644" cy="3651362"/>
          </a:xfrm>
        </p:grpSpPr>
        <p:sp>
          <p:nvSpPr>
            <p:cNvPr id="151" name="TextBox 150">
              <a:extLst>
                <a:ext uri="{FF2B5EF4-FFF2-40B4-BE49-F238E27FC236}">
                  <a16:creationId xmlns:a16="http://schemas.microsoft.com/office/drawing/2014/main" id="{DCAC1E45-1B69-6618-457A-BE5789C28EC4}"/>
                </a:ext>
              </a:extLst>
            </p:cNvPr>
            <p:cNvSpPr txBox="1"/>
            <p:nvPr/>
          </p:nvSpPr>
          <p:spPr>
            <a:xfrm>
              <a:off x="1956925" y="1552301"/>
              <a:ext cx="7883644" cy="3554819"/>
            </a:xfrm>
            <a:prstGeom prst="rect">
              <a:avLst/>
            </a:prstGeom>
            <a:noFill/>
          </p:spPr>
          <p:txBody>
            <a:bodyPr wrap="square" rtlCol="0">
              <a:spAutoFit/>
            </a:bodyPr>
            <a:lstStyle/>
            <a:p>
              <a:r>
                <a:rPr lang="en-AU" sz="2500" i="1" dirty="0" err="1">
                  <a:latin typeface="Calibri" panose="020F0502020204030204" pitchFamily="34" charset="0"/>
                  <a:cs typeface="Calibri" panose="020F0502020204030204" pitchFamily="34" charset="0"/>
                </a:rPr>
                <a:t>Scqubits</a:t>
              </a:r>
              <a:r>
                <a:rPr lang="en-AU" sz="2500" i="1" dirty="0">
                  <a:latin typeface="Calibri" panose="020F0502020204030204" pitchFamily="34" charset="0"/>
                  <a:cs typeface="Calibri" panose="020F0502020204030204" pitchFamily="34" charset="0"/>
                </a:rPr>
                <a:t> </a:t>
              </a:r>
              <a:r>
                <a:rPr lang="en-AU" sz="2500" dirty="0">
                  <a:latin typeface="Calibri" panose="020F0502020204030204" pitchFamily="34" charset="0"/>
                  <a:cs typeface="Calibri" panose="020F0502020204030204" pitchFamily="34" charset="0"/>
                </a:rPr>
                <a:t>is a python library for simulating SC qubits. We:</a:t>
              </a:r>
            </a:p>
            <a:p>
              <a:pPr marL="457200" indent="-457200">
                <a:buFont typeface="Arial" panose="020B0604020202020204" pitchFamily="34" charset="0"/>
                <a:buChar char="•"/>
              </a:pPr>
              <a:r>
                <a:rPr lang="en-AU" sz="2500" dirty="0">
                  <a:latin typeface="Calibri" panose="020F0502020204030204" pitchFamily="34" charset="0"/>
                  <a:cs typeface="Calibri" panose="020F0502020204030204" pitchFamily="34" charset="0"/>
                </a:rPr>
                <a:t>examined its source code</a:t>
              </a:r>
            </a:p>
            <a:p>
              <a:pPr marL="457200" indent="-457200">
                <a:buFont typeface="Arial" panose="020B0604020202020204" pitchFamily="34" charset="0"/>
                <a:buChar char="•"/>
              </a:pPr>
              <a:r>
                <a:rPr lang="en-AU" sz="2500" dirty="0">
                  <a:latin typeface="Calibri" panose="020F0502020204030204" pitchFamily="34" charset="0"/>
                  <a:cs typeface="Calibri" panose="020F0502020204030204" pitchFamily="34" charset="0"/>
                </a:rPr>
                <a:t>integrated it with a machine learning library – </a:t>
              </a:r>
              <a:r>
                <a:rPr lang="en-AU" sz="2500" i="1" dirty="0" err="1">
                  <a:latin typeface="Calibri" panose="020F0502020204030204" pitchFamily="34" charset="0"/>
                  <a:cs typeface="Calibri" panose="020F0502020204030204" pitchFamily="34" charset="0"/>
                </a:rPr>
                <a:t>pytorch</a:t>
              </a:r>
              <a:r>
                <a:rPr lang="en-AU" sz="2500" dirty="0">
                  <a:latin typeface="Calibri" panose="020F0502020204030204" pitchFamily="34" charset="0"/>
                  <a:cs typeface="Calibri" panose="020F0502020204030204" pitchFamily="34" charset="0"/>
                </a:rPr>
                <a:t> – to implement GD and AD </a:t>
              </a:r>
            </a:p>
            <a:p>
              <a:pPr marL="457200" indent="-457200">
                <a:buFont typeface="Arial" panose="020B0604020202020204" pitchFamily="34" charset="0"/>
                <a:buChar char="•"/>
              </a:pPr>
              <a:endParaRPr lang="en-AU" sz="2500" dirty="0">
                <a:latin typeface="Calibri" panose="020F0502020204030204" pitchFamily="34" charset="0"/>
                <a:cs typeface="Calibri" panose="020F0502020204030204" pitchFamily="34" charset="0"/>
              </a:endParaRPr>
            </a:p>
            <a:p>
              <a:endParaRPr lang="en-AU" sz="2500" dirty="0">
                <a:latin typeface="Calibri" panose="020F0502020204030204" pitchFamily="34" charset="0"/>
                <a:cs typeface="Calibri" panose="020F0502020204030204" pitchFamily="34" charset="0"/>
              </a:endParaRPr>
            </a:p>
            <a:p>
              <a:endParaRPr lang="en-AU" sz="2500" dirty="0">
                <a:latin typeface="Calibri" panose="020F0502020204030204" pitchFamily="34" charset="0"/>
                <a:cs typeface="Calibri" panose="020F0502020204030204" pitchFamily="34" charset="0"/>
              </a:endParaRPr>
            </a:p>
            <a:p>
              <a:endParaRPr lang="en-AU" sz="2500" i="1" dirty="0">
                <a:latin typeface="Calibri" panose="020F0502020204030204" pitchFamily="34" charset="0"/>
                <a:cs typeface="Calibri" panose="020F0502020204030204" pitchFamily="34" charset="0"/>
              </a:endParaRPr>
            </a:p>
            <a:p>
              <a:endParaRPr lang="en-AU" sz="2500" dirty="0">
                <a:latin typeface="Calibri" panose="020F0502020204030204" pitchFamily="34" charset="0"/>
                <a:cs typeface="Calibri" panose="020F0502020204030204" pitchFamily="34" charset="0"/>
              </a:endParaRPr>
            </a:p>
            <a:p>
              <a:endParaRPr lang="en-AU" sz="2500" dirty="0">
                <a:latin typeface="Calibri" panose="020F0502020204030204" pitchFamily="34" charset="0"/>
                <a:cs typeface="Calibri" panose="020F0502020204030204" pitchFamily="34" charset="0"/>
              </a:endParaRPr>
            </a:p>
          </p:txBody>
        </p:sp>
        <p:sp>
          <p:nvSpPr>
            <p:cNvPr id="152" name="Rectangle 151">
              <a:extLst>
                <a:ext uri="{FF2B5EF4-FFF2-40B4-BE49-F238E27FC236}">
                  <a16:creationId xmlns:a16="http://schemas.microsoft.com/office/drawing/2014/main" id="{B6D4C3A5-ACA9-26DC-854F-A54C2952C504}"/>
                </a:ext>
              </a:extLst>
            </p:cNvPr>
            <p:cNvSpPr/>
            <p:nvPr/>
          </p:nvSpPr>
          <p:spPr>
            <a:xfrm>
              <a:off x="2028411" y="1455758"/>
              <a:ext cx="2005016"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TextBox 1">
            <a:extLst>
              <a:ext uri="{FF2B5EF4-FFF2-40B4-BE49-F238E27FC236}">
                <a16:creationId xmlns:a16="http://schemas.microsoft.com/office/drawing/2014/main" id="{EBA0C707-830E-911D-9419-A96D5CA26FE3}"/>
              </a:ext>
            </a:extLst>
          </p:cNvPr>
          <p:cNvSpPr txBox="1"/>
          <p:nvPr/>
        </p:nvSpPr>
        <p:spPr>
          <a:xfrm>
            <a:off x="-8397" y="5765706"/>
            <a:ext cx="3140178" cy="1107996"/>
          </a:xfrm>
          <a:prstGeom prst="rect">
            <a:avLst/>
          </a:prstGeom>
          <a:solidFill>
            <a:schemeClr val="tx1"/>
          </a:solidFill>
        </p:spPr>
        <p:txBody>
          <a:bodyPr wrap="square" rtlCol="0">
            <a:spAutoFit/>
          </a:bodyPr>
          <a:lstStyle/>
          <a:p>
            <a:r>
              <a:rPr lang="en-AU" sz="2200" dirty="0">
                <a:solidFill>
                  <a:schemeClr val="bg1"/>
                </a:solidFill>
                <a:latin typeface="Calibri" panose="020F0502020204030204" pitchFamily="34" charset="0"/>
                <a:cs typeface="Calibri" panose="020F0502020204030204" pitchFamily="34" charset="0"/>
              </a:rPr>
              <a:t>A high level picture of how </a:t>
            </a:r>
            <a:r>
              <a:rPr lang="en-AU" sz="2200" i="1" dirty="0" err="1">
                <a:solidFill>
                  <a:schemeClr val="bg1"/>
                </a:solidFill>
                <a:latin typeface="Calibri" panose="020F0502020204030204" pitchFamily="34" charset="0"/>
                <a:cs typeface="Calibri" panose="020F0502020204030204" pitchFamily="34" charset="0"/>
              </a:rPr>
              <a:t>scqubits</a:t>
            </a:r>
            <a:r>
              <a:rPr lang="en-AU" sz="2200" dirty="0">
                <a:solidFill>
                  <a:schemeClr val="bg1"/>
                </a:solidFill>
                <a:latin typeface="Calibri" panose="020F0502020204030204" pitchFamily="34" charset="0"/>
                <a:cs typeface="Calibri" panose="020F0502020204030204" pitchFamily="34" charset="0"/>
              </a:rPr>
              <a:t> calculates decoherence times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F5DE232-D8C8-4E65-97A0-FF6F241F7F2C}"/>
                  </a:ext>
                </a:extLst>
              </p:cNvPr>
              <p:cNvSpPr txBox="1"/>
              <p:nvPr/>
            </p:nvSpPr>
            <p:spPr>
              <a:xfrm>
                <a:off x="7390570" y="5475262"/>
                <a:ext cx="1217901" cy="5909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i="1" smtClean="0">
                              <a:latin typeface="Cambria Math" panose="02040503050406030204" pitchFamily="18" charset="0"/>
                            </a:rPr>
                          </m:ctrlPr>
                        </m:fPr>
                        <m:num>
                          <m:r>
                            <a:rPr lang="en-AU" b="0" i="1" smtClean="0">
                              <a:latin typeface="Cambria Math" panose="02040503050406030204" pitchFamily="18" charset="0"/>
                            </a:rPr>
                            <m:t>𝛿</m:t>
                          </m:r>
                          <m:sSub>
                            <m:sSubPr>
                              <m:ctrlPr>
                                <a:rPr lang="en-AU" b="0" i="1" smtClean="0">
                                  <a:latin typeface="Cambria Math" panose="02040503050406030204" pitchFamily="18" charset="0"/>
                                </a:rPr>
                              </m:ctrlPr>
                            </m:sSubPr>
                            <m:e>
                              <m:r>
                                <a:rPr lang="en-AU" i="1">
                                  <a:latin typeface="Cambria Math" panose="02040503050406030204" pitchFamily="18" charset="0"/>
                                </a:rPr>
                                <m:t>𝐸</m:t>
                              </m:r>
                            </m:e>
                            <m:sub>
                              <m:r>
                                <a:rPr lang="en-AU" b="0" i="1" smtClean="0">
                                  <a:latin typeface="Cambria Math" panose="02040503050406030204" pitchFamily="18" charset="0"/>
                                </a:rPr>
                                <m:t>01</m:t>
                              </m:r>
                            </m:sub>
                          </m:sSub>
                        </m:num>
                        <m:den>
                          <m:r>
                            <a:rPr lang="en-AU" b="0" i="1" smtClean="0">
                              <a:latin typeface="Cambria Math" panose="02040503050406030204" pitchFamily="18" charset="0"/>
                            </a:rPr>
                            <m:t>𝛿𝜙</m:t>
                          </m:r>
                        </m:den>
                      </m:f>
                    </m:oMath>
                  </m:oMathPara>
                </a14:m>
                <a:endParaRPr lang="en-AU" dirty="0"/>
              </a:p>
            </p:txBody>
          </p:sp>
        </mc:Choice>
        <mc:Fallback xmlns="">
          <p:sp>
            <p:nvSpPr>
              <p:cNvPr id="4" name="TextBox 3">
                <a:extLst>
                  <a:ext uri="{FF2B5EF4-FFF2-40B4-BE49-F238E27FC236}">
                    <a16:creationId xmlns:a16="http://schemas.microsoft.com/office/drawing/2014/main" id="{DF5DE232-D8C8-4E65-97A0-FF6F241F7F2C}"/>
                  </a:ext>
                </a:extLst>
              </p:cNvPr>
              <p:cNvSpPr txBox="1">
                <a:spLocks noRot="1" noChangeAspect="1" noMove="1" noResize="1" noEditPoints="1" noAdjustHandles="1" noChangeArrowheads="1" noChangeShapeType="1" noTextEdit="1"/>
              </p:cNvSpPr>
              <p:nvPr/>
            </p:nvSpPr>
            <p:spPr>
              <a:xfrm>
                <a:off x="7390570" y="5475262"/>
                <a:ext cx="1217901" cy="590931"/>
              </a:xfrm>
              <a:prstGeom prst="rect">
                <a:avLst/>
              </a:prstGeom>
              <a:blipFill>
                <a:blip r:embed="rId5"/>
                <a:stretch>
                  <a:fillRect/>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DFDDC37E-7640-B758-CE7A-6449E46DB8BB}"/>
              </a:ext>
            </a:extLst>
          </p:cNvPr>
          <p:cNvSpPr txBox="1"/>
          <p:nvPr/>
        </p:nvSpPr>
        <p:spPr>
          <a:xfrm>
            <a:off x="195859" y="179294"/>
            <a:ext cx="339811"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88460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F519-A5FF-61CD-9A85-B68502E1DFFC}"/>
              </a:ext>
            </a:extLst>
          </p:cNvPr>
          <p:cNvSpPr>
            <a:spLocks noGrp="1"/>
          </p:cNvSpPr>
          <p:nvPr>
            <p:ph type="title"/>
          </p:nvPr>
        </p:nvSpPr>
        <p:spPr>
          <a:xfrm>
            <a:off x="472138" y="-116686"/>
            <a:ext cx="10515600" cy="1325563"/>
          </a:xfrm>
        </p:spPr>
        <p:txBody>
          <a:bodyPr/>
          <a:lstStyle/>
          <a:p>
            <a:r>
              <a:rPr lang="en-AU" dirty="0"/>
              <a:t>Testing on Fluxonium</a:t>
            </a:r>
          </a:p>
        </p:txBody>
      </p:sp>
      <p:sp>
        <p:nvSpPr>
          <p:cNvPr id="13" name="Rectangle 12">
            <a:extLst>
              <a:ext uri="{FF2B5EF4-FFF2-40B4-BE49-F238E27FC236}">
                <a16:creationId xmlns:a16="http://schemas.microsoft.com/office/drawing/2014/main" id="{099E4431-32CB-6873-0FD6-C37EC078D1A5}"/>
              </a:ext>
            </a:extLst>
          </p:cNvPr>
          <p:cNvSpPr/>
          <p:nvPr/>
        </p:nvSpPr>
        <p:spPr>
          <a:xfrm>
            <a:off x="540203" y="1004736"/>
            <a:ext cx="2638154" cy="8111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05F87EAB-1B8C-A3AF-4E73-5A231C66EE67}"/>
              </a:ext>
            </a:extLst>
          </p:cNvPr>
          <p:cNvSpPr txBox="1"/>
          <p:nvPr/>
        </p:nvSpPr>
        <p:spPr>
          <a:xfrm>
            <a:off x="450760" y="1731713"/>
            <a:ext cx="4888532" cy="1015663"/>
          </a:xfrm>
          <a:prstGeom prst="rect">
            <a:avLst/>
          </a:prstGeom>
          <a:noFill/>
        </p:spPr>
        <p:txBody>
          <a:bodyPr wrap="square" rtlCol="0">
            <a:spAutoFit/>
          </a:bodyPr>
          <a:lstStyle/>
          <a:p>
            <a:r>
              <a:rPr lang="en-AU" sz="3000" dirty="0">
                <a:latin typeface="+mj-lt"/>
              </a:rPr>
              <a:t>Fluxonium is ideal as proof-of-concept</a:t>
            </a:r>
          </a:p>
        </p:txBody>
      </p:sp>
      <p:pic>
        <p:nvPicPr>
          <p:cNvPr id="23" name="Picture 22">
            <a:extLst>
              <a:ext uri="{FF2B5EF4-FFF2-40B4-BE49-F238E27FC236}">
                <a16:creationId xmlns:a16="http://schemas.microsoft.com/office/drawing/2014/main" id="{7FEF89C0-C327-FBF8-87EB-8829F0052102}"/>
              </a:ext>
            </a:extLst>
          </p:cNvPr>
          <p:cNvPicPr>
            <a:picLocks noChangeAspect="1"/>
          </p:cNvPicPr>
          <p:nvPr/>
        </p:nvPicPr>
        <p:blipFill>
          <a:blip r:embed="rId3"/>
          <a:srcRect/>
          <a:stretch/>
        </p:blipFill>
        <p:spPr>
          <a:xfrm>
            <a:off x="5476097" y="85784"/>
            <a:ext cx="6730521" cy="6798701"/>
          </a:xfrm>
          <a:prstGeom prst="rect">
            <a:avLst/>
          </a:prstGeom>
        </p:spPr>
      </p:pic>
      <p:sp>
        <p:nvSpPr>
          <p:cNvPr id="24" name="Rectangle 23">
            <a:extLst>
              <a:ext uri="{FF2B5EF4-FFF2-40B4-BE49-F238E27FC236}">
                <a16:creationId xmlns:a16="http://schemas.microsoft.com/office/drawing/2014/main" id="{DB456542-E692-73B4-E2F2-A185D3CC0EEA}"/>
              </a:ext>
            </a:extLst>
          </p:cNvPr>
          <p:cNvSpPr/>
          <p:nvPr/>
        </p:nvSpPr>
        <p:spPr>
          <a:xfrm>
            <a:off x="2718299" y="3794810"/>
            <a:ext cx="2638154" cy="81114"/>
          </a:xfrm>
          <a:prstGeom prst="rect">
            <a:avLst/>
          </a:prstGeom>
          <a:solidFill>
            <a:srgbClr val="FFEA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TextBox 24">
            <a:extLst>
              <a:ext uri="{FF2B5EF4-FFF2-40B4-BE49-F238E27FC236}">
                <a16:creationId xmlns:a16="http://schemas.microsoft.com/office/drawing/2014/main" id="{0EC51C6B-C11B-2F27-AAE3-EB9531016FEC}"/>
              </a:ext>
            </a:extLst>
          </p:cNvPr>
          <p:cNvSpPr txBox="1"/>
          <p:nvPr/>
        </p:nvSpPr>
        <p:spPr>
          <a:xfrm>
            <a:off x="313955" y="4011768"/>
            <a:ext cx="5162142" cy="1477328"/>
          </a:xfrm>
          <a:prstGeom prst="rect">
            <a:avLst/>
          </a:prstGeom>
          <a:noFill/>
        </p:spPr>
        <p:txBody>
          <a:bodyPr wrap="square" rtlCol="0">
            <a:spAutoFit/>
          </a:bodyPr>
          <a:lstStyle/>
          <a:p>
            <a:pPr algn="r"/>
            <a:r>
              <a:rPr lang="en-AU" sz="3000" dirty="0">
                <a:latin typeface="+mj-lt"/>
              </a:rPr>
              <a:t>Comparing to </a:t>
            </a:r>
            <a:r>
              <a:rPr lang="en-AU" sz="3000" i="1" dirty="0" err="1">
                <a:latin typeface="+mj-lt"/>
              </a:rPr>
              <a:t>scqubits</a:t>
            </a:r>
            <a:r>
              <a:rPr lang="en-AU" sz="3000" dirty="0">
                <a:latin typeface="+mj-lt"/>
              </a:rPr>
              <a:t>, different runs of GD all move to the best T2 region</a:t>
            </a:r>
          </a:p>
        </p:txBody>
      </p:sp>
      <p:pic>
        <p:nvPicPr>
          <p:cNvPr id="1028" name="Picture 4" descr="a) Circuit diagram of a fluxonium. (b) The qubit and tripod transition... |  Download Scientific Diagram">
            <a:extLst>
              <a:ext uri="{FF2B5EF4-FFF2-40B4-BE49-F238E27FC236}">
                <a16:creationId xmlns:a16="http://schemas.microsoft.com/office/drawing/2014/main" id="{6BD34DC2-2CA0-2715-2B3C-6D907D6D6B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91" r="61260"/>
          <a:stretch/>
        </p:blipFill>
        <p:spPr bwMode="auto">
          <a:xfrm>
            <a:off x="6007794" y="853104"/>
            <a:ext cx="2129126" cy="17572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09EC7D8-569D-3443-46B9-19FCA909A16C}"/>
              </a:ext>
            </a:extLst>
          </p:cNvPr>
          <p:cNvSpPr txBox="1"/>
          <p:nvPr/>
        </p:nvSpPr>
        <p:spPr>
          <a:xfrm>
            <a:off x="195859" y="179294"/>
            <a:ext cx="339811" cy="369332"/>
          </a:xfrm>
          <a:prstGeom prst="rect">
            <a:avLst/>
          </a:prstGeom>
          <a:noFill/>
        </p:spPr>
        <p:txBody>
          <a:bodyPr wrap="square" rtlCol="0">
            <a:spAutoFit/>
          </a:bodyPr>
          <a:lstStyle/>
          <a:p>
            <a:r>
              <a:rPr lang="en-US"/>
              <a:t>8</a:t>
            </a:r>
            <a:endParaRPr lang="en-US" dirty="0"/>
          </a:p>
        </p:txBody>
      </p:sp>
    </p:spTree>
    <p:extLst>
      <p:ext uri="{BB962C8B-B14F-4D97-AF65-F5344CB8AC3E}">
        <p14:creationId xmlns:p14="http://schemas.microsoft.com/office/powerpoint/2010/main" val="150635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DFC698-A992-3255-08A2-31016A59CC84}"/>
              </a:ext>
            </a:extLst>
          </p:cNvPr>
          <p:cNvSpPr>
            <a:spLocks noGrp="1"/>
          </p:cNvSpPr>
          <p:nvPr>
            <p:ph type="title"/>
          </p:nvPr>
        </p:nvSpPr>
        <p:spPr>
          <a:xfrm>
            <a:off x="838200" y="365126"/>
            <a:ext cx="10515600" cy="1306440"/>
          </a:xfrm>
        </p:spPr>
        <p:txBody>
          <a:bodyPr vert="horz" lIns="91440" tIns="45720" rIns="91440" bIns="45720" rtlCol="0" anchor="ctr">
            <a:normAutofit/>
          </a:bodyPr>
          <a:lstStyle/>
          <a:p>
            <a:r>
              <a:rPr lang="en-US" sz="4000" dirty="0"/>
              <a:t>Future of this Novel Work</a:t>
            </a:r>
          </a:p>
        </p:txBody>
      </p:sp>
      <p:sp>
        <p:nvSpPr>
          <p:cNvPr id="12" name="TextBox 11">
            <a:extLst>
              <a:ext uri="{FF2B5EF4-FFF2-40B4-BE49-F238E27FC236}">
                <a16:creationId xmlns:a16="http://schemas.microsoft.com/office/drawing/2014/main" id="{99A80AF8-8132-4FCD-6F15-7B32273E0F16}"/>
              </a:ext>
            </a:extLst>
          </p:cNvPr>
          <p:cNvSpPr txBox="1"/>
          <p:nvPr/>
        </p:nvSpPr>
        <p:spPr>
          <a:xfrm>
            <a:off x="7769908" y="3022235"/>
            <a:ext cx="4422092" cy="1908215"/>
          </a:xfrm>
          <a:prstGeom prst="rect">
            <a:avLst/>
          </a:prstGeom>
          <a:noFill/>
        </p:spPr>
        <p:txBody>
          <a:bodyPr wrap="square">
            <a:spAutoFit/>
          </a:bodyPr>
          <a:lstStyle/>
          <a:p>
            <a:pPr algn="ctr" defTabSz="777240">
              <a:spcAft>
                <a:spcPts val="600"/>
              </a:spcAft>
            </a:pPr>
            <a:endParaRPr lang="en-US" dirty="0">
              <a:latin typeface="+mj-lt"/>
              <a:ea typeface="+mj-ea"/>
              <a:cs typeface="+mj-cs"/>
            </a:endParaRPr>
          </a:p>
          <a:p>
            <a:pPr algn="ctr" defTabSz="777240">
              <a:spcAft>
                <a:spcPts val="600"/>
              </a:spcAft>
            </a:pPr>
            <a:r>
              <a:rPr lang="en-US" dirty="0">
                <a:latin typeface="+mj-lt"/>
                <a:ea typeface="+mj-ea"/>
                <a:cs typeface="+mj-cs"/>
              </a:rPr>
              <a:t>“We have shown that automatic differentiation can be used to find  optimum values of T2 in superconducting quantum circuits”</a:t>
            </a:r>
          </a:p>
          <a:p>
            <a:pPr algn="ctr" defTabSz="777240">
              <a:spcAft>
                <a:spcPts val="600"/>
              </a:spcAft>
            </a:pPr>
            <a:endParaRPr lang="en-US" kern="1200" dirty="0">
              <a:solidFill>
                <a:schemeClr val="tx1"/>
              </a:solidFill>
              <a:latin typeface="+mj-lt"/>
              <a:ea typeface="+mj-ea"/>
              <a:cs typeface="+mj-cs"/>
            </a:endParaRPr>
          </a:p>
        </p:txBody>
      </p:sp>
      <p:graphicFrame>
        <p:nvGraphicFramePr>
          <p:cNvPr id="2061" name="Content Placeholder 2">
            <a:extLst>
              <a:ext uri="{FF2B5EF4-FFF2-40B4-BE49-F238E27FC236}">
                <a16:creationId xmlns:a16="http://schemas.microsoft.com/office/drawing/2014/main" id="{9EF22D16-330E-C6A7-F76A-AE6BE798A89E}"/>
              </a:ext>
            </a:extLst>
          </p:cNvPr>
          <p:cNvGraphicFramePr>
            <a:graphicFrameLocks noGrp="1"/>
          </p:cNvGraphicFramePr>
          <p:nvPr>
            <p:ph idx="1"/>
            <p:extLst>
              <p:ext uri="{D42A27DB-BD31-4B8C-83A1-F6EECF244321}">
                <p14:modId xmlns:p14="http://schemas.microsoft.com/office/powerpoint/2010/main" val="263878481"/>
              </p:ext>
            </p:extLst>
          </p:nvPr>
        </p:nvGraphicFramePr>
        <p:xfrm>
          <a:off x="838200" y="1825625"/>
          <a:ext cx="6714066" cy="430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6314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4276</TotalTime>
  <Words>2024</Words>
  <Application>Microsoft Office PowerPoint</Application>
  <PresentationFormat>Widescreen</PresentationFormat>
  <Paragraphs>302</Paragraphs>
  <Slides>27</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Times New Roman</vt:lpstr>
      <vt:lpstr>Office Theme</vt:lpstr>
      <vt:lpstr>PowerPoint Presentation</vt:lpstr>
      <vt:lpstr>Superconducting Quantum Hardware</vt:lpstr>
      <vt:lpstr>The Quantum Hardware Problem </vt:lpstr>
      <vt:lpstr>PowerPoint Presentation</vt:lpstr>
      <vt:lpstr>PowerPoint Presentation</vt:lpstr>
      <vt:lpstr>PowerPoint Presentation</vt:lpstr>
      <vt:lpstr>Our Work</vt:lpstr>
      <vt:lpstr>Testing on Fluxonium</vt:lpstr>
      <vt:lpstr>Future of this Novel Work</vt:lpstr>
      <vt:lpstr> Thank you Xanthe and Alex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for Superconducting Qubit Design</dc:title>
  <dc:creator>judd katz</dc:creator>
  <cp:lastModifiedBy>Andrew Li</cp:lastModifiedBy>
  <cp:revision>10</cp:revision>
  <dcterms:created xsi:type="dcterms:W3CDTF">2023-04-29T04:02:58Z</dcterms:created>
  <dcterms:modified xsi:type="dcterms:W3CDTF">2023-05-24T03:13:47Z</dcterms:modified>
</cp:coreProperties>
</file>