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16"/>
  </p:notesMasterIdLst>
  <p:sldIdLst>
    <p:sldId id="291" r:id="rId2"/>
    <p:sldId id="290" r:id="rId3"/>
    <p:sldId id="300" r:id="rId4"/>
    <p:sldId id="302" r:id="rId5"/>
    <p:sldId id="301" r:id="rId6"/>
    <p:sldId id="303" r:id="rId7"/>
    <p:sldId id="304" r:id="rId8"/>
    <p:sldId id="297" r:id="rId9"/>
    <p:sldId id="282" r:id="rId10"/>
    <p:sldId id="295" r:id="rId11"/>
    <p:sldId id="281" r:id="rId12"/>
    <p:sldId id="283" r:id="rId13"/>
    <p:sldId id="298" r:id="rId14"/>
    <p:sldId id="29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安李恩" initials="安李恩" lastIdx="4" clrIdx="0">
    <p:extLst>
      <p:ext uri="{19B8F6BF-5375-455C-9EA6-DF929625EA0E}">
        <p15:presenceInfo xmlns:p15="http://schemas.microsoft.com/office/powerpoint/2012/main" userId="S-1-5-21-1610364701-1056134043-532269710-509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70D"/>
    <a:srgbClr val="AF5200"/>
    <a:srgbClr val="EE7D31"/>
    <a:srgbClr val="B43500"/>
    <a:srgbClr val="FF5A37"/>
    <a:srgbClr val="1DA2BB"/>
    <a:srgbClr val="92D050"/>
    <a:srgbClr val="A5A5A5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03" autoAdjust="0"/>
    <p:restoredTop sz="93861" autoAdjust="0"/>
  </p:normalViewPr>
  <p:slideViewPr>
    <p:cSldViewPr snapToGrid="0">
      <p:cViewPr varScale="1">
        <p:scale>
          <a:sx n="67" d="100"/>
          <a:sy n="67" d="100"/>
        </p:scale>
        <p:origin x="130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1224C-DE8E-4EC8-A37B-6FE94CD136EC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B1549-3285-4672-8F5E-ADEB552D10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93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这个图参考：</a:t>
            </a:r>
            <a:r>
              <a:rPr kumimoji="1" lang="en-US" altLang="zh-CN" dirty="0" smtClean="0"/>
              <a:t>https://zhuanlan.zhihu.com/p/51483167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B1549-3285-4672-8F5E-ADEB552D10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77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2116524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Fiber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’;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引擎；增量渲染的；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B1549-3285-4672-8F5E-ADEB552D10E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1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Fiber </a:t>
            </a:r>
            <a:r>
              <a:rPr lang="zh-CN" altLang="en-US" dirty="0" smtClean="0"/>
              <a:t>是 </a:t>
            </a:r>
            <a:r>
              <a:rPr lang="en-US" altLang="zh-CN" dirty="0" smtClean="0"/>
              <a:t>React </a:t>
            </a:r>
            <a:r>
              <a:rPr lang="zh-CN" altLang="en-US" dirty="0" smtClean="0"/>
              <a:t>中的 </a:t>
            </a:r>
            <a:r>
              <a:rPr lang="en-US" altLang="zh-CN" dirty="0" smtClean="0"/>
              <a:t>‘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’;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引擎；增量渲染的；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B1549-3285-4672-8F5E-ADEB552D10E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713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B1549-3285-4672-8F5E-ADEB552D10E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46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React </a:t>
            </a:r>
            <a:r>
              <a:rPr kumimoji="1" lang="zh-CN" altLang="en-US" dirty="0" smtClean="0"/>
              <a:t>元素转换</a:t>
            </a:r>
            <a:r>
              <a:rPr kumimoji="1" lang="en-US" altLang="zh-CN" dirty="0" smtClean="0"/>
              <a:t>fiber</a:t>
            </a:r>
          </a:p>
          <a:p>
            <a:r>
              <a:rPr kumimoji="1" lang="zh-CN" altLang="en-US" dirty="0" smtClean="0"/>
              <a:t>返回第一个 子元素 </a:t>
            </a:r>
            <a:r>
              <a:rPr kumimoji="1" lang="en-US" altLang="zh-CN" dirty="0" smtClean="0"/>
              <a:t>fiber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B1549-3285-4672-8F5E-ADEB552D10E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961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packages\react-reconciler\</a:t>
            </a:r>
            <a:r>
              <a:rPr lang="en-US" altLang="zh-CN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src</a:t>
            </a:r>
            <a:r>
              <a:rPr lang="en-US" altLang="zh-CN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\ReactDebugFiberPerf.js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使用这个工具可以查看 渲染时的标记。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B1549-3285-4672-8F5E-ADEB552D10E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09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这个图参考：</a:t>
            </a:r>
            <a:r>
              <a:rPr kumimoji="1" lang="en-US" altLang="zh-CN" dirty="0" smtClean="0"/>
              <a:t>https://zhuanlan.zhihu.com/p/51483167</a:t>
            </a:r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执行到此只有</a:t>
            </a:r>
            <a:r>
              <a:rPr kumimoji="1" lang="en-US" altLang="zh-CN" dirty="0" err="1" smtClean="0"/>
              <a:t>ReactRoot</a:t>
            </a:r>
            <a:r>
              <a:rPr kumimoji="1" lang="zh-CN" altLang="en-US" dirty="0" smtClean="0"/>
              <a:t>，</a:t>
            </a:r>
            <a:r>
              <a:rPr kumimoji="1" lang="en-US" altLang="zh-CN" dirty="0" err="1" smtClean="0"/>
              <a:t>workLoop</a:t>
            </a:r>
            <a:r>
              <a:rPr kumimoji="1" lang="zh-CN" altLang="en-US" dirty="0" smtClean="0"/>
              <a:t>第一次是从</a:t>
            </a:r>
            <a:r>
              <a:rPr kumimoji="1" lang="en-US" altLang="zh-CN" dirty="0" err="1" smtClean="0"/>
              <a:t>fiberRoot</a:t>
            </a:r>
            <a:r>
              <a:rPr kumimoji="1" lang="zh-CN" altLang="en-US" dirty="0" smtClean="0"/>
              <a:t>开始。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第一次执行时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nextUnitOfWork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fiberRooot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），执行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第二次执行时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next=b1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第三次执行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(b2)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，并返回兄弟节点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b2(next=b2);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第四次执行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next=c1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第五次执行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d1(next=d1)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第六次执行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），并返回兄弟节点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d2(next=d2);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第七次执行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d2,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结束当前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completeUnitOfWork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无兄弟节点，则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workInProgress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completeUnitOfWork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循环，进入下一次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循环。接着的执行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无兄弟节点，则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workInProgress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completeUnitOfWork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循环，进入下一次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循环；接着执行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），并返回兄弟节点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b3(next=b3);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第八次执行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b3,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执行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生成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c2(next=c2)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第九次执行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，返回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结束当前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completeUnitOfWork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无兄弟节点，则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workInProgress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continue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completeUnitOfWork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循环，进入下一次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循环。接着的执行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无兄弟节点，则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workInProgress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a1;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接着的执行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completeUnitOfWork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-&gt;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completeWork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无兄弟节点也无父节点，则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null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，结束循环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B1549-3285-4672-8F5E-ADEB552D10E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72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typeof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effectLst/>
              </a:rPr>
              <a:t>instance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componentDidUpdate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'function'</a:t>
            </a:r>
            <a:r>
              <a:rPr lang="en-US" altLang="zh-CN" dirty="0" smtClean="0"/>
              <a:t>) {</a:t>
            </a:r>
          </a:p>
          <a:p>
            <a:pPr lvl="0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zh-CN" dirty="0" smtClean="0"/>
              <a:t>  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altLang="zh-CN" dirty="0" smtClean="0"/>
              <a:t> (</a:t>
            </a:r>
            <a:r>
              <a:rPr lang="en-US" altLang="zh-CN" dirty="0" err="1" smtClean="0">
                <a:effectLst/>
              </a:rPr>
              <a:t>oldProps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!==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effectLst/>
              </a:rPr>
              <a:t>current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memoizedProps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||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effectLst/>
              </a:rPr>
              <a:t>oldState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!==</a:t>
            </a:r>
            <a:r>
              <a:rPr lang="en-US" altLang="zh-CN" dirty="0" smtClean="0"/>
              <a:t> </a:t>
            </a:r>
            <a:r>
              <a:rPr lang="en-US" altLang="zh-CN" dirty="0" err="1" smtClean="0">
                <a:effectLst/>
              </a:rPr>
              <a:t>current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memoizedState</a:t>
            </a:r>
            <a:r>
              <a:rPr lang="en-US" altLang="zh-CN" dirty="0" smtClean="0"/>
              <a:t> ) {</a:t>
            </a:r>
          </a:p>
          <a:p>
            <a:pPr lvl="0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zh-CN" baseline="0" dirty="0" smtClean="0">
                <a:effectLst/>
              </a:rPr>
              <a:t>        </a:t>
            </a:r>
            <a:r>
              <a:rPr lang="en-US" altLang="zh-CN" dirty="0" err="1" smtClean="0">
                <a:effectLst/>
              </a:rPr>
              <a:t>workInProgress</a:t>
            </a:r>
            <a:r>
              <a:rPr lang="en-US" altLang="zh-CN" dirty="0" err="1" smtClean="0"/>
              <a:t>.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effectTag</a:t>
            </a:r>
            <a:r>
              <a:rPr lang="en-US" altLang="zh-CN" dirty="0" smtClean="0"/>
              <a:t>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|=</a:t>
            </a:r>
            <a:r>
              <a:rPr lang="en-US" altLang="zh-CN" dirty="0" smtClean="0"/>
              <a:t> </a:t>
            </a:r>
            <a:r>
              <a:rPr lang="en-US" altLang="zh-CN" dirty="0" smtClean="0">
                <a:effectLst/>
              </a:rPr>
              <a:t>Update</a:t>
            </a:r>
            <a:r>
              <a:rPr lang="en-US" altLang="zh-CN" dirty="0" smtClean="0"/>
              <a:t>; </a:t>
            </a:r>
          </a:p>
          <a:p>
            <a:pPr lvl="0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zh-CN" dirty="0" smtClean="0"/>
              <a:t>   }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zh-CN" dirty="0" smtClean="0"/>
              <a:t>}</a:t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r>
              <a:rPr kumimoji="1" lang="zh-CN" altLang="en-US" dirty="0" smtClean="0"/>
              <a:t>此处只说初始阶段，</a:t>
            </a:r>
            <a:r>
              <a:rPr lang="en-US" altLang="zh-CN" dirty="0" err="1" smtClean="0">
                <a:effectLst/>
              </a:rPr>
              <a:t>workInProgress</a:t>
            </a:r>
            <a:r>
              <a:rPr lang="zh-CN" altLang="en-US" dirty="0" smtClean="0"/>
              <a:t>是当前的</a:t>
            </a:r>
            <a:r>
              <a:rPr lang="en-US" altLang="zh-CN" dirty="0" smtClean="0"/>
              <a:t>fiber</a:t>
            </a: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endParaRPr kumimoji="1" lang="en-US" altLang="zh-CN" dirty="0" smtClean="0"/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r>
              <a:rPr kumimoji="1" lang="zh-CN" altLang="en-US" dirty="0" smtClean="0"/>
              <a:t>生成</a:t>
            </a:r>
            <a:r>
              <a:rPr kumimoji="1" lang="en-US" altLang="zh-CN" dirty="0" err="1" smtClean="0"/>
              <a:t>dom</a:t>
            </a:r>
            <a:r>
              <a:rPr kumimoji="1" lang="zh-CN" altLang="en-US" dirty="0" smtClean="0"/>
              <a:t>树、生成</a:t>
            </a:r>
            <a:r>
              <a:rPr kumimoji="1" lang="en-US" altLang="zh-CN" dirty="0" smtClean="0"/>
              <a:t>fiber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B1549-3285-4672-8F5E-ADEB552D10E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674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</a:pPr>
            <a:r>
              <a:rPr lang="en-US" altLang="zh-CN" dirty="0" err="1" smtClean="0"/>
              <a:t>getSnapshotBeforeUpdate</a:t>
            </a:r>
            <a:r>
              <a:rPr lang="en-US" altLang="zh-CN" dirty="0" smtClean="0"/>
              <a:t>()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在最近一次渲染输出（提交到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节点）之前调用。它使得组件能在发生更改之前从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中捕获一些信息（例如，滚动位置）。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DB1549-3285-4672-8F5E-ADEB552D10E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2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5F38-ABF0-4B83-9F80-135C7D3DE1AC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4B09-B83B-43AF-AFD3-0B4479141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8D38-938B-4CEA-A7A3-719005733B5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EC6E-8704-41BF-9F66-D2A1F0321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33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8D38-938B-4CEA-A7A3-719005733B5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EC6E-8704-41BF-9F66-D2A1F0321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63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Meet The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672" y="281827"/>
            <a:ext cx="1406275" cy="71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3204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3" name="矩形 2"/>
          <p:cNvSpPr/>
          <p:nvPr userDrawn="1"/>
        </p:nvSpPr>
        <p:spPr>
          <a:xfrm>
            <a:off x="942109" y="5902036"/>
            <a:ext cx="1995055" cy="471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5218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45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63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664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03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36974083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721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3-01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4" y="214841"/>
            <a:ext cx="1491109" cy="66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4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5F38-ABF0-4B83-9F80-135C7D3DE1AC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4B09-B83B-43AF-AFD3-0B4479141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87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5F38-ABF0-4B83-9F80-135C7D3DE1AC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4B09-B83B-43AF-AFD3-0B4479141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7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5F38-ABF0-4B83-9F80-135C7D3DE1AC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4B09-B83B-43AF-AFD3-0B4479141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9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5F38-ABF0-4B83-9F80-135C7D3DE1AC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44B09-B83B-43AF-AFD3-0B44791415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8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8D38-938B-4CEA-A7A3-719005733B5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EC6E-8704-41BF-9F66-D2A1F0321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9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8D38-938B-4CEA-A7A3-719005733B5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EC6E-8704-41BF-9F66-D2A1F0321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15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8D38-938B-4CEA-A7A3-719005733B5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EC6E-8704-41BF-9F66-D2A1F0321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054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8D38-938B-4CEA-A7A3-719005733B5B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2EC6E-8704-41BF-9F66-D2A1F03219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2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5F38-ABF0-4B83-9F80-135C7D3DE1AC}" type="datetimeFigureOut">
              <a:rPr lang="zh-CN" altLang="en-US" smtClean="0"/>
              <a:t>2019/5/28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44B09-B83B-43AF-AFD3-0B44791415C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06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649" r:id="rId14"/>
    <p:sldLayoutId id="2147483650" r:id="rId15"/>
    <p:sldLayoutId id="2147483651" r:id="rId16"/>
    <p:sldLayoutId id="2147483652" r:id="rId17"/>
    <p:sldLayoutId id="2147483653" r:id="rId18"/>
    <p:sldLayoutId id="2147483660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zh-CN/docs/Web/API/Window/performanc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5360512" y="5648823"/>
            <a:ext cx="8533655" cy="4268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7427"/>
          </a:solidFill>
          <a:ln w="1905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-701058" y="4505"/>
            <a:ext cx="7461073" cy="3732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1600"/>
                </a:moveTo>
                <a:lnTo>
                  <a:pt x="0" y="0"/>
                </a:lnTo>
                <a:lnTo>
                  <a:pt x="21600" y="0"/>
                </a:lnTo>
                <a:close/>
              </a:path>
            </a:pathLst>
          </a:custGeom>
          <a:solidFill>
            <a:srgbClr val="FF7427"/>
          </a:solidFill>
          <a:ln w="19050">
            <a:solidFill>
              <a:srgbClr val="FFFFFF"/>
            </a:solidFill>
            <a:miter/>
          </a:ln>
        </p:spPr>
        <p:txBody>
          <a:bodyPr lIns="45719" rIns="45719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2739696" y="4681843"/>
            <a:ext cx="2545715" cy="2545715"/>
          </a:xfrm>
          <a:prstGeom prst="diamond">
            <a:avLst/>
          </a:prstGeom>
          <a:ln w="12700">
            <a:solidFill>
              <a:srgbClr val="FA891E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7" name="Shape 177"/>
          <p:cNvSpPr/>
          <p:nvPr/>
        </p:nvSpPr>
        <p:spPr>
          <a:xfrm>
            <a:off x="-315760" y="1660175"/>
            <a:ext cx="3960001" cy="3960002"/>
          </a:xfrm>
          <a:prstGeom prst="diamond">
            <a:avLst/>
          </a:prstGeom>
          <a:ln w="12700">
            <a:solidFill>
              <a:srgbClr val="BFBFB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 flipH="1">
            <a:off x="9846187" y="3790519"/>
            <a:ext cx="2402093" cy="2442534"/>
          </a:xfrm>
          <a:prstGeom prst="line">
            <a:avLst/>
          </a:prstGeom>
          <a:ln w="25400">
            <a:solidFill>
              <a:srgbClr val="FA891E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0" name="Shape 180"/>
          <p:cNvSpPr/>
          <p:nvPr/>
        </p:nvSpPr>
        <p:spPr>
          <a:xfrm>
            <a:off x="10952816" y="1631520"/>
            <a:ext cx="2828572" cy="2828572"/>
          </a:xfrm>
          <a:prstGeom prst="diamond">
            <a:avLst/>
          </a:prstGeom>
          <a:ln w="12700">
            <a:solidFill>
              <a:srgbClr val="D9D9D9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8466970" y="-254650"/>
            <a:ext cx="1238866" cy="1199092"/>
          </a:xfrm>
          <a:prstGeom prst="line">
            <a:avLst/>
          </a:prstGeom>
          <a:ln w="12700">
            <a:solidFill>
              <a:srgbClr val="FF7427"/>
            </a:solidFill>
            <a:miter/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2" name="Shape 182"/>
          <p:cNvSpPr/>
          <p:nvPr/>
        </p:nvSpPr>
        <p:spPr>
          <a:xfrm flipH="1">
            <a:off x="1025698" y="5736337"/>
            <a:ext cx="2402093" cy="2442534"/>
          </a:xfrm>
          <a:prstGeom prst="line">
            <a:avLst/>
          </a:prstGeom>
          <a:ln w="25400">
            <a:solidFill>
              <a:srgbClr val="FA891E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8258800" y="6496807"/>
            <a:ext cx="1238866" cy="1199092"/>
          </a:xfrm>
          <a:prstGeom prst="line">
            <a:avLst/>
          </a:prstGeom>
          <a:ln w="12700">
            <a:solidFill>
              <a:srgbClr val="FF7427"/>
            </a:solidFill>
            <a:miter/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4" name="Shape 184"/>
          <p:cNvSpPr/>
          <p:nvPr/>
        </p:nvSpPr>
        <p:spPr>
          <a:xfrm flipH="1">
            <a:off x="9959628" y="1277023"/>
            <a:ext cx="1886279" cy="1886278"/>
          </a:xfrm>
          <a:prstGeom prst="line">
            <a:avLst/>
          </a:prstGeom>
          <a:ln w="12700">
            <a:solidFill>
              <a:srgbClr val="FF7427"/>
            </a:solidFill>
            <a:miter/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5" name="Shape 185"/>
          <p:cNvSpPr/>
          <p:nvPr/>
        </p:nvSpPr>
        <p:spPr>
          <a:xfrm flipH="1">
            <a:off x="-469754" y="5749986"/>
            <a:ext cx="983942" cy="983941"/>
          </a:xfrm>
          <a:prstGeom prst="line">
            <a:avLst/>
          </a:prstGeom>
          <a:ln w="12700">
            <a:solidFill>
              <a:srgbClr val="F15131"/>
            </a:solidFill>
            <a:miter/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6" name="Shape 186"/>
          <p:cNvSpPr/>
          <p:nvPr/>
        </p:nvSpPr>
        <p:spPr>
          <a:xfrm flipH="1">
            <a:off x="5854328" y="7136308"/>
            <a:ext cx="983941" cy="983941"/>
          </a:xfrm>
          <a:prstGeom prst="line">
            <a:avLst/>
          </a:prstGeom>
          <a:ln w="12700">
            <a:solidFill>
              <a:srgbClr val="F15131"/>
            </a:solidFill>
            <a:miter/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87" name="Shape 187"/>
          <p:cNvSpPr/>
          <p:nvPr/>
        </p:nvSpPr>
        <p:spPr>
          <a:xfrm flipH="1">
            <a:off x="2743675" y="1655038"/>
            <a:ext cx="1886279" cy="1886279"/>
          </a:xfrm>
          <a:prstGeom prst="line">
            <a:avLst/>
          </a:prstGeom>
          <a:ln w="25400">
            <a:solidFill>
              <a:srgbClr val="FA891E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188" name="youxin-0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86516" y="3433416"/>
            <a:ext cx="12192001" cy="656645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5360512" y="2040907"/>
            <a:ext cx="450526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rPr lang="en-US" altLang="zh-CN" sz="4800" spc="200" dirty="0" smtClean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  <a:sym typeface="FZLanTingHeiS-DB1-GBK"/>
              </a:rPr>
              <a:t>React</a:t>
            </a:r>
            <a:r>
              <a:rPr lang="zh-CN" altLang="en-US" sz="4800" spc="200" dirty="0" smtClean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  <a:sym typeface="FZLanTingHeiS-DB1-GBK"/>
              </a:rPr>
              <a:t>源码入门</a:t>
            </a:r>
            <a:endParaRPr lang="en-US" altLang="zh-CN" sz="4800" spc="200" dirty="0" smtClean="0">
              <a:solidFill>
                <a:srgbClr val="FFC000"/>
              </a:solidFill>
              <a:latin typeface="Microsoft YaHei" charset="-122"/>
              <a:ea typeface="Microsoft YaHei" charset="-122"/>
              <a:cs typeface="Microsoft YaHei" charset="-122"/>
              <a:sym typeface="FZLanTingHeiS-DB1-GBK"/>
            </a:endParaRP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1775090" y="574662"/>
            <a:ext cx="6121024" cy="5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546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546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、工具 </a:t>
            </a:r>
            <a:r>
              <a:rPr lang="en-US" altLang="zh-CN" sz="2800" dirty="0">
                <a:hlinkClick r:id="rId3"/>
              </a:rPr>
              <a:t>performance</a:t>
            </a:r>
            <a:endParaRPr lang="zh-CN" altLang="en-US" sz="25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430963"/>
            <a:ext cx="1576388" cy="365125"/>
          </a:xfrm>
          <a:prstGeom prst="rect">
            <a:avLst/>
          </a:prstGeom>
        </p:spPr>
        <p:txBody>
          <a:bodyPr/>
          <a:lstStyle/>
          <a:p>
            <a:fld id="{F050765F-0884-4EAD-84A6-4544D6C1E37F}" type="slidenum">
              <a:rPr lang="zh-CN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10</a:t>
            </a:fld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76388" y="2999421"/>
            <a:ext cx="92696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 smtClean="0"/>
              <a:t>performance.mark</a:t>
            </a:r>
            <a:r>
              <a:rPr lang="en-US" altLang="zh-CN" dirty="0" smtClean="0"/>
              <a:t>  </a:t>
            </a:r>
            <a:r>
              <a:rPr lang="zh-CN" altLang="en-US" dirty="0" smtClean="0"/>
              <a:t>在</a:t>
            </a:r>
            <a:r>
              <a:rPr lang="zh-CN" altLang="en-US" dirty="0"/>
              <a:t>浏览器具有指定名称的性能加载缓冲区中添加一个</a:t>
            </a:r>
            <a:r>
              <a:rPr lang="zh-CN" altLang="en-US" dirty="0" smtClean="0"/>
              <a:t>记录</a:t>
            </a:r>
            <a:endParaRPr lang="en-US" altLang="zh-CN" dirty="0" smtClean="0"/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Performance.clearMarks</a:t>
            </a:r>
            <a:r>
              <a:rPr lang="en-US" altLang="zh-CN" dirty="0"/>
              <a:t> </a:t>
            </a:r>
            <a:r>
              <a:rPr lang="zh-CN" altLang="en-US" dirty="0"/>
              <a:t>将给定的 </a:t>
            </a:r>
            <a:r>
              <a:rPr lang="en-US" altLang="zh-CN" dirty="0"/>
              <a:t>mark </a:t>
            </a:r>
            <a:r>
              <a:rPr lang="zh-CN" altLang="en-US" dirty="0"/>
              <a:t>从浏览器的性能输入缓冲区中移除。</a:t>
            </a:r>
          </a:p>
          <a:p>
            <a:pPr marL="342900" indent="-342900">
              <a:buAutoNum type="arabicPeriod"/>
            </a:pPr>
            <a:r>
              <a:rPr lang="en-US" altLang="zh-CN" dirty="0" err="1" smtClean="0"/>
              <a:t>performance.now</a:t>
            </a:r>
            <a:r>
              <a:rPr lang="en-US" altLang="zh-CN" dirty="0" smtClean="0"/>
              <a:t>   </a:t>
            </a:r>
            <a:r>
              <a:rPr lang="zh-CN" altLang="en-US" dirty="0"/>
              <a:t>表示自引用时刻以来经过的毫秒</a:t>
            </a:r>
            <a:r>
              <a:rPr lang="zh-CN" altLang="en-US" dirty="0" smtClean="0"/>
              <a:t>数。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en-US" altLang="zh-CN" dirty="0" err="1" smtClean="0"/>
              <a:t>performance.getEnteries</a:t>
            </a:r>
            <a:r>
              <a:rPr lang="en-US" altLang="zh-CN" dirty="0" smtClean="0"/>
              <a:t>  </a:t>
            </a:r>
            <a:r>
              <a:rPr lang="zh-CN" altLang="en-US" dirty="0" smtClean="0"/>
              <a:t>基于给定的 过滤 条件，返回 </a:t>
            </a:r>
            <a:r>
              <a:rPr lang="en-US" altLang="zh-CN" dirty="0" smtClean="0"/>
              <a:t>marks</a:t>
            </a:r>
            <a:r>
              <a:rPr lang="zh-CN" altLang="en-US" dirty="0" smtClean="0"/>
              <a:t>或 </a:t>
            </a:r>
            <a:r>
              <a:rPr lang="en-US" altLang="zh-CN" dirty="0" smtClean="0"/>
              <a:t>measures </a:t>
            </a:r>
            <a:r>
              <a:rPr lang="zh-CN" altLang="en-US" dirty="0" smtClean="0"/>
              <a:t>创建的时间点。</a:t>
            </a:r>
            <a:endParaRPr lang="en-US" altLang="zh-CN" dirty="0" smtClean="0"/>
          </a:p>
        </p:txBody>
      </p:sp>
      <p:sp>
        <p:nvSpPr>
          <p:cNvPr id="12" name="文本框 11"/>
          <p:cNvSpPr txBox="1"/>
          <p:nvPr/>
        </p:nvSpPr>
        <p:spPr>
          <a:xfrm>
            <a:off x="1383957" y="2187146"/>
            <a:ext cx="84242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Web Performance API</a:t>
            </a:r>
            <a:r>
              <a:rPr lang="zh-CN" altLang="en-US" dirty="0"/>
              <a:t>允许网页访问某些函数来测量网页和</a:t>
            </a:r>
            <a:r>
              <a:rPr lang="en-US" altLang="zh-CN" dirty="0"/>
              <a:t>Web</a:t>
            </a:r>
            <a:r>
              <a:rPr lang="zh-CN" altLang="en-US" dirty="0"/>
              <a:t>应用程序的</a:t>
            </a:r>
            <a:r>
              <a:rPr lang="zh-CN" altLang="en-US" dirty="0" smtClean="0"/>
              <a:t>性能。</a:t>
            </a:r>
            <a:endParaRPr lang="en-US" altLang="zh-CN" dirty="0" smtClean="0"/>
          </a:p>
          <a:p>
            <a:r>
              <a:rPr lang="en-US" altLang="zh-CN" dirty="0" smtClean="0"/>
              <a:t>Performance </a:t>
            </a:r>
            <a:r>
              <a:rPr lang="zh-CN" altLang="en-US" dirty="0" smtClean="0"/>
              <a:t>能提供精确到千分之一毫秒的</a:t>
            </a:r>
            <a:r>
              <a:rPr lang="zh-CN" altLang="en-US" dirty="0"/>
              <a:t>高分辨率</a:t>
            </a:r>
            <a:r>
              <a:rPr lang="zh-CN" altLang="en-US" dirty="0" smtClean="0"/>
              <a:t>时间。有些</a:t>
            </a:r>
            <a:r>
              <a:rPr lang="zh-CN" altLang="en-US" dirty="0"/>
              <a:t>属性兼容到</a:t>
            </a:r>
            <a:r>
              <a:rPr lang="en-US" altLang="zh-CN" dirty="0"/>
              <a:t>ie9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648118" y="4946024"/>
            <a:ext cx="6300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React</a:t>
            </a:r>
            <a:r>
              <a:rPr lang="zh-CN" altLang="en-US" dirty="0" smtClean="0"/>
              <a:t>中的性能计算，也是使用这些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获得时间加以计算的。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59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1775090" y="574662"/>
            <a:ext cx="6121024" cy="5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546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zh-CN" altLang="en-US" sz="2546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b="1" dirty="0"/>
              <a:t>React Tree Reconciliation</a:t>
            </a:r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430963"/>
            <a:ext cx="1576388" cy="365125"/>
          </a:xfrm>
          <a:prstGeom prst="rect">
            <a:avLst/>
          </a:prstGeom>
        </p:spPr>
        <p:txBody>
          <a:bodyPr/>
          <a:lstStyle/>
          <a:p>
            <a:fld id="{F050765F-0884-4EAD-84A6-4544D6C1E37F}" type="slidenum">
              <a:rPr lang="zh-CN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11</a:t>
            </a:fld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60" y="1727723"/>
            <a:ext cx="6758665" cy="391997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576388" y="586047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不是一下生成的，</a:t>
            </a:r>
            <a:r>
              <a:rPr lang="zh-CN" altLang="en-US" dirty="0"/>
              <a:t>从</a:t>
            </a:r>
            <a:r>
              <a:rPr lang="zh-CN" altLang="en-US" dirty="0" smtClean="0"/>
              <a:t>一个节点开始，一层层生成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670960" y="1264638"/>
            <a:ext cx="2377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执行 </a:t>
            </a:r>
            <a:r>
              <a:rPr lang="en-US" altLang="zh-CN" dirty="0" err="1" smtClean="0"/>
              <a:t>workLoop</a:t>
            </a:r>
            <a:r>
              <a:rPr lang="zh-CN" altLang="en-US" dirty="0"/>
              <a:t> </a:t>
            </a:r>
            <a:r>
              <a:rPr lang="zh-CN" altLang="en-US" dirty="0" smtClean="0"/>
              <a:t>的流程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582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1775090" y="574662"/>
            <a:ext cx="6121024" cy="48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546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en-US" altLang="zh-CN" sz="2400" b="1" dirty="0"/>
              <a:t> React Tree </a:t>
            </a:r>
            <a:r>
              <a:rPr lang="en-US" altLang="zh-CN" sz="2400" b="1" dirty="0" smtClean="0"/>
              <a:t>Reconciliation </a:t>
            </a:r>
            <a:r>
              <a:rPr lang="zh-CN" altLang="en-US" sz="2400" b="1" dirty="0" smtClean="0"/>
              <a:t>简化</a:t>
            </a:r>
            <a:endParaRPr lang="zh-CN" altLang="en-US" sz="2546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430963"/>
            <a:ext cx="1576388" cy="365125"/>
          </a:xfrm>
          <a:prstGeom prst="rect">
            <a:avLst/>
          </a:prstGeom>
        </p:spPr>
        <p:txBody>
          <a:bodyPr/>
          <a:lstStyle/>
          <a:p>
            <a:fld id="{F050765F-0884-4EAD-84A6-4544D6C1E37F}" type="slidenum">
              <a:rPr lang="zh-CN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</a:t>
            </a:fld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554" y="2006311"/>
            <a:ext cx="3855028" cy="443328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78582" y="1932605"/>
            <a:ext cx="271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fiber</a:t>
            </a:r>
            <a:r>
              <a:rPr lang="zh-CN" altLang="en-US" dirty="0" smtClean="0"/>
              <a:t>都是一个</a:t>
            </a:r>
            <a:r>
              <a:rPr lang="en-US" altLang="zh-CN" dirty="0" smtClean="0"/>
              <a:t>work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78582" y="5711622"/>
            <a:ext cx="684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completeWork</a:t>
            </a:r>
            <a:r>
              <a:rPr lang="zh-CN" altLang="en-US" dirty="0" smtClean="0"/>
              <a:t>主要处理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创建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text</a:t>
            </a:r>
            <a:r>
              <a:rPr lang="zh-CN" altLang="en-US" dirty="0" smtClean="0"/>
              <a:t>，</a:t>
            </a:r>
            <a:r>
              <a:rPr lang="zh-CN" altLang="en-US" dirty="0"/>
              <a:t>设置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props</a:t>
            </a:r>
            <a:r>
              <a:rPr lang="zh-CN" altLang="en-US" dirty="0" smtClean="0"/>
              <a:t>、</a:t>
            </a:r>
            <a:r>
              <a:rPr lang="en-US" altLang="zh-CN" dirty="0" err="1"/>
              <a:t>dom</a:t>
            </a:r>
            <a:r>
              <a:rPr lang="en-US" altLang="zh-CN" dirty="0" smtClean="0"/>
              <a:t> style</a:t>
            </a:r>
            <a:r>
              <a:rPr lang="zh-CN" altLang="en-US" dirty="0" smtClean="0"/>
              <a:t>、事件等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268110" y="6357953"/>
            <a:ext cx="3162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completeWork</a:t>
            </a:r>
            <a:r>
              <a:rPr lang="zh-CN" altLang="en-US" dirty="0"/>
              <a:t> </a:t>
            </a:r>
            <a:r>
              <a:rPr lang="zh-CN" altLang="en-US" dirty="0" smtClean="0"/>
              <a:t>创建</a:t>
            </a:r>
            <a:r>
              <a:rPr lang="en-US" altLang="zh-CN" b="1" dirty="0" err="1"/>
              <a:t>effectTag</a:t>
            </a:r>
            <a:r>
              <a:rPr lang="zh-CN" altLang="en-US" b="1" dirty="0" smtClean="0"/>
              <a:t>链</a:t>
            </a:r>
            <a:endParaRPr lang="zh-CN" alt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278582" y="2728686"/>
            <a:ext cx="67822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beginWork</a:t>
            </a:r>
            <a:r>
              <a:rPr lang="zh-CN" altLang="en-US" dirty="0" smtClean="0"/>
              <a:t>用于生成</a:t>
            </a:r>
            <a:r>
              <a:rPr lang="en-US" altLang="zh-CN" dirty="0"/>
              <a:t>fiber</a:t>
            </a:r>
            <a:r>
              <a:rPr lang="zh-CN" altLang="en-US" dirty="0"/>
              <a:t>的</a:t>
            </a:r>
            <a:r>
              <a:rPr lang="en-US" altLang="zh-CN" dirty="0"/>
              <a:t>child</a:t>
            </a:r>
            <a:r>
              <a:rPr lang="zh-CN" altLang="en-US" dirty="0"/>
              <a:t>，并返回</a:t>
            </a:r>
            <a:r>
              <a:rPr lang="en-US" altLang="zh-CN" dirty="0"/>
              <a:t>child</a:t>
            </a:r>
            <a:r>
              <a:rPr lang="zh-CN" altLang="en-US" dirty="0"/>
              <a:t>的第一</a:t>
            </a:r>
            <a:r>
              <a:rPr lang="zh-CN" altLang="en-US" dirty="0" smtClean="0"/>
              <a:t>项。</a:t>
            </a:r>
            <a:endParaRPr lang="en-US" altLang="zh-CN" dirty="0" smtClean="0"/>
          </a:p>
          <a:p>
            <a:r>
              <a:rPr lang="en-US" altLang="zh-CN" dirty="0" err="1" smtClean="0"/>
              <a:t>beginWork</a:t>
            </a:r>
            <a:r>
              <a:rPr lang="zh-CN" altLang="en-US" dirty="0" smtClean="0"/>
              <a:t>主要处理组件，在</a:t>
            </a:r>
            <a:r>
              <a:rPr lang="en-US" altLang="zh-CN" dirty="0" smtClean="0"/>
              <a:t> </a:t>
            </a:r>
            <a:r>
              <a:rPr lang="en-US" altLang="zh-CN" dirty="0" err="1"/>
              <a:t>updateClassComponent</a:t>
            </a:r>
            <a:r>
              <a:rPr lang="en-US" altLang="zh-CN" dirty="0"/>
              <a:t> </a:t>
            </a:r>
            <a:r>
              <a:rPr lang="zh-CN" altLang="en-US" dirty="0" smtClean="0"/>
              <a:t>中创建</a:t>
            </a:r>
            <a:r>
              <a:rPr lang="zh-CN" altLang="en-US" dirty="0"/>
              <a:t>实例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zh-CN" altLang="en-US" dirty="0" smtClean="0"/>
              <a:t>更新</a:t>
            </a:r>
            <a:r>
              <a:rPr lang="zh-CN" altLang="en-US" dirty="0"/>
              <a:t>队列、标记组件</a:t>
            </a:r>
            <a:r>
              <a:rPr lang="zh-CN" altLang="en-US" dirty="0" smtClean="0"/>
              <a:t>的生命周期</a:t>
            </a:r>
            <a:r>
              <a:rPr lang="zh-CN" altLang="en-US" dirty="0"/>
              <a:t>、执行</a:t>
            </a:r>
            <a:r>
              <a:rPr lang="en-US" altLang="zh-CN" dirty="0"/>
              <a:t>render</a:t>
            </a:r>
            <a:r>
              <a:rPr lang="zh-CN" altLang="en-US" dirty="0"/>
              <a:t>、生成</a:t>
            </a:r>
            <a:r>
              <a:rPr lang="en-US" altLang="zh-CN" dirty="0" smtClean="0"/>
              <a:t>child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44752" y="3636929"/>
            <a:ext cx="645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初始：生命周期：</a:t>
            </a:r>
            <a:r>
              <a:rPr lang="en-US" altLang="zh-CN" dirty="0" err="1" smtClean="0"/>
              <a:t>getDerivedStateFromProps</a:t>
            </a:r>
            <a:r>
              <a:rPr lang="en-US" altLang="zh-CN" dirty="0" smtClean="0"/>
              <a:t> </a:t>
            </a:r>
            <a:r>
              <a:rPr lang="zh-CN" altLang="en-US" dirty="0" smtClean="0"/>
              <a:t>或</a:t>
            </a:r>
            <a:r>
              <a:rPr lang="en-US" altLang="zh-CN" dirty="0" err="1"/>
              <a:t>componentWillMount</a:t>
            </a:r>
            <a:endParaRPr lang="en-US" altLang="zh-CN" dirty="0"/>
          </a:p>
          <a:p>
            <a:r>
              <a:rPr lang="zh-CN" altLang="en-US" dirty="0" smtClean="0"/>
              <a:t>更新：</a:t>
            </a:r>
            <a:r>
              <a:rPr lang="en-US" altLang="zh-CN" dirty="0"/>
              <a:t> </a:t>
            </a:r>
            <a:r>
              <a:rPr lang="en-US" altLang="zh-CN" dirty="0" err="1" smtClean="0"/>
              <a:t>getDerivedStateFromProps</a:t>
            </a:r>
            <a:r>
              <a:rPr lang="zh-CN" altLang="en-US" dirty="0"/>
              <a:t>或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componentWillReceiveProps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shouldComponentUpdate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5395343" y="4838641"/>
            <a:ext cx="6205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标记生命周期：</a:t>
            </a:r>
            <a:r>
              <a:rPr lang="en-US" altLang="zh-CN" dirty="0" err="1" smtClean="0"/>
              <a:t>componentDidMount</a:t>
            </a:r>
            <a:r>
              <a:rPr lang="zh-CN" altLang="en-US" dirty="0" smtClean="0"/>
              <a:t>、</a:t>
            </a:r>
            <a:r>
              <a:rPr lang="en-US" altLang="zh-CN" dirty="0"/>
              <a:t> </a:t>
            </a:r>
            <a:r>
              <a:rPr lang="en-US" altLang="zh-CN" dirty="0" err="1"/>
              <a:t>componentDidUpdate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958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3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1775090" y="574662"/>
            <a:ext cx="6121024" cy="48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546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四、</a:t>
            </a:r>
            <a:r>
              <a:rPr lang="en-US" altLang="zh-CN" sz="2400" b="1" dirty="0" smtClean="0"/>
              <a:t>Committing </a:t>
            </a:r>
            <a:r>
              <a:rPr lang="en-US" altLang="zh-CN" sz="2400" b="1" dirty="0"/>
              <a:t>Changes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430963"/>
            <a:ext cx="1576388" cy="365125"/>
          </a:xfrm>
          <a:prstGeom prst="rect">
            <a:avLst/>
          </a:prstGeom>
        </p:spPr>
        <p:txBody>
          <a:bodyPr/>
          <a:lstStyle/>
          <a:p>
            <a:fld id="{F050765F-0884-4EAD-84A6-4544D6C1E37F}" type="slidenum">
              <a:rPr lang="zh-CN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13</a:t>
            </a:fld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9200" y="1790700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Committing Snapshot </a:t>
            </a:r>
            <a:r>
              <a:rPr lang="en-US" altLang="zh-CN" dirty="0" smtClean="0"/>
              <a:t>Effects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76388" y="2252365"/>
            <a:ext cx="902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commitBeforeMutationLifecycles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中执行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HookEffects</a:t>
            </a:r>
            <a:r>
              <a:rPr lang="zh-CN" altLang="en-US" dirty="0"/>
              <a:t>、</a:t>
            </a:r>
            <a:r>
              <a:rPr lang="en-US" altLang="zh-CN" dirty="0" err="1"/>
              <a:t>getSnapshotBeforeUpdate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219200" y="3008085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Committing Host Effects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76388" y="3497727"/>
            <a:ext cx="1061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commitAllHostEffects</a:t>
            </a:r>
            <a:r>
              <a:rPr lang="zh-CN" altLang="en-US" dirty="0" smtClean="0"/>
              <a:t>中执行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commitPlacement</a:t>
            </a:r>
            <a:r>
              <a:rPr lang="en-US" altLang="zh-CN" dirty="0" smtClean="0"/>
              <a:t> </a:t>
            </a:r>
            <a:r>
              <a:rPr lang="zh-CN" altLang="en-US" dirty="0" smtClean="0"/>
              <a:t>插入实例，</a:t>
            </a:r>
            <a:r>
              <a:rPr lang="en-US" altLang="zh-CN" dirty="0"/>
              <a:t> </a:t>
            </a:r>
            <a:r>
              <a:rPr lang="en-US" altLang="zh-CN" dirty="0" err="1" smtClean="0"/>
              <a:t>commitWork</a:t>
            </a:r>
            <a:r>
              <a:rPr lang="zh-CN" altLang="en-US" dirty="0" smtClean="0"/>
              <a:t>更新、</a:t>
            </a:r>
            <a:r>
              <a:rPr lang="en-US" altLang="zh-CN" dirty="0"/>
              <a:t> </a:t>
            </a:r>
            <a:r>
              <a:rPr lang="en-US" altLang="zh-CN" dirty="0" err="1" smtClean="0"/>
              <a:t>commitDeletion</a:t>
            </a:r>
            <a:r>
              <a:rPr lang="zh-CN" altLang="en-US" dirty="0"/>
              <a:t>删除</a:t>
            </a:r>
            <a:r>
              <a:rPr lang="zh-CN" altLang="en-US" dirty="0" smtClean="0"/>
              <a:t>等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1219200" y="4344530"/>
            <a:ext cx="834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Calling Lifecycle Methods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576388" y="4834171"/>
            <a:ext cx="1061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commitAllLifeCycles</a:t>
            </a:r>
            <a:r>
              <a:rPr lang="zh-CN" altLang="en-US" dirty="0" smtClean="0"/>
              <a:t>中执行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 smtClean="0"/>
              <a:t>componentDidMount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componentDidUpdate</a:t>
            </a:r>
            <a:r>
              <a:rPr lang="zh-CN" altLang="en-US" dirty="0" smtClean="0"/>
              <a:t>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216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/>
        </p:nvSpPr>
        <p:spPr>
          <a:xfrm>
            <a:off x="6039962" y="-126622"/>
            <a:ext cx="6152038" cy="7006341"/>
          </a:xfrm>
          <a:prstGeom prst="rect">
            <a:avLst/>
          </a:prstGeom>
          <a:solidFill>
            <a:srgbClr val="FF7427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2" name="Shape 412"/>
          <p:cNvSpPr/>
          <p:nvPr/>
        </p:nvSpPr>
        <p:spPr>
          <a:xfrm>
            <a:off x="524848" y="586273"/>
            <a:ext cx="11142304" cy="560925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lvl="0">
              <a:defRPr>
                <a:solidFill>
                  <a:srgbClr val="535353"/>
                </a:solidFill>
              </a:defRPr>
            </a:pPr>
            <a:endParaRPr/>
          </a:p>
        </p:txBody>
      </p:sp>
      <p:sp>
        <p:nvSpPr>
          <p:cNvPr id="413" name="Shape 413"/>
          <p:cNvSpPr/>
          <p:nvPr/>
        </p:nvSpPr>
        <p:spPr>
          <a:xfrm>
            <a:off x="2414311" y="-1849434"/>
            <a:ext cx="4680001" cy="4320001"/>
          </a:xfrm>
          <a:prstGeom prst="diamond">
            <a:avLst/>
          </a:prstGeom>
          <a:ln w="50800">
            <a:solidFill>
              <a:srgbClr val="FA891E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5" name="Shape 415"/>
          <p:cNvSpPr/>
          <p:nvPr/>
        </p:nvSpPr>
        <p:spPr>
          <a:xfrm>
            <a:off x="3532928" y="2898174"/>
            <a:ext cx="5126147" cy="13449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cene3d>
            <a:camera prst="orthographicFront"/>
            <a:lightRig rig="threePt" dir="t"/>
          </a:scene3d>
          <a:sp3d>
            <a:bevelT w="165100" prst="coolSlant"/>
            <a:bevelB prst="slope"/>
          </a:sp3d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 algn="ctr">
              <a:lnSpc>
                <a:spcPct val="90000"/>
              </a:lnSpc>
              <a:defRPr spc="225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pPr lvl="0">
              <a:defRPr spc="0">
                <a:solidFill>
                  <a:srgbClr val="000000"/>
                </a:solidFill>
              </a:defRPr>
            </a:pPr>
            <a:r>
              <a:rPr lang="en-US" altLang="zh-CN" sz="8800">
                <a:solidFill>
                  <a:schemeClr val="bg1"/>
                </a:solidFill>
                <a:latin typeface="Segoe Print" charset="0"/>
                <a:ea typeface="Segoe Print" charset="0"/>
                <a:cs typeface="Segoe Print" charset="0"/>
              </a:rPr>
              <a:t>Thanks</a:t>
            </a:r>
            <a:endParaRPr sz="8800" spc="225">
              <a:solidFill>
                <a:schemeClr val="bg1"/>
              </a:solidFill>
              <a:latin typeface="Segoe Print" charset="0"/>
              <a:ea typeface="Segoe Print" charset="0"/>
              <a:cs typeface="Segoe Print" charset="0"/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2489358" y="4680463"/>
            <a:ext cx="2545715" cy="2545715"/>
          </a:xfrm>
          <a:prstGeom prst="diamond">
            <a:avLst/>
          </a:prstGeom>
          <a:ln w="12700">
            <a:solidFill>
              <a:srgbClr val="FA891E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-692374" y="1495407"/>
            <a:ext cx="3960001" cy="3960001"/>
          </a:xfrm>
          <a:prstGeom prst="diamond">
            <a:avLst/>
          </a:prstGeom>
          <a:ln w="12700">
            <a:solidFill>
              <a:srgbClr val="BFBFBF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Shape 419"/>
          <p:cNvSpPr/>
          <p:nvPr/>
        </p:nvSpPr>
        <p:spPr>
          <a:xfrm flipH="1">
            <a:off x="9516650" y="4732054"/>
            <a:ext cx="2402093" cy="2442534"/>
          </a:xfrm>
          <a:prstGeom prst="line">
            <a:avLst/>
          </a:prstGeom>
          <a:ln w="25400">
            <a:solidFill>
              <a:srgbClr val="FA891E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0" name="Shape 420"/>
          <p:cNvSpPr/>
          <p:nvPr/>
        </p:nvSpPr>
        <p:spPr>
          <a:xfrm>
            <a:off x="10226810" y="3161698"/>
            <a:ext cx="2828572" cy="2828572"/>
          </a:xfrm>
          <a:prstGeom prst="diamond">
            <a:avLst/>
          </a:prstGeom>
          <a:ln w="12700">
            <a:solidFill>
              <a:srgbClr val="D9D9D9"/>
            </a:solidFill>
            <a:miter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1" name="Shape 421"/>
          <p:cNvSpPr/>
          <p:nvPr/>
        </p:nvSpPr>
        <p:spPr>
          <a:xfrm>
            <a:off x="10051186" y="-1083725"/>
            <a:ext cx="1238866" cy="1199092"/>
          </a:xfrm>
          <a:prstGeom prst="line">
            <a:avLst/>
          </a:prstGeom>
          <a:ln w="12700">
            <a:solidFill>
              <a:srgbClr val="FF7427"/>
            </a:solidFill>
            <a:miter/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2" name="Shape 422"/>
          <p:cNvSpPr/>
          <p:nvPr/>
        </p:nvSpPr>
        <p:spPr>
          <a:xfrm flipH="1">
            <a:off x="10650880" y="153217"/>
            <a:ext cx="1886279" cy="1886279"/>
          </a:xfrm>
          <a:prstGeom prst="line">
            <a:avLst/>
          </a:prstGeom>
          <a:ln w="12700">
            <a:solidFill>
              <a:srgbClr val="FF7427"/>
            </a:solidFill>
            <a:miter/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3" name="Shape 423"/>
          <p:cNvSpPr/>
          <p:nvPr/>
        </p:nvSpPr>
        <p:spPr>
          <a:xfrm flipH="1">
            <a:off x="2367061" y="1490270"/>
            <a:ext cx="1886279" cy="1886279"/>
          </a:xfrm>
          <a:prstGeom prst="line">
            <a:avLst/>
          </a:prstGeom>
          <a:ln w="25400">
            <a:solidFill>
              <a:srgbClr val="FA891E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424" name="youxin-02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808374" y="-849817"/>
            <a:ext cx="12192001" cy="6566452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Shape 426"/>
          <p:cNvSpPr/>
          <p:nvPr/>
        </p:nvSpPr>
        <p:spPr>
          <a:xfrm flipH="1">
            <a:off x="1025698" y="5736337"/>
            <a:ext cx="2402093" cy="2442534"/>
          </a:xfrm>
          <a:prstGeom prst="line">
            <a:avLst/>
          </a:prstGeom>
          <a:ln w="25400">
            <a:solidFill>
              <a:srgbClr val="FA891E"/>
            </a:solidFill>
            <a:miter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27" name="Shape 427"/>
          <p:cNvSpPr/>
          <p:nvPr/>
        </p:nvSpPr>
        <p:spPr>
          <a:xfrm flipH="1">
            <a:off x="-469754" y="5749986"/>
            <a:ext cx="983942" cy="983941"/>
          </a:xfrm>
          <a:prstGeom prst="line">
            <a:avLst/>
          </a:prstGeom>
          <a:ln w="12700">
            <a:solidFill>
              <a:srgbClr val="F15131"/>
            </a:solidFill>
            <a:miter/>
          </a:ln>
        </p:spPr>
        <p:txBody>
          <a:bodyPr lIns="45719" rIns="45719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6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" grpId="0"/>
      <p:bldP spid="419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1362966" y="508628"/>
            <a:ext cx="6121024" cy="646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dirty="0" smtClean="0">
                <a:solidFill>
                  <a:srgbClr val="FFC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一、目标</a:t>
            </a:r>
            <a:endParaRPr lang="zh-CN" altLang="en-US" sz="3600" b="1" dirty="0">
              <a:solidFill>
                <a:srgbClr val="FFC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430963"/>
            <a:ext cx="1576388" cy="365125"/>
          </a:xfrm>
          <a:prstGeom prst="rect">
            <a:avLst/>
          </a:prstGeom>
        </p:spPr>
        <p:txBody>
          <a:bodyPr/>
          <a:lstStyle/>
          <a:p>
            <a:fld id="{F050765F-0884-4EAD-84A6-4544D6C1E37F}" type="slidenum">
              <a:rPr lang="zh-CN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2</a:t>
            </a:fld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5" name="Shape 2836"/>
          <p:cNvSpPr/>
          <p:nvPr/>
        </p:nvSpPr>
        <p:spPr>
          <a:xfrm>
            <a:off x="9810642" y="2355512"/>
            <a:ext cx="317362" cy="324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35" y="3821"/>
                </a:moveTo>
                <a:lnTo>
                  <a:pt x="4745" y="3821"/>
                </a:lnTo>
                <a:cubicBezTo>
                  <a:pt x="4832" y="6659"/>
                  <a:pt x="5371" y="8569"/>
                  <a:pt x="6052" y="9978"/>
                </a:cubicBezTo>
                <a:cubicBezTo>
                  <a:pt x="3968" y="8590"/>
                  <a:pt x="2022" y="6988"/>
                  <a:pt x="1735" y="3821"/>
                </a:cubicBezTo>
                <a:close/>
                <a:moveTo>
                  <a:pt x="10800" y="1439"/>
                </a:moveTo>
                <a:cubicBezTo>
                  <a:pt x="14079" y="1438"/>
                  <a:pt x="15359" y="2749"/>
                  <a:pt x="15358" y="3236"/>
                </a:cubicBezTo>
                <a:cubicBezTo>
                  <a:pt x="15358" y="3725"/>
                  <a:pt x="14080" y="5035"/>
                  <a:pt x="10800" y="5038"/>
                </a:cubicBezTo>
                <a:cubicBezTo>
                  <a:pt x="7521" y="5035"/>
                  <a:pt x="6242" y="3725"/>
                  <a:pt x="6242" y="3236"/>
                </a:cubicBezTo>
                <a:cubicBezTo>
                  <a:pt x="6241" y="2749"/>
                  <a:pt x="7521" y="1438"/>
                  <a:pt x="10800" y="1439"/>
                </a:cubicBezTo>
                <a:close/>
                <a:moveTo>
                  <a:pt x="15548" y="9978"/>
                </a:moveTo>
                <a:cubicBezTo>
                  <a:pt x="16230" y="8569"/>
                  <a:pt x="16768" y="6659"/>
                  <a:pt x="16855" y="3821"/>
                </a:cubicBezTo>
                <a:lnTo>
                  <a:pt x="19866" y="3821"/>
                </a:lnTo>
                <a:cubicBezTo>
                  <a:pt x="19580" y="6988"/>
                  <a:pt x="17632" y="8590"/>
                  <a:pt x="15548" y="9978"/>
                </a:cubicBezTo>
                <a:close/>
                <a:moveTo>
                  <a:pt x="12216" y="15911"/>
                </a:moveTo>
                <a:cubicBezTo>
                  <a:pt x="12216" y="14207"/>
                  <a:pt x="13537" y="13266"/>
                  <a:pt x="15690" y="11871"/>
                </a:cubicBezTo>
                <a:cubicBezTo>
                  <a:pt x="18323" y="10163"/>
                  <a:pt x="21600" y="8040"/>
                  <a:pt x="21600" y="2998"/>
                </a:cubicBezTo>
                <a:cubicBezTo>
                  <a:pt x="21600" y="2544"/>
                  <a:pt x="21220" y="2177"/>
                  <a:pt x="20750" y="2177"/>
                </a:cubicBezTo>
                <a:lnTo>
                  <a:pt x="16635" y="2177"/>
                </a:lnTo>
                <a:cubicBezTo>
                  <a:pt x="16053" y="1125"/>
                  <a:pt x="14320" y="0"/>
                  <a:pt x="10800" y="0"/>
                </a:cubicBezTo>
                <a:cubicBezTo>
                  <a:pt x="7281" y="0"/>
                  <a:pt x="5547" y="1125"/>
                  <a:pt x="4966" y="2177"/>
                </a:cubicBezTo>
                <a:lnTo>
                  <a:pt x="850" y="2177"/>
                </a:lnTo>
                <a:cubicBezTo>
                  <a:pt x="380" y="2177"/>
                  <a:pt x="0" y="2544"/>
                  <a:pt x="0" y="2998"/>
                </a:cubicBezTo>
                <a:cubicBezTo>
                  <a:pt x="0" y="8040"/>
                  <a:pt x="3277" y="10163"/>
                  <a:pt x="5912" y="11871"/>
                </a:cubicBezTo>
                <a:cubicBezTo>
                  <a:pt x="8065" y="13266"/>
                  <a:pt x="9384" y="14207"/>
                  <a:pt x="9384" y="15911"/>
                </a:cubicBezTo>
                <a:lnTo>
                  <a:pt x="9384" y="17450"/>
                </a:lnTo>
                <a:cubicBezTo>
                  <a:pt x="7122" y="17696"/>
                  <a:pt x="5461" y="18514"/>
                  <a:pt x="5461" y="19487"/>
                </a:cubicBezTo>
                <a:cubicBezTo>
                  <a:pt x="5461" y="20654"/>
                  <a:pt x="7851" y="21600"/>
                  <a:pt x="10800" y="21600"/>
                </a:cubicBezTo>
                <a:cubicBezTo>
                  <a:pt x="13749" y="21600"/>
                  <a:pt x="16139" y="20654"/>
                  <a:pt x="16139" y="19487"/>
                </a:cubicBezTo>
                <a:cubicBezTo>
                  <a:pt x="16139" y="18514"/>
                  <a:pt x="14478" y="17696"/>
                  <a:pt x="12216" y="17450"/>
                </a:cubicBezTo>
                <a:cubicBezTo>
                  <a:pt x="12216" y="17450"/>
                  <a:pt x="12216" y="15911"/>
                  <a:pt x="12216" y="15911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76387" y="1891335"/>
            <a:ext cx="44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en-US" dirty="0" smtClean="0"/>
              <a:t>理解实现方式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576387" y="2652347"/>
            <a:ext cx="44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 解决问题更好的方法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576386" y="3381396"/>
            <a:ext cx="4485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分辨出网络文章的坑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50986" y="6044406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版本：</a:t>
            </a:r>
            <a:r>
              <a:rPr lang="en-US" altLang="zh-CN" dirty="0" smtClean="0"/>
              <a:t>16.7.0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277342" y="6192240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 smtClean="0"/>
              <a:t>还得靠自己！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6299488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781174"/>
            <a:ext cx="5232713" cy="3438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972" y="1103664"/>
            <a:ext cx="2562225" cy="48863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81200" y="508000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Dom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056443" y="524921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Html </a:t>
            </a:r>
            <a:r>
              <a:rPr lang="zh-CN" altLang="en-US" dirty="0" smtClean="0"/>
              <a:t>图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447314" y="5989989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DOM </a:t>
            </a:r>
            <a:r>
              <a:rPr lang="zh-CN" altLang="en-US" dirty="0" smtClean="0"/>
              <a:t>图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9435921" y="5210175"/>
            <a:ext cx="27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UI</a:t>
            </a:r>
            <a:r>
              <a:rPr lang="zh-CN" altLang="en-US" dirty="0" smtClean="0"/>
              <a:t>界面有对应有</a:t>
            </a:r>
            <a:r>
              <a:rPr lang="en-US" altLang="zh-CN" dirty="0" smtClean="0"/>
              <a:t>DOM tree.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435921" y="561854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元素上还有信息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80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93900" y="622300"/>
            <a:ext cx="99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加 </a:t>
            </a:r>
            <a:r>
              <a:rPr lang="en-US" altLang="zh-CN" dirty="0" smtClean="0"/>
              <a:t>React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21" y="1806575"/>
            <a:ext cx="4905375" cy="2457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034" y="576676"/>
            <a:ext cx="2435787" cy="466759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40121" y="6313138"/>
            <a:ext cx="390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增加组件的生命周期、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、</a:t>
            </a:r>
            <a:r>
              <a:rPr lang="en-US" altLang="zh-CN" dirty="0"/>
              <a:t>ref</a:t>
            </a:r>
            <a:r>
              <a:rPr lang="zh-CN" altLang="en-US" dirty="0" smtClean="0"/>
              <a:t>等等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686730" y="525298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126549" y="43313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15034" y="563103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组件的信息保存在哪呢？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9718834" y="991632"/>
            <a:ext cx="1739899" cy="2258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0012274" y="1570641"/>
            <a:ext cx="1405974" cy="146465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Dom Tree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9943948" y="1256899"/>
            <a:ext cx="1165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React Tree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465611" y="3626052"/>
            <a:ext cx="2708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包含其它信息和</a:t>
            </a:r>
            <a:r>
              <a:rPr lang="en-US" altLang="zh-CN" dirty="0" smtClean="0"/>
              <a:t>Dom Tree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465611" y="3995384"/>
            <a:ext cx="234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Dom Tree </a:t>
            </a:r>
            <a:r>
              <a:rPr lang="zh-CN" altLang="en-US" dirty="0" smtClean="0"/>
              <a:t>与 </a:t>
            </a:r>
            <a:r>
              <a:rPr lang="en-US" altLang="zh-CN" dirty="0" smtClean="0"/>
              <a:t>UI </a:t>
            </a:r>
            <a:r>
              <a:rPr lang="zh-CN" altLang="en-US" dirty="0" smtClean="0"/>
              <a:t>对应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699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 animBg="1"/>
      <p:bldP spid="19" grpId="0" animBg="1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8934" y="4931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渲染组件与元素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624" y="1348843"/>
            <a:ext cx="6175857" cy="25086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74" y="4387316"/>
            <a:ext cx="9222268" cy="63651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179987" y="5510189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最终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结构：</a:t>
            </a:r>
            <a:endParaRPr lang="zh-CN" altLang="en-US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6078" y="5510189"/>
            <a:ext cx="6234235" cy="11353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139447" y="1478322"/>
            <a:ext cx="260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&lt;App/&gt; === &lt;div/&gt; </a:t>
            </a:r>
            <a:r>
              <a:rPr lang="zh-CN" altLang="en-US" dirty="0" smtClean="0"/>
              <a:t>吗？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014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82" y="2251628"/>
            <a:ext cx="3812147" cy="456274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607" y="2371160"/>
            <a:ext cx="3525938" cy="43530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198" y="2371160"/>
            <a:ext cx="2895600" cy="40195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42435" y="540913"/>
            <a:ext cx="148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ReactElement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340" y="1707629"/>
            <a:ext cx="7549554" cy="58625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005143" y="648866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传入的是一个元素，不是树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52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68934" y="49315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渲染组件与元素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75" y="1355055"/>
            <a:ext cx="4210050" cy="1209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312" y="1852637"/>
            <a:ext cx="6124575" cy="352400"/>
          </a:xfrm>
          <a:prstGeom prst="rect">
            <a:avLst/>
          </a:prstGeom>
        </p:spPr>
      </p:pic>
      <p:sp>
        <p:nvSpPr>
          <p:cNvPr id="7" name="下箭头 6"/>
          <p:cNvSpPr/>
          <p:nvPr/>
        </p:nvSpPr>
        <p:spPr>
          <a:xfrm>
            <a:off x="2367865" y="2992437"/>
            <a:ext cx="591235" cy="639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6652" y="5626100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最终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结构：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901481" y="3719990"/>
            <a:ext cx="1524001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ReactRoot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603781" y="3719990"/>
            <a:ext cx="1524001" cy="215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ReactRoot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101164" y="4048918"/>
            <a:ext cx="1251635" cy="2875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Fiber(App)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44383" y="4429344"/>
            <a:ext cx="1057617" cy="30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Fiber(div)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794281" y="4429344"/>
            <a:ext cx="1057617" cy="302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Fiber(div)</a:t>
            </a:r>
            <a:endParaRPr lang="zh-CN" altLang="en-US" dirty="0"/>
          </a:p>
        </p:txBody>
      </p:sp>
      <p:sp>
        <p:nvSpPr>
          <p:cNvPr id="19" name="下箭头 18"/>
          <p:cNvSpPr/>
          <p:nvPr/>
        </p:nvSpPr>
        <p:spPr>
          <a:xfrm>
            <a:off x="8154470" y="2349501"/>
            <a:ext cx="591235" cy="1282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427" y="4023680"/>
            <a:ext cx="3111679" cy="87440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2743" y="5626100"/>
            <a:ext cx="6234235" cy="113530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5887" y="4407126"/>
            <a:ext cx="3048000" cy="2571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94281" y="5626100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中文本与元素不是一个节点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70216" y="652015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如何查看这个过程？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273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1576388" y="334852"/>
            <a:ext cx="6319726" cy="48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546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2546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、调试</a:t>
            </a:r>
            <a:endParaRPr lang="zh-CN" altLang="en-US" sz="2546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430963"/>
            <a:ext cx="1576388" cy="365125"/>
          </a:xfrm>
          <a:prstGeom prst="rect">
            <a:avLst/>
          </a:prstGeom>
        </p:spPr>
        <p:txBody>
          <a:bodyPr/>
          <a:lstStyle/>
          <a:p>
            <a:fld id="{F050765F-0884-4EAD-84A6-4544D6C1E37F}" type="slidenum">
              <a:rPr lang="zh-CN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8</a:t>
            </a:fld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67280" y="2147627"/>
            <a:ext cx="960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最好的方式是就是调试</a:t>
            </a:r>
            <a:endParaRPr lang="en-US" altLang="zh-CN" dirty="0" smtClean="0">
              <a:latin typeface="Adobe 明體 Std L" panose="02020300000000000000" pitchFamily="18" charset="-128"/>
              <a:ea typeface="Adobe 明體 Std L" panose="02020300000000000000" pitchFamily="18" charset="-128"/>
            </a:endParaRPr>
          </a:p>
          <a:p>
            <a:pPr marL="342900" indent="-342900">
              <a:buAutoNum type="arabicPeriod"/>
            </a:pPr>
            <a:r>
              <a:rPr lang="zh-CN" altLang="en-US" dirty="0" smtClean="0">
                <a:latin typeface="Adobe 明體 Std L" panose="02020300000000000000" pitchFamily="18" charset="-128"/>
                <a:ea typeface="Adobe 明體 Std L" panose="02020300000000000000" pitchFamily="18" charset="-128"/>
              </a:rPr>
              <a:t>以点          面        深入</a:t>
            </a:r>
            <a:endParaRPr lang="en-US" altLang="zh-CN" dirty="0" smtClean="0">
              <a:latin typeface="Adobe 明體 Std L" panose="02020300000000000000" pitchFamily="18" charset="-128"/>
              <a:ea typeface="Adobe 明體 Std L" panose="02020300000000000000" pitchFamily="18" charset="-128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2194560" y="2547258"/>
            <a:ext cx="326572" cy="18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箭头 5"/>
          <p:cNvSpPr/>
          <p:nvPr/>
        </p:nvSpPr>
        <p:spPr>
          <a:xfrm>
            <a:off x="2939143" y="2547258"/>
            <a:ext cx="326572" cy="1803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17317" y="5995319"/>
            <a:ext cx="93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点不是起点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ym typeface="Wingdings" panose="05000000000000000000" pitchFamily="2" charset="2"/>
              </a:rPr>
              <a:t>面不是全面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深入不是哪都深入看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91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1775090" y="574662"/>
            <a:ext cx="6121024" cy="484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546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zh-CN" altLang="en-US" sz="2546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、工具的标记</a:t>
            </a:r>
            <a:endParaRPr lang="zh-CN" altLang="en-US" sz="2546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0" y="6430963"/>
            <a:ext cx="1576388" cy="365125"/>
          </a:xfrm>
          <a:prstGeom prst="rect">
            <a:avLst/>
          </a:prstGeom>
        </p:spPr>
        <p:txBody>
          <a:bodyPr/>
          <a:lstStyle/>
          <a:p>
            <a:fld id="{F050765F-0884-4EAD-84A6-4544D6C1E37F}" type="slidenum">
              <a:rPr lang="zh-CN" alt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</a:t>
            </a:fld>
            <a:endParaRPr lang="zh-CN" altLang="en-US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pic>
        <p:nvPicPr>
          <p:cNvPr id="2050" name="Picture 2" descr="https://cdn.nlark.com/yuque/0/2019/jpeg/329301/1556441828330-9e292ffe-c6d2-4598-902e-2098ec67d98d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40" y="1602697"/>
            <a:ext cx="2809875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143910" y="1602697"/>
            <a:ext cx="3082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renderRoot</a:t>
            </a:r>
            <a:r>
              <a:rPr lang="zh-CN" altLang="en-US" dirty="0"/>
              <a:t> </a:t>
            </a:r>
            <a:r>
              <a:rPr lang="zh-CN" altLang="en-US" dirty="0" smtClean="0"/>
              <a:t>方法中 </a:t>
            </a:r>
            <a:r>
              <a:rPr lang="en-US" altLang="zh-CN" dirty="0" err="1" smtClean="0"/>
              <a:t>workLoop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143910" y="3091862"/>
            <a:ext cx="4274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completeRoot</a:t>
            </a:r>
            <a:r>
              <a:rPr lang="zh-CN" altLang="en-US" dirty="0" smtClean="0"/>
              <a:t>方法中</a:t>
            </a:r>
            <a:r>
              <a:rPr lang="en-US" altLang="zh-CN" dirty="0" err="1" smtClean="0"/>
              <a:t>commitRoot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5321</TotalTime>
  <Words>601</Words>
  <Application>Microsoft Office PowerPoint</Application>
  <PresentationFormat>宽屏</PresentationFormat>
  <Paragraphs>124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Adobe 明體 Std L</vt:lpstr>
      <vt:lpstr>FZLanTingHeiS-DB1-GBK</vt:lpstr>
      <vt:lpstr>华文新魏</vt:lpstr>
      <vt:lpstr>宋体</vt:lpstr>
      <vt:lpstr>Microsoft YaHei</vt:lpstr>
      <vt:lpstr>Microsoft YaHei</vt:lpstr>
      <vt:lpstr>Arial</vt:lpstr>
      <vt:lpstr>Arial Black</vt:lpstr>
      <vt:lpstr>Calibri</vt:lpstr>
      <vt:lpstr>Calibri Light</vt:lpstr>
      <vt:lpstr>Helvetica</vt:lpstr>
      <vt:lpstr>Segoe Print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宋博仲</dc:creator>
  <cp:lastModifiedBy>安李恩</cp:lastModifiedBy>
  <cp:revision>530</cp:revision>
  <dcterms:created xsi:type="dcterms:W3CDTF">2016-06-13T09:26:21Z</dcterms:created>
  <dcterms:modified xsi:type="dcterms:W3CDTF">2019-05-28T11:07:29Z</dcterms:modified>
</cp:coreProperties>
</file>