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7c9c1db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7c9c1db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7c9c1db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7c9c1db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7c9c1db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7c9c1db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c9c1db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c9c1db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7c9c1db8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7c9c1db8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7c9c1db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7c9c1db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7c9c1db8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7c9c1db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4d754d7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4d754d7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4d754d7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4d754d7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4d754d7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4d754d7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7c9c1db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7c9c1d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4d754d72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4d754d72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4d754d7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4d754d7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7c9c1db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7c9c1db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7c9c1db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7c9c1d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7c9c1db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7c9c1db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c9c1db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7c9c1db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7c9c1db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7c9c1db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7c9c1db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7c9c1db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7c9c1db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7c9c1db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7c9c1db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7c9c1db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8HyCNIVRbSU"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Long Short-Term Memory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LSTM</a:t>
            </a:r>
            <a:endParaRPr/>
          </a:p>
          <a:p>
            <a:pPr indent="0" lvl="0" marL="0" rtl="0" algn="ctr">
              <a:spcBef>
                <a:spcPts val="0"/>
              </a:spcBef>
              <a:spcAft>
                <a:spcPts val="0"/>
              </a:spcAft>
              <a:buNone/>
            </a:pPr>
            <a:r>
              <a:t/>
            </a:r>
            <a:endParaRPr/>
          </a:p>
        </p:txBody>
      </p:sp>
      <p:sp>
        <p:nvSpPr>
          <p:cNvPr id="56" name="Google Shape;56;p13"/>
          <p:cNvSpPr txBox="1"/>
          <p:nvPr/>
        </p:nvSpPr>
        <p:spPr>
          <a:xfrm>
            <a:off x="6250325" y="3674950"/>
            <a:ext cx="217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Anlin Albert</a:t>
            </a:r>
            <a:endParaRPr/>
          </a:p>
          <a:p>
            <a:pPr indent="0" lvl="0" marL="0" rtl="0" algn="l">
              <a:spcBef>
                <a:spcPts val="0"/>
              </a:spcBef>
              <a:spcAft>
                <a:spcPts val="0"/>
              </a:spcAft>
              <a:buNone/>
            </a:pPr>
            <a:r>
              <a:rPr lang="en"/>
              <a:t>M20MCA026</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LSTM Applications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Language modeling</a:t>
            </a:r>
            <a:endParaRPr/>
          </a:p>
          <a:p>
            <a:pPr indent="-342900" lvl="0" marL="457200" rtl="0" algn="l">
              <a:spcBef>
                <a:spcPts val="0"/>
              </a:spcBef>
              <a:spcAft>
                <a:spcPts val="0"/>
              </a:spcAft>
              <a:buSzPts val="1800"/>
              <a:buChar char="●"/>
            </a:pPr>
            <a:r>
              <a:rPr lang="en"/>
              <a:t>Image processing</a:t>
            </a:r>
            <a:endParaRPr/>
          </a:p>
          <a:p>
            <a:pPr indent="-342900" lvl="0" marL="457200" rtl="0" algn="l">
              <a:spcBef>
                <a:spcPts val="0"/>
              </a:spcBef>
              <a:spcAft>
                <a:spcPts val="0"/>
              </a:spcAft>
              <a:buSzPts val="1800"/>
              <a:buChar char="●"/>
            </a:pPr>
            <a:r>
              <a:rPr lang="en"/>
              <a:t>Speech and handwriting recognition</a:t>
            </a:r>
            <a:endParaRPr/>
          </a:p>
          <a:p>
            <a:pPr indent="-342900" lvl="0" marL="457200" rtl="0" algn="l">
              <a:spcBef>
                <a:spcPts val="0"/>
              </a:spcBef>
              <a:spcAft>
                <a:spcPts val="0"/>
              </a:spcAft>
              <a:buSzPts val="1800"/>
              <a:buChar char="●"/>
            </a:pPr>
            <a:r>
              <a:rPr lang="en"/>
              <a:t>Language translation</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Drawbacks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memory bandwidth</a:t>
            </a:r>
            <a:endParaRPr/>
          </a:p>
          <a:p>
            <a:pPr indent="-342900" lvl="0" marL="457200" rtl="0" algn="l">
              <a:spcBef>
                <a:spcPts val="0"/>
              </a:spcBef>
              <a:spcAft>
                <a:spcPts val="0"/>
              </a:spcAft>
              <a:buSzPts val="1800"/>
              <a:buChar char="●"/>
            </a:pPr>
            <a:r>
              <a:rPr lang="en"/>
              <a:t>Sophisticated </a:t>
            </a:r>
            <a:r>
              <a:rPr lang="en"/>
              <a:t>architecture</a:t>
            </a:r>
            <a:endParaRPr/>
          </a:p>
          <a:p>
            <a:pPr indent="-342900" lvl="0" marL="457200" rtl="0" algn="l">
              <a:spcBef>
                <a:spcPts val="0"/>
              </a:spcBef>
              <a:spcAft>
                <a:spcPts val="0"/>
              </a:spcAft>
              <a:buSzPts val="1800"/>
              <a:buChar char="●"/>
            </a:pPr>
            <a:r>
              <a:rPr lang="en"/>
              <a:t>Unable to completely remove </a:t>
            </a:r>
            <a:r>
              <a:rPr lang="en"/>
              <a:t>vanishing</a:t>
            </a:r>
            <a:r>
              <a:rPr lang="en"/>
              <a:t> gradients</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 Peephole</a:t>
            </a:r>
            <a:endParaRPr/>
          </a:p>
        </p:txBody>
      </p:sp>
      <p:sp>
        <p:nvSpPr>
          <p:cNvPr id="134" name="Google Shape;134;p2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popular LSTM variant, introduced by Gers &amp; Schmidhuber (2000), is adding “peephole connections.” This means that we let the gate layers look at the cell state.</a:t>
            </a:r>
            <a:endParaRPr/>
          </a:p>
        </p:txBody>
      </p:sp>
      <p:pic>
        <p:nvPicPr>
          <p:cNvPr id="135" name="Google Shape;135;p24"/>
          <p:cNvPicPr preferRelativeResize="0"/>
          <p:nvPr/>
        </p:nvPicPr>
        <p:blipFill>
          <a:blip r:embed="rId3">
            <a:alphaModFix/>
          </a:blip>
          <a:stretch>
            <a:fillRect/>
          </a:stretch>
        </p:blipFill>
        <p:spPr>
          <a:xfrm>
            <a:off x="311688" y="1109650"/>
            <a:ext cx="4067175" cy="2771775"/>
          </a:xfrm>
          <a:prstGeom prst="rect">
            <a:avLst/>
          </a:prstGeom>
          <a:noFill/>
          <a:ln>
            <a:noFill/>
          </a:ln>
        </p:spPr>
      </p:pic>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 GRU</a:t>
            </a:r>
            <a:endParaRPr/>
          </a:p>
        </p:txBody>
      </p:sp>
      <p:sp>
        <p:nvSpPr>
          <p:cNvPr id="142" name="Google Shape;142;p25"/>
          <p:cNvSpPr txBox="1"/>
          <p:nvPr>
            <p:ph idx="1" type="body"/>
          </p:nvPr>
        </p:nvSpPr>
        <p:spPr>
          <a:xfrm>
            <a:off x="4898575" y="1152475"/>
            <a:ext cx="393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variation on the LSTM is the Gated Recurrent Unit, or GRU, introduced by Cho, et al. (2014). it combines the forget and input gate into update gate which is newly added in this architecture. It also merges the cell state and hidden state. The resulting model is simpler than traditional LSTM and it is growing more popularity.</a:t>
            </a:r>
            <a:endParaRPr/>
          </a:p>
        </p:txBody>
      </p:sp>
      <p:pic>
        <p:nvPicPr>
          <p:cNvPr id="143" name="Google Shape;143;p25"/>
          <p:cNvPicPr preferRelativeResize="0"/>
          <p:nvPr/>
        </p:nvPicPr>
        <p:blipFill>
          <a:blip r:embed="rId3">
            <a:alphaModFix/>
          </a:blip>
          <a:stretch>
            <a:fillRect/>
          </a:stretch>
        </p:blipFill>
        <p:spPr>
          <a:xfrm>
            <a:off x="311700" y="1152475"/>
            <a:ext cx="4348575" cy="2933975"/>
          </a:xfrm>
          <a:prstGeom prst="rect">
            <a:avLst/>
          </a:prstGeom>
          <a:noFill/>
          <a:ln>
            <a:noFill/>
          </a:ln>
        </p:spPr>
      </p:pic>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 Comparison</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are all about the same in performance</a:t>
            </a:r>
            <a:endParaRPr/>
          </a:p>
          <a:p>
            <a:pPr indent="-342900" lvl="0" marL="457200" rtl="0" algn="l">
              <a:spcBef>
                <a:spcPts val="0"/>
              </a:spcBef>
              <a:spcAft>
                <a:spcPts val="0"/>
              </a:spcAft>
              <a:buSzPts val="1800"/>
              <a:buChar char="●"/>
            </a:pPr>
            <a:r>
              <a:rPr lang="en"/>
              <a:t>We can reduce the number of parameters and the </a:t>
            </a:r>
            <a:r>
              <a:rPr lang="en"/>
              <a:t>computational</a:t>
            </a:r>
            <a:r>
              <a:rPr lang="en"/>
              <a:t> cost by: coupling the input and forget gates (GRU), removing peephole connections</a:t>
            </a:r>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LSTM</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an LSTM architecture specifically designed for sequence prediction problems with </a:t>
            </a:r>
            <a:r>
              <a:rPr lang="en"/>
              <a:t>spatial</a:t>
            </a:r>
            <a:r>
              <a:rPr lang="en"/>
              <a:t> inputs like images or videos.</a:t>
            </a:r>
            <a:endParaRPr/>
          </a:p>
        </p:txBody>
      </p:sp>
      <p:pic>
        <p:nvPicPr>
          <p:cNvPr id="158" name="Google Shape;158;p27"/>
          <p:cNvPicPr preferRelativeResize="0"/>
          <p:nvPr/>
        </p:nvPicPr>
        <p:blipFill>
          <a:blip r:embed="rId3">
            <a:alphaModFix/>
          </a:blip>
          <a:stretch>
            <a:fillRect/>
          </a:stretch>
        </p:blipFill>
        <p:spPr>
          <a:xfrm>
            <a:off x="311700" y="2060300"/>
            <a:ext cx="8520600" cy="2792175"/>
          </a:xfrm>
          <a:prstGeom prst="rect">
            <a:avLst/>
          </a:prstGeom>
          <a:noFill/>
          <a:ln>
            <a:noFill/>
          </a:ln>
        </p:spPr>
      </p:pic>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CNN - LSTM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a:t>
            </a:r>
            <a:r>
              <a:rPr lang="en"/>
              <a:t>description</a:t>
            </a:r>
            <a:br>
              <a:rPr lang="en"/>
            </a:br>
            <a:r>
              <a:rPr lang="en"/>
              <a:t>Video description </a:t>
            </a:r>
            <a:endParaRPr/>
          </a:p>
        </p:txBody>
      </p:sp>
      <p:pic>
        <p:nvPicPr>
          <p:cNvPr id="166" name="Google Shape;166;p28"/>
          <p:cNvPicPr preferRelativeResize="0"/>
          <p:nvPr/>
        </p:nvPicPr>
        <p:blipFill>
          <a:blip r:embed="rId3">
            <a:alphaModFix/>
          </a:blip>
          <a:stretch>
            <a:fillRect/>
          </a:stretch>
        </p:blipFill>
        <p:spPr>
          <a:xfrm>
            <a:off x="311700" y="1884350"/>
            <a:ext cx="8351025" cy="3052900"/>
          </a:xfrm>
          <a:prstGeom prst="rect">
            <a:avLst/>
          </a:prstGeom>
          <a:noFill/>
          <a:ln>
            <a:noFill/>
          </a:ln>
        </p:spPr>
      </p:pic>
      <p:sp>
        <p:nvSpPr>
          <p:cNvPr id="167" name="Google Shape;16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just">
              <a:spcBef>
                <a:spcPts val="1200"/>
              </a:spcBef>
              <a:spcAft>
                <a:spcPts val="0"/>
              </a:spcAft>
              <a:buSzPct val="100000"/>
              <a:buAutoNum type="arabicPeriod"/>
            </a:pPr>
            <a:r>
              <a:rPr lang="en"/>
              <a:t>Abobakr, A., Hossny, M., Abdelkader, H., &amp; Nahavandi, S. (2018). RGB-D Fall Detection via Deep Residual Convolutional LSTM Networks. 2018 Digital Image Computing: Techniques and Applications (DICTA).</a:t>
            </a:r>
            <a:endParaRPr/>
          </a:p>
          <a:p>
            <a:pPr indent="-317182" lvl="0" marL="457200" rtl="0" algn="just">
              <a:spcBef>
                <a:spcPts val="0"/>
              </a:spcBef>
              <a:spcAft>
                <a:spcPts val="0"/>
              </a:spcAft>
              <a:buSzPct val="100000"/>
              <a:buAutoNum type="arabicPeriod"/>
            </a:pPr>
            <a:r>
              <a:rPr lang="en"/>
              <a:t>Bulbul, E., Cetin, A., &amp; Dogru, I. A. (2018). Human Activity Recognition Using Smartphones. 2018 2nd International Symposium on Multidisciplinary Studies and Innovative Technologies (ISMSIT).</a:t>
            </a:r>
            <a:endParaRPr/>
          </a:p>
          <a:p>
            <a:pPr indent="-317182" lvl="0" marL="457200" rtl="0" algn="just">
              <a:spcBef>
                <a:spcPts val="0"/>
              </a:spcBef>
              <a:spcAft>
                <a:spcPts val="0"/>
              </a:spcAft>
              <a:buSzPct val="100000"/>
              <a:buAutoNum type="arabicPeriod"/>
            </a:pPr>
            <a:r>
              <a:rPr lang="en"/>
              <a:t>Wang, H., Zhao, J., Li, J., Tian, L., Tu, P., Cao, T., … Li, S. (2020). Wearable Sensor-Based Human Activity Recognition Using Hybrid Deep Learning Techniques. Security and Communication Networks, 2020, 1–12.</a:t>
            </a:r>
            <a:endParaRPr/>
          </a:p>
          <a:p>
            <a:pPr indent="-317182" lvl="0" marL="457200" rtl="0" algn="just">
              <a:spcBef>
                <a:spcPts val="0"/>
              </a:spcBef>
              <a:spcAft>
                <a:spcPts val="0"/>
              </a:spcAft>
              <a:buSzPct val="100000"/>
              <a:buAutoNum type="arabicPeriod"/>
            </a:pPr>
            <a:r>
              <a:rPr lang="en"/>
              <a:t>Agarwal, P., &amp; Alam, M. (2020). A Lightweight Deep Learning Model for Human Activity Recognition on Edge Devices. Procedia Computer Science, 167, 2364–2373.</a:t>
            </a:r>
            <a:endParaRPr/>
          </a:p>
          <a:p>
            <a:pPr indent="-317182" lvl="0" marL="457200" rtl="0" algn="just">
              <a:spcBef>
                <a:spcPts val="0"/>
              </a:spcBef>
              <a:spcAft>
                <a:spcPts val="0"/>
              </a:spcAft>
              <a:buSzPct val="100000"/>
              <a:buAutoNum type="arabicPeriod"/>
            </a:pPr>
            <a:r>
              <a:rPr lang="en"/>
              <a:t>Das, S., Partha, S. B., &amp; Imtiaz Hasan, K. N. (2020). Sentence Generation using LSTM Based Deep Learning. 2020 IEEE Region 10 Symposium (TENSYMP).</a:t>
            </a:r>
            <a:endParaRPr/>
          </a:p>
          <a:p>
            <a:pPr indent="0" lvl="0" marL="457200" rtl="0" algn="l">
              <a:spcBef>
                <a:spcPts val="1200"/>
              </a:spcBef>
              <a:spcAft>
                <a:spcPts val="1200"/>
              </a:spcAft>
              <a:buNone/>
            </a:pPr>
            <a:r>
              <a:t/>
            </a:r>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6. Shojaei-Hashemi, A., Nasiopoulos, P., Little, J. J., &amp; Pourazad, M. T. (2018). Video-based Human Fall Detection in Smart Homes Using Deep Learning. 2018 IEEE International Symposium on Circuits and Systems (ISCAS).</a:t>
            </a:r>
            <a:endParaRPr/>
          </a:p>
          <a:p>
            <a:pPr indent="0" lvl="0" marL="0" rtl="0" algn="l">
              <a:spcBef>
                <a:spcPts val="1200"/>
              </a:spcBef>
              <a:spcAft>
                <a:spcPts val="0"/>
              </a:spcAft>
              <a:buNone/>
            </a:pPr>
            <a:r>
              <a:rPr lang="en"/>
              <a:t>7. Alemayoh, T. T., Hoon Lee, J., &amp; Okamoto, S. (2019). Deep Learning-Based Real-time Daily Human Activity Recognition and Its Implementation in a Smartphone. 2019 16th International Conference on Ubiquitous Robots (UR).</a:t>
            </a:r>
            <a:endParaRPr/>
          </a:p>
          <a:p>
            <a:pPr indent="0" lvl="0" marL="0" rtl="0" algn="l">
              <a:spcBef>
                <a:spcPts val="1200"/>
              </a:spcBef>
              <a:spcAft>
                <a:spcPts val="0"/>
              </a:spcAft>
              <a:buNone/>
            </a:pPr>
            <a:r>
              <a:rPr lang="en"/>
              <a:t>8. Ullah, M., Ullah, H., Khan, S. D., &amp; Cheikh, F. A. (2019). Stacked Lstm Network for Human Activity Recognition Using Smartphone Data. 2019 8th European Workshop on Visual Information Processing (EUVIP)</a:t>
            </a:r>
            <a:endParaRPr/>
          </a:p>
          <a:p>
            <a:pPr indent="0" lvl="0" marL="0" rtl="0" algn="l">
              <a:spcBef>
                <a:spcPts val="1200"/>
              </a:spcBef>
              <a:spcAft>
                <a:spcPts val="0"/>
              </a:spcAft>
              <a:buNone/>
            </a:pPr>
            <a:r>
              <a:rPr lang="en"/>
              <a:t>9. Sun, B., Liu, M., Zheng, R., &amp; Zhang, S. (2019). Attention-based LSTM Network for Wearable Human Activity Recognition. 2019 Chinese Control Conference (CCC).</a:t>
            </a:r>
            <a:endParaRPr/>
          </a:p>
          <a:p>
            <a:pPr indent="0" lvl="0" marL="0" rtl="0" algn="l">
              <a:spcBef>
                <a:spcPts val="1200"/>
              </a:spcBef>
              <a:spcAft>
                <a:spcPts val="0"/>
              </a:spcAft>
              <a:buNone/>
            </a:pPr>
            <a:r>
              <a:rPr lang="en"/>
              <a:t>10. Deep, S., &amp; Zheng, X. (2019). Hybrid Model Featuring CNN and LSTM Architecture for Human Activity Recognition on Smartphone Sensor Data. 2019 20th International Conference on Parallel and Distributed Computing, Applications and Technologies (PDCAT)</a:t>
            </a:r>
            <a:endParaRPr/>
          </a:p>
          <a:p>
            <a:pPr indent="0" lvl="0" marL="0" rtl="0" algn="l">
              <a:spcBef>
                <a:spcPts val="1200"/>
              </a:spcBef>
              <a:spcAft>
                <a:spcPts val="0"/>
              </a:spcAft>
              <a:buNone/>
            </a:pPr>
            <a:r>
              <a:rPr lang="en"/>
              <a:t>11. Phi, Michael. “Illustrated Guide to LSTM’s and GRU’s: A step by step explanation”. Towards Data Science, 24 September 2018, https://towardsdatascience.com/illustrated-guide-to-lstms-and-gru-s-a-step-by-step-explanation-44e9eb85bf21.</a:t>
            </a:r>
            <a:endParaRPr/>
          </a:p>
          <a:p>
            <a:pPr indent="0" lvl="0" marL="0" rtl="0" algn="l">
              <a:spcBef>
                <a:spcPts val="1200"/>
              </a:spcBef>
              <a:spcAft>
                <a:spcPts val="1200"/>
              </a:spcAft>
              <a:buNone/>
            </a:pPr>
            <a:r>
              <a:t/>
            </a:r>
            <a:endParaRPr/>
          </a:p>
        </p:txBody>
      </p:sp>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7" name="Google Shape;18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1"/>
          <p:cNvPicPr preferRelativeResize="0"/>
          <p:nvPr/>
        </p:nvPicPr>
        <p:blipFill>
          <a:blip r:embed="rId3">
            <a:alphaModFix/>
          </a:blip>
          <a:stretch>
            <a:fillRect/>
          </a:stretch>
        </p:blipFill>
        <p:spPr>
          <a:xfrm>
            <a:off x="0" y="3"/>
            <a:ext cx="9143999" cy="419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a:t>
            </a:r>
            <a:r>
              <a:rPr lang="en"/>
              <a:t>requisites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networks</a:t>
            </a:r>
            <a:endParaRPr/>
          </a:p>
          <a:p>
            <a:pPr indent="-342900" lvl="0" marL="457200" rtl="0" algn="l">
              <a:spcBef>
                <a:spcPts val="0"/>
              </a:spcBef>
              <a:spcAft>
                <a:spcPts val="0"/>
              </a:spcAft>
              <a:buSzPts val="1800"/>
              <a:buChar char="●"/>
            </a:pPr>
            <a:r>
              <a:rPr lang="en"/>
              <a:t>Back </a:t>
            </a:r>
            <a:r>
              <a:rPr lang="en"/>
              <a:t>propagation</a:t>
            </a:r>
            <a:endParaRPr/>
          </a:p>
          <a:p>
            <a:pPr indent="-342900" lvl="0" marL="457200" rtl="0" algn="l">
              <a:spcBef>
                <a:spcPts val="0"/>
              </a:spcBef>
              <a:spcAft>
                <a:spcPts val="0"/>
              </a:spcAft>
              <a:buSzPts val="1800"/>
              <a:buChar char="●"/>
            </a:pPr>
            <a:r>
              <a:rPr lang="en"/>
              <a:t>Basics of RNN</a:t>
            </a:r>
            <a:endParaRPr/>
          </a:p>
          <a:p>
            <a:pPr indent="-342900" lvl="0" marL="457200" rtl="0" algn="l">
              <a:spcBef>
                <a:spcPts val="0"/>
              </a:spcBef>
              <a:spcAft>
                <a:spcPts val="0"/>
              </a:spcAft>
              <a:buSzPts val="1800"/>
              <a:buChar char="●"/>
            </a:pPr>
            <a:r>
              <a:rPr lang="en"/>
              <a:t>Activation functions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2"/>
          <p:cNvPicPr preferRelativeResize="0"/>
          <p:nvPr/>
        </p:nvPicPr>
        <p:blipFill>
          <a:blip r:embed="rId3">
            <a:alphaModFix/>
          </a:blip>
          <a:stretch>
            <a:fillRect/>
          </a:stretch>
        </p:blipFill>
        <p:spPr>
          <a:xfrm>
            <a:off x="0" y="-6"/>
            <a:ext cx="9143999" cy="409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300">
                <a:solidFill>
                  <a:schemeClr val="dk1"/>
                </a:solidFill>
                <a:latin typeface="Times New Roman"/>
                <a:ea typeface="Times New Roman"/>
                <a:cs typeface="Times New Roman"/>
                <a:sym typeface="Times New Roman"/>
              </a:rPr>
              <a:t>The study has shown that this recurrent system is capable of handling a wide range of issues, including sentiment analysis, computer vision, time series forecasting, text recognition, natural language processing, picture and video captioning, and text recognition. It was discovered that combining LSTM with other architectures achieves the best performance and is a typical strategy when modeling the majority of these issues.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sz="1300">
                <a:solidFill>
                  <a:schemeClr val="dk1"/>
                </a:solidFill>
                <a:latin typeface="Times New Roman"/>
                <a:ea typeface="Times New Roman"/>
                <a:cs typeface="Times New Roman"/>
                <a:sym typeface="Times New Roman"/>
              </a:rPr>
              <a:t>Based on the study, the learning rate is the most significant hyperparameter in the backpropagation algorithm, while the forget gate and output transfer function are the most crucial parts of the LSTM block. Therefore, additional research into these elements may result in LSTM variants with enhanced prediction skills.</a:t>
            </a:r>
            <a:endParaRPr/>
          </a:p>
        </p:txBody>
      </p:sp>
      <p:sp>
        <p:nvSpPr>
          <p:cNvPr id="201" name="Google Shape;20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07" name="Google Shape;207;p34"/>
          <p:cNvSpPr txBox="1"/>
          <p:nvPr>
            <p:ph idx="1" type="body"/>
          </p:nvPr>
        </p:nvSpPr>
        <p:spPr>
          <a:xfrm>
            <a:off x="6213450" y="3312975"/>
            <a:ext cx="2619000" cy="12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Anlin Albert</a:t>
            </a:r>
            <a:endParaRPr/>
          </a:p>
          <a:p>
            <a:pPr indent="0" lvl="0" marL="0" rtl="0" algn="l">
              <a:spcBef>
                <a:spcPts val="1200"/>
              </a:spcBef>
              <a:spcAft>
                <a:spcPts val="1200"/>
              </a:spcAft>
              <a:buNone/>
            </a:pPr>
            <a:r>
              <a:rPr lang="en"/>
              <a:t>M20CA026</a:t>
            </a:r>
            <a:endParaRPr/>
          </a:p>
        </p:txBody>
      </p:sp>
      <p:sp>
        <p:nvSpPr>
          <p:cNvPr id="208" name="Google Shape;20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RNN?</a:t>
            </a:r>
            <a:endParaRPr/>
          </a:p>
        </p:txBody>
      </p:sp>
      <p:sp>
        <p:nvSpPr>
          <p:cNvPr id="70" name="Google Shape;70;p15"/>
          <p:cNvSpPr txBox="1"/>
          <p:nvPr>
            <p:ph idx="1" type="body"/>
          </p:nvPr>
        </p:nvSpPr>
        <p:spPr>
          <a:xfrm>
            <a:off x="311700" y="1152475"/>
            <a:ext cx="8520600" cy="174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RNN (Recurrent Neural Network) can be seen as a layer in a neural network used for encoding sequential data into a vector representation that can then be used for various tasks such as classification or just as an encoding. In other </a:t>
            </a:r>
            <a:r>
              <a:rPr lang="en"/>
              <a:t>words, it’s a method to perform feature engineering in an automated way for sequential data.</a:t>
            </a:r>
            <a:endParaRPr/>
          </a:p>
        </p:txBody>
      </p:sp>
      <p:pic>
        <p:nvPicPr>
          <p:cNvPr id="71" name="Google Shape;71;p15"/>
          <p:cNvPicPr preferRelativeResize="0"/>
          <p:nvPr/>
        </p:nvPicPr>
        <p:blipFill>
          <a:blip r:embed="rId3">
            <a:alphaModFix/>
          </a:blip>
          <a:stretch>
            <a:fillRect/>
          </a:stretch>
        </p:blipFill>
        <p:spPr>
          <a:xfrm>
            <a:off x="1806700" y="2900575"/>
            <a:ext cx="5530578" cy="1938125"/>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Drawbacks</a:t>
            </a:r>
            <a:endParaRPr/>
          </a:p>
        </p:txBody>
      </p:sp>
      <p:sp>
        <p:nvSpPr>
          <p:cNvPr id="78" name="Google Shape;78;p16"/>
          <p:cNvSpPr txBox="1"/>
          <p:nvPr>
            <p:ph idx="1" type="body"/>
          </p:nvPr>
        </p:nvSpPr>
        <p:spPr>
          <a:xfrm>
            <a:off x="311700" y="1152475"/>
            <a:ext cx="8520600" cy="198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Long term dependencies are not captured, as the number of time steps increase - the RNN is unable to connect information.</a:t>
            </a:r>
            <a:endParaRPr/>
          </a:p>
          <a:p>
            <a:pPr indent="-342900" lvl="0" marL="457200" rtl="0" algn="l">
              <a:spcBef>
                <a:spcPts val="0"/>
              </a:spcBef>
              <a:spcAft>
                <a:spcPts val="0"/>
              </a:spcAft>
              <a:buSzPts val="1800"/>
              <a:buChar char="●"/>
            </a:pPr>
            <a:r>
              <a:rPr lang="en"/>
              <a:t>Vanishing gradient problem causes loss of long term memory, while emphasising short term.</a:t>
            </a:r>
            <a:endParaRPr/>
          </a:p>
          <a:p>
            <a:pPr indent="-342900" lvl="0" marL="457200" rtl="0" algn="l">
              <a:spcBef>
                <a:spcPts val="0"/>
              </a:spcBef>
              <a:spcAft>
                <a:spcPts val="0"/>
              </a:spcAft>
              <a:buSzPts val="1800"/>
              <a:buChar char="●"/>
            </a:pPr>
            <a:r>
              <a:rPr lang="en"/>
              <a:t>Exploding gradient.</a:t>
            </a:r>
            <a:endParaRPr/>
          </a:p>
        </p:txBody>
      </p:sp>
      <p:pic>
        <p:nvPicPr>
          <p:cNvPr id="79" name="Google Shape;79;p16"/>
          <p:cNvPicPr preferRelativeResize="0"/>
          <p:nvPr/>
        </p:nvPicPr>
        <p:blipFill>
          <a:blip r:embed="rId3">
            <a:alphaModFix/>
          </a:blip>
          <a:stretch>
            <a:fillRect/>
          </a:stretch>
        </p:blipFill>
        <p:spPr>
          <a:xfrm>
            <a:off x="4125850" y="2571750"/>
            <a:ext cx="4296590" cy="19800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LSTMs Work?</a:t>
            </a:r>
            <a:endParaRPr/>
          </a:p>
        </p:txBody>
      </p:sp>
      <p:sp>
        <p:nvSpPr>
          <p:cNvPr id="86" name="Google Shape;86;p17"/>
          <p:cNvSpPr txBox="1"/>
          <p:nvPr>
            <p:ph idx="1" type="body"/>
          </p:nvPr>
        </p:nvSpPr>
        <p:spPr>
          <a:xfrm>
            <a:off x="311700" y="1152475"/>
            <a:ext cx="8520600" cy="17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LSTMs try to add long term memory to remember certain hidden states more than the others. This allows them to retain knowledge over longer sequences.</a:t>
            </a:r>
            <a:endParaRPr/>
          </a:p>
          <a:p>
            <a:pPr indent="0" lvl="0" marL="0" rtl="0" algn="l">
              <a:spcBef>
                <a:spcPts val="1200"/>
              </a:spcBef>
              <a:spcAft>
                <a:spcPts val="1200"/>
              </a:spcAft>
              <a:buNone/>
            </a:pPr>
            <a:r>
              <a:rPr lang="en"/>
              <a:t>They have two outputs instead of one, the hidden state and the cell state. Their computation is bit more complex than RNNs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47675" y="123825"/>
            <a:ext cx="8248650" cy="4895850"/>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Architecture</a:t>
            </a:r>
            <a:endParaRPr/>
          </a:p>
        </p:txBody>
      </p:sp>
      <p:sp>
        <p:nvSpPr>
          <p:cNvPr id="99" name="Google Shape;99;p19"/>
          <p:cNvSpPr txBox="1"/>
          <p:nvPr>
            <p:ph idx="1" type="body"/>
          </p:nvPr>
        </p:nvSpPr>
        <p:spPr>
          <a:xfrm>
            <a:off x="128900" y="1152475"/>
            <a:ext cx="3815700" cy="365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LSTM consists of 3 gates - Forget gate, Input gate &amp; output gate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Cell state is a channel that runs along the LSTM chain carrying information from one step to another</a:t>
            </a:r>
            <a:endParaRPr/>
          </a:p>
          <a:p>
            <a:pPr indent="0" lvl="0" marL="45720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012650" y="0"/>
            <a:ext cx="5131361" cy="5143499"/>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14325" y="514900"/>
            <a:ext cx="8515351" cy="4113696"/>
          </a:xfrm>
          <a:prstGeom prst="rect">
            <a:avLst/>
          </a:prstGeom>
          <a:noFill/>
          <a:ln>
            <a:noFill/>
          </a:ln>
        </p:spPr>
      </p:pic>
      <p:pic>
        <p:nvPicPr>
          <p:cNvPr id="107" name="Google Shape;107;p20"/>
          <p:cNvPicPr preferRelativeResize="0"/>
          <p:nvPr/>
        </p:nvPicPr>
        <p:blipFill>
          <a:blip r:embed="rId4">
            <a:alphaModFix/>
          </a:blip>
          <a:stretch>
            <a:fillRect/>
          </a:stretch>
        </p:blipFill>
        <p:spPr>
          <a:xfrm>
            <a:off x="314325" y="514900"/>
            <a:ext cx="8515351" cy="4113700"/>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LSTM's and GRU's are widely used in state of the art deep learning models. For those just getting into machine learning and deep learning, this is a guide in plain English with helpful visuals to help you grok LSTM's and GRU's.&#10;&#10;Subscribe to receive video updates on practical Artificial Intelligence and it's applications.&#10;&#10;Also, comment below and let me know what'd you like to see next! &#10;&#10;Audo Studio | Automagically Make Audio Recordings Studio Quality&#10;https://www.audostudio.com/&#10;&#10;Magic Mic | Join waitlist and get it FREE forever when launched! 🎙️&#10;https://magicmic.ai/&#10;&#10;Audo AI | Audio Background Noise Removal Developer API and SDK&#10;https://audo.ai/&#10;&#10;Discord Server: Join a community of A.I. Hackers&#10;https://discord.gg/9wSTT4F&#10;&#10;Subscribe to my email newsletter for updated Content.  No spam 🙅‍♂️ only gold 🥇.&#10;https://bit.ly/320hUdx&#10;&#10;Sources&#10;http://www.wildml.com/2015/10/recurrent-neural-network-tutorial-part-4-implementing-a-grulstm-rnn-with-python-and-theano/&#10;http://colah.github.io/posts/2015-08-Understanding-LSTMs/&#10;https://www.youtube.com/watch?v=WCUNPb-5EYI&#10;&#10;Catch me on the web for more AI content&#10;https://www.learnedvector.com" id="114" name="Google Shape;114;p21" title="Illustrated Guide to LSTM's and GRU's: A step by step explanation">
            <a:hlinkClick r:id="rId3"/>
          </p:cNvPr>
          <p:cNvPicPr preferRelativeResize="0"/>
          <p:nvPr/>
        </p:nvPicPr>
        <p:blipFill>
          <a:blip r:embed="rId4">
            <a:alphaModFix/>
          </a:blip>
          <a:stretch>
            <a:fillRect/>
          </a:stretch>
        </p:blipFill>
        <p:spPr>
          <a:xfrm>
            <a:off x="0" y="0"/>
            <a:ext cx="9144000" cy="466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