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4" r:id="rId5"/>
    <p:sldId id="291" r:id="rId6"/>
    <p:sldId id="258" r:id="rId7"/>
    <p:sldId id="259" r:id="rId8"/>
    <p:sldId id="264" r:id="rId9"/>
    <p:sldId id="276" r:id="rId10"/>
    <p:sldId id="265" r:id="rId11"/>
    <p:sldId id="275" r:id="rId12"/>
    <p:sldId id="260" r:id="rId13"/>
    <p:sldId id="267" r:id="rId14"/>
    <p:sldId id="272" r:id="rId15"/>
    <p:sldId id="262" r:id="rId16"/>
    <p:sldId id="263" r:id="rId17"/>
    <p:sldId id="266" r:id="rId18"/>
    <p:sldId id="268" r:id="rId19"/>
    <p:sldId id="269" r:id="rId20"/>
    <p:sldId id="277" r:id="rId21"/>
    <p:sldId id="270" r:id="rId22"/>
    <p:sldId id="289" r:id="rId23"/>
    <p:sldId id="287" r:id="rId24"/>
    <p:sldId id="279" r:id="rId25"/>
    <p:sldId id="278" r:id="rId26"/>
    <p:sldId id="288" r:id="rId27"/>
    <p:sldId id="271" r:id="rId28"/>
    <p:sldId id="280" r:id="rId29"/>
    <p:sldId id="292" r:id="rId30"/>
    <p:sldId id="293" r:id="rId31"/>
    <p:sldId id="296" r:id="rId32"/>
    <p:sldId id="281" r:id="rId33"/>
    <p:sldId id="283" r:id="rId34"/>
    <p:sldId id="298" r:id="rId35"/>
    <p:sldId id="297" r:id="rId36"/>
    <p:sldId id="299" r:id="rId37"/>
    <p:sldId id="300" r:id="rId38"/>
    <p:sldId id="295" r:id="rId39"/>
    <p:sldId id="294" r:id="rId40"/>
    <p:sldId id="284" r:id="rId41"/>
    <p:sldId id="285" r:id="rId42"/>
    <p:sldId id="301" r:id="rId43"/>
    <p:sldId id="286" r:id="rId44"/>
    <p:sldId id="30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8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A12DF-2DE4-4ED7-B2C9-B16A16ED39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369D5F-C771-4AB8-A43E-A3860393E2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2186B6-1382-40B8-89AC-5F703C4D20B7}"/>
              </a:ext>
            </a:extLst>
          </p:cNvPr>
          <p:cNvSpPr>
            <a:spLocks noGrp="1"/>
          </p:cNvSpPr>
          <p:nvPr>
            <p:ph type="dt" sz="half" idx="10"/>
          </p:nvPr>
        </p:nvSpPr>
        <p:spPr/>
        <p:txBody>
          <a:bodyPr/>
          <a:lstStyle/>
          <a:p>
            <a:fld id="{20606977-D278-47CF-8EEC-CB26BE6D9EC8}" type="datetimeFigureOut">
              <a:rPr lang="en-IN" smtClean="0"/>
              <a:t>27-01-2022</a:t>
            </a:fld>
            <a:endParaRPr lang="en-IN"/>
          </a:p>
        </p:txBody>
      </p:sp>
      <p:sp>
        <p:nvSpPr>
          <p:cNvPr id="5" name="Footer Placeholder 4">
            <a:extLst>
              <a:ext uri="{FF2B5EF4-FFF2-40B4-BE49-F238E27FC236}">
                <a16:creationId xmlns:a16="http://schemas.microsoft.com/office/drawing/2014/main" id="{20A9B83D-91F6-42A1-B586-764A2E75F1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210C0A-7726-4ADD-931F-7BF023D68E69}"/>
              </a:ext>
            </a:extLst>
          </p:cNvPr>
          <p:cNvSpPr>
            <a:spLocks noGrp="1"/>
          </p:cNvSpPr>
          <p:nvPr>
            <p:ph type="sldNum" sz="quarter" idx="12"/>
          </p:nvPr>
        </p:nvSpPr>
        <p:spPr/>
        <p:txBody>
          <a:bodyPr/>
          <a:lstStyle/>
          <a:p>
            <a:fld id="{CB7D1BDD-4CB7-433E-AFD9-1856CF9842C6}" type="slidenum">
              <a:rPr lang="en-IN" smtClean="0"/>
              <a:t>‹#›</a:t>
            </a:fld>
            <a:endParaRPr lang="en-IN"/>
          </a:p>
        </p:txBody>
      </p:sp>
    </p:spTree>
    <p:extLst>
      <p:ext uri="{BB962C8B-B14F-4D97-AF65-F5344CB8AC3E}">
        <p14:creationId xmlns:p14="http://schemas.microsoft.com/office/powerpoint/2010/main" val="1068016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3E55A-C7DE-46C7-9DA5-AB45DB35DB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764A35-F8AD-4433-A52E-6759028026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FF372B-32D7-4801-B83F-62F05005AEB4}"/>
              </a:ext>
            </a:extLst>
          </p:cNvPr>
          <p:cNvSpPr>
            <a:spLocks noGrp="1"/>
          </p:cNvSpPr>
          <p:nvPr>
            <p:ph type="dt" sz="half" idx="10"/>
          </p:nvPr>
        </p:nvSpPr>
        <p:spPr/>
        <p:txBody>
          <a:bodyPr/>
          <a:lstStyle/>
          <a:p>
            <a:fld id="{20606977-D278-47CF-8EEC-CB26BE6D9EC8}" type="datetimeFigureOut">
              <a:rPr lang="en-IN" smtClean="0"/>
              <a:t>27-01-2022</a:t>
            </a:fld>
            <a:endParaRPr lang="en-IN"/>
          </a:p>
        </p:txBody>
      </p:sp>
      <p:sp>
        <p:nvSpPr>
          <p:cNvPr id="5" name="Footer Placeholder 4">
            <a:extLst>
              <a:ext uri="{FF2B5EF4-FFF2-40B4-BE49-F238E27FC236}">
                <a16:creationId xmlns:a16="http://schemas.microsoft.com/office/drawing/2014/main" id="{DF3D19EB-972D-490A-80DA-444135DDB7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184AD-C429-463B-8CF8-5C055028B168}"/>
              </a:ext>
            </a:extLst>
          </p:cNvPr>
          <p:cNvSpPr>
            <a:spLocks noGrp="1"/>
          </p:cNvSpPr>
          <p:nvPr>
            <p:ph type="sldNum" sz="quarter" idx="12"/>
          </p:nvPr>
        </p:nvSpPr>
        <p:spPr/>
        <p:txBody>
          <a:bodyPr/>
          <a:lstStyle/>
          <a:p>
            <a:fld id="{CB7D1BDD-4CB7-433E-AFD9-1856CF9842C6}" type="slidenum">
              <a:rPr lang="en-IN" smtClean="0"/>
              <a:t>‹#›</a:t>
            </a:fld>
            <a:endParaRPr lang="en-IN"/>
          </a:p>
        </p:txBody>
      </p:sp>
    </p:spTree>
    <p:extLst>
      <p:ext uri="{BB962C8B-B14F-4D97-AF65-F5344CB8AC3E}">
        <p14:creationId xmlns:p14="http://schemas.microsoft.com/office/powerpoint/2010/main" val="421976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D8CACA-E9EC-4D51-B87F-8BE3756D4E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F54258-D808-4A71-B539-6E537B8131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D52D44-8302-4A6D-A13B-9BD197666DE6}"/>
              </a:ext>
            </a:extLst>
          </p:cNvPr>
          <p:cNvSpPr>
            <a:spLocks noGrp="1"/>
          </p:cNvSpPr>
          <p:nvPr>
            <p:ph type="dt" sz="half" idx="10"/>
          </p:nvPr>
        </p:nvSpPr>
        <p:spPr/>
        <p:txBody>
          <a:bodyPr/>
          <a:lstStyle/>
          <a:p>
            <a:fld id="{20606977-D278-47CF-8EEC-CB26BE6D9EC8}" type="datetimeFigureOut">
              <a:rPr lang="en-IN" smtClean="0"/>
              <a:t>27-01-2022</a:t>
            </a:fld>
            <a:endParaRPr lang="en-IN"/>
          </a:p>
        </p:txBody>
      </p:sp>
      <p:sp>
        <p:nvSpPr>
          <p:cNvPr id="5" name="Footer Placeholder 4">
            <a:extLst>
              <a:ext uri="{FF2B5EF4-FFF2-40B4-BE49-F238E27FC236}">
                <a16:creationId xmlns:a16="http://schemas.microsoft.com/office/drawing/2014/main" id="{E2B4974F-BEC5-460B-A515-5805A1A0F5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D208BE-1932-4647-B491-59C3B4158A49}"/>
              </a:ext>
            </a:extLst>
          </p:cNvPr>
          <p:cNvSpPr>
            <a:spLocks noGrp="1"/>
          </p:cNvSpPr>
          <p:nvPr>
            <p:ph type="sldNum" sz="quarter" idx="12"/>
          </p:nvPr>
        </p:nvSpPr>
        <p:spPr/>
        <p:txBody>
          <a:bodyPr/>
          <a:lstStyle/>
          <a:p>
            <a:fld id="{CB7D1BDD-4CB7-433E-AFD9-1856CF9842C6}" type="slidenum">
              <a:rPr lang="en-IN" smtClean="0"/>
              <a:t>‹#›</a:t>
            </a:fld>
            <a:endParaRPr lang="en-IN"/>
          </a:p>
        </p:txBody>
      </p:sp>
    </p:spTree>
    <p:extLst>
      <p:ext uri="{BB962C8B-B14F-4D97-AF65-F5344CB8AC3E}">
        <p14:creationId xmlns:p14="http://schemas.microsoft.com/office/powerpoint/2010/main" val="212461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9EEB-DD89-4A18-9FD2-FE0A0C4AEE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A33D6F-70BA-45D5-84FA-CBBC164772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3EF814-DBDA-411B-8C17-A1E38D423341}"/>
              </a:ext>
            </a:extLst>
          </p:cNvPr>
          <p:cNvSpPr>
            <a:spLocks noGrp="1"/>
          </p:cNvSpPr>
          <p:nvPr>
            <p:ph type="dt" sz="half" idx="10"/>
          </p:nvPr>
        </p:nvSpPr>
        <p:spPr/>
        <p:txBody>
          <a:bodyPr/>
          <a:lstStyle/>
          <a:p>
            <a:fld id="{20606977-D278-47CF-8EEC-CB26BE6D9EC8}" type="datetimeFigureOut">
              <a:rPr lang="en-IN" smtClean="0"/>
              <a:t>27-01-2022</a:t>
            </a:fld>
            <a:endParaRPr lang="en-IN"/>
          </a:p>
        </p:txBody>
      </p:sp>
      <p:sp>
        <p:nvSpPr>
          <p:cNvPr id="5" name="Footer Placeholder 4">
            <a:extLst>
              <a:ext uri="{FF2B5EF4-FFF2-40B4-BE49-F238E27FC236}">
                <a16:creationId xmlns:a16="http://schemas.microsoft.com/office/drawing/2014/main" id="{8B5262AC-3522-42A9-9071-0CDDB6159D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0740C1-D643-489A-BD6A-45368390B122}"/>
              </a:ext>
            </a:extLst>
          </p:cNvPr>
          <p:cNvSpPr>
            <a:spLocks noGrp="1"/>
          </p:cNvSpPr>
          <p:nvPr>
            <p:ph type="sldNum" sz="quarter" idx="12"/>
          </p:nvPr>
        </p:nvSpPr>
        <p:spPr/>
        <p:txBody>
          <a:bodyPr/>
          <a:lstStyle/>
          <a:p>
            <a:fld id="{CB7D1BDD-4CB7-433E-AFD9-1856CF9842C6}" type="slidenum">
              <a:rPr lang="en-IN" smtClean="0"/>
              <a:t>‹#›</a:t>
            </a:fld>
            <a:endParaRPr lang="en-IN"/>
          </a:p>
        </p:txBody>
      </p:sp>
    </p:spTree>
    <p:extLst>
      <p:ext uri="{BB962C8B-B14F-4D97-AF65-F5344CB8AC3E}">
        <p14:creationId xmlns:p14="http://schemas.microsoft.com/office/powerpoint/2010/main" val="641297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EF96-615E-4590-9FE3-FBCC6FF39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35AA31-809D-4F27-8734-EC44743DD7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C90CF4-2D84-4A6B-B5A3-E833700F8B81}"/>
              </a:ext>
            </a:extLst>
          </p:cNvPr>
          <p:cNvSpPr>
            <a:spLocks noGrp="1"/>
          </p:cNvSpPr>
          <p:nvPr>
            <p:ph type="dt" sz="half" idx="10"/>
          </p:nvPr>
        </p:nvSpPr>
        <p:spPr/>
        <p:txBody>
          <a:bodyPr/>
          <a:lstStyle/>
          <a:p>
            <a:fld id="{20606977-D278-47CF-8EEC-CB26BE6D9EC8}" type="datetimeFigureOut">
              <a:rPr lang="en-IN" smtClean="0"/>
              <a:t>27-01-2022</a:t>
            </a:fld>
            <a:endParaRPr lang="en-IN"/>
          </a:p>
        </p:txBody>
      </p:sp>
      <p:sp>
        <p:nvSpPr>
          <p:cNvPr id="5" name="Footer Placeholder 4">
            <a:extLst>
              <a:ext uri="{FF2B5EF4-FFF2-40B4-BE49-F238E27FC236}">
                <a16:creationId xmlns:a16="http://schemas.microsoft.com/office/drawing/2014/main" id="{A678030A-E0B1-4EA9-B8CA-EDC1FAEFCA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AE7616-DC08-4905-A4EF-59623B589B5F}"/>
              </a:ext>
            </a:extLst>
          </p:cNvPr>
          <p:cNvSpPr>
            <a:spLocks noGrp="1"/>
          </p:cNvSpPr>
          <p:nvPr>
            <p:ph type="sldNum" sz="quarter" idx="12"/>
          </p:nvPr>
        </p:nvSpPr>
        <p:spPr/>
        <p:txBody>
          <a:bodyPr/>
          <a:lstStyle/>
          <a:p>
            <a:fld id="{CB7D1BDD-4CB7-433E-AFD9-1856CF9842C6}" type="slidenum">
              <a:rPr lang="en-IN" smtClean="0"/>
              <a:t>‹#›</a:t>
            </a:fld>
            <a:endParaRPr lang="en-IN"/>
          </a:p>
        </p:txBody>
      </p:sp>
    </p:spTree>
    <p:extLst>
      <p:ext uri="{BB962C8B-B14F-4D97-AF65-F5344CB8AC3E}">
        <p14:creationId xmlns:p14="http://schemas.microsoft.com/office/powerpoint/2010/main" val="1740812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0C808-3397-4B52-BF71-1C6F211354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4D7FE9-26C5-465A-9057-29A4D3F5EC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EBB7C5-1C74-4E42-AB35-57A48F260B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C9984D-8A4F-401B-A8A2-1E17B0E238B9}"/>
              </a:ext>
            </a:extLst>
          </p:cNvPr>
          <p:cNvSpPr>
            <a:spLocks noGrp="1"/>
          </p:cNvSpPr>
          <p:nvPr>
            <p:ph type="dt" sz="half" idx="10"/>
          </p:nvPr>
        </p:nvSpPr>
        <p:spPr/>
        <p:txBody>
          <a:bodyPr/>
          <a:lstStyle/>
          <a:p>
            <a:fld id="{20606977-D278-47CF-8EEC-CB26BE6D9EC8}" type="datetimeFigureOut">
              <a:rPr lang="en-IN" smtClean="0"/>
              <a:t>27-01-2022</a:t>
            </a:fld>
            <a:endParaRPr lang="en-IN"/>
          </a:p>
        </p:txBody>
      </p:sp>
      <p:sp>
        <p:nvSpPr>
          <p:cNvPr id="6" name="Footer Placeholder 5">
            <a:extLst>
              <a:ext uri="{FF2B5EF4-FFF2-40B4-BE49-F238E27FC236}">
                <a16:creationId xmlns:a16="http://schemas.microsoft.com/office/drawing/2014/main" id="{AC12B9D5-9418-4B7B-B3EC-FBF91886EB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D49035-60A2-460E-80BF-15173FAAD6A2}"/>
              </a:ext>
            </a:extLst>
          </p:cNvPr>
          <p:cNvSpPr>
            <a:spLocks noGrp="1"/>
          </p:cNvSpPr>
          <p:nvPr>
            <p:ph type="sldNum" sz="quarter" idx="12"/>
          </p:nvPr>
        </p:nvSpPr>
        <p:spPr/>
        <p:txBody>
          <a:bodyPr/>
          <a:lstStyle/>
          <a:p>
            <a:fld id="{CB7D1BDD-4CB7-433E-AFD9-1856CF9842C6}" type="slidenum">
              <a:rPr lang="en-IN" smtClean="0"/>
              <a:t>‹#›</a:t>
            </a:fld>
            <a:endParaRPr lang="en-IN"/>
          </a:p>
        </p:txBody>
      </p:sp>
    </p:spTree>
    <p:extLst>
      <p:ext uri="{BB962C8B-B14F-4D97-AF65-F5344CB8AC3E}">
        <p14:creationId xmlns:p14="http://schemas.microsoft.com/office/powerpoint/2010/main" val="2918935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5596-92DF-4D9D-ABC4-894FCA377C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12B59E-562A-40C7-B62E-B14F1CD874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704B3B-D196-47C2-B317-2B0BE6FC0A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CBE8D0-6CF7-442A-88D0-DCC6C5A69C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637380-65BF-47D6-9D44-E1482B1BD7D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31594E-02EC-4298-8981-B333C19E8BC9}"/>
              </a:ext>
            </a:extLst>
          </p:cNvPr>
          <p:cNvSpPr>
            <a:spLocks noGrp="1"/>
          </p:cNvSpPr>
          <p:nvPr>
            <p:ph type="dt" sz="half" idx="10"/>
          </p:nvPr>
        </p:nvSpPr>
        <p:spPr/>
        <p:txBody>
          <a:bodyPr/>
          <a:lstStyle/>
          <a:p>
            <a:fld id="{20606977-D278-47CF-8EEC-CB26BE6D9EC8}" type="datetimeFigureOut">
              <a:rPr lang="en-IN" smtClean="0"/>
              <a:t>27-01-2022</a:t>
            </a:fld>
            <a:endParaRPr lang="en-IN"/>
          </a:p>
        </p:txBody>
      </p:sp>
      <p:sp>
        <p:nvSpPr>
          <p:cNvPr id="8" name="Footer Placeholder 7">
            <a:extLst>
              <a:ext uri="{FF2B5EF4-FFF2-40B4-BE49-F238E27FC236}">
                <a16:creationId xmlns:a16="http://schemas.microsoft.com/office/drawing/2014/main" id="{AFC8FADA-66BC-4083-8E7B-53DEA73034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CF3E72-4C39-43C1-A8E5-CBB33685C158}"/>
              </a:ext>
            </a:extLst>
          </p:cNvPr>
          <p:cNvSpPr>
            <a:spLocks noGrp="1"/>
          </p:cNvSpPr>
          <p:nvPr>
            <p:ph type="sldNum" sz="quarter" idx="12"/>
          </p:nvPr>
        </p:nvSpPr>
        <p:spPr/>
        <p:txBody>
          <a:bodyPr/>
          <a:lstStyle/>
          <a:p>
            <a:fld id="{CB7D1BDD-4CB7-433E-AFD9-1856CF9842C6}" type="slidenum">
              <a:rPr lang="en-IN" smtClean="0"/>
              <a:t>‹#›</a:t>
            </a:fld>
            <a:endParaRPr lang="en-IN"/>
          </a:p>
        </p:txBody>
      </p:sp>
    </p:spTree>
    <p:extLst>
      <p:ext uri="{BB962C8B-B14F-4D97-AF65-F5344CB8AC3E}">
        <p14:creationId xmlns:p14="http://schemas.microsoft.com/office/powerpoint/2010/main" val="334767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21A11-BE14-4094-9454-1C7E31AE28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B610C7-10C7-4170-BC77-06F90DABE7F2}"/>
              </a:ext>
            </a:extLst>
          </p:cNvPr>
          <p:cNvSpPr>
            <a:spLocks noGrp="1"/>
          </p:cNvSpPr>
          <p:nvPr>
            <p:ph type="dt" sz="half" idx="10"/>
          </p:nvPr>
        </p:nvSpPr>
        <p:spPr/>
        <p:txBody>
          <a:bodyPr/>
          <a:lstStyle/>
          <a:p>
            <a:fld id="{20606977-D278-47CF-8EEC-CB26BE6D9EC8}" type="datetimeFigureOut">
              <a:rPr lang="en-IN" smtClean="0"/>
              <a:t>27-01-2022</a:t>
            </a:fld>
            <a:endParaRPr lang="en-IN"/>
          </a:p>
        </p:txBody>
      </p:sp>
      <p:sp>
        <p:nvSpPr>
          <p:cNvPr id="4" name="Footer Placeholder 3">
            <a:extLst>
              <a:ext uri="{FF2B5EF4-FFF2-40B4-BE49-F238E27FC236}">
                <a16:creationId xmlns:a16="http://schemas.microsoft.com/office/drawing/2014/main" id="{C47384BA-DF0C-4215-9DDE-5390D7BCC5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264661-CD17-4B67-9DF6-80DBC163CB4B}"/>
              </a:ext>
            </a:extLst>
          </p:cNvPr>
          <p:cNvSpPr>
            <a:spLocks noGrp="1"/>
          </p:cNvSpPr>
          <p:nvPr>
            <p:ph type="sldNum" sz="quarter" idx="12"/>
          </p:nvPr>
        </p:nvSpPr>
        <p:spPr/>
        <p:txBody>
          <a:bodyPr/>
          <a:lstStyle/>
          <a:p>
            <a:fld id="{CB7D1BDD-4CB7-433E-AFD9-1856CF9842C6}" type="slidenum">
              <a:rPr lang="en-IN" smtClean="0"/>
              <a:t>‹#›</a:t>
            </a:fld>
            <a:endParaRPr lang="en-IN"/>
          </a:p>
        </p:txBody>
      </p:sp>
    </p:spTree>
    <p:extLst>
      <p:ext uri="{BB962C8B-B14F-4D97-AF65-F5344CB8AC3E}">
        <p14:creationId xmlns:p14="http://schemas.microsoft.com/office/powerpoint/2010/main" val="23236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3C55DC-3544-4CDE-811A-F638215C960B}"/>
              </a:ext>
            </a:extLst>
          </p:cNvPr>
          <p:cNvSpPr>
            <a:spLocks noGrp="1"/>
          </p:cNvSpPr>
          <p:nvPr>
            <p:ph type="dt" sz="half" idx="10"/>
          </p:nvPr>
        </p:nvSpPr>
        <p:spPr/>
        <p:txBody>
          <a:bodyPr/>
          <a:lstStyle/>
          <a:p>
            <a:fld id="{20606977-D278-47CF-8EEC-CB26BE6D9EC8}" type="datetimeFigureOut">
              <a:rPr lang="en-IN" smtClean="0"/>
              <a:t>27-01-2022</a:t>
            </a:fld>
            <a:endParaRPr lang="en-IN"/>
          </a:p>
        </p:txBody>
      </p:sp>
      <p:sp>
        <p:nvSpPr>
          <p:cNvPr id="3" name="Footer Placeholder 2">
            <a:extLst>
              <a:ext uri="{FF2B5EF4-FFF2-40B4-BE49-F238E27FC236}">
                <a16:creationId xmlns:a16="http://schemas.microsoft.com/office/drawing/2014/main" id="{9EF5BDC8-29F9-480F-8601-2603620242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A7ED97-8626-4626-8C31-FD7A6E69340C}"/>
              </a:ext>
            </a:extLst>
          </p:cNvPr>
          <p:cNvSpPr>
            <a:spLocks noGrp="1"/>
          </p:cNvSpPr>
          <p:nvPr>
            <p:ph type="sldNum" sz="quarter" idx="12"/>
          </p:nvPr>
        </p:nvSpPr>
        <p:spPr/>
        <p:txBody>
          <a:bodyPr/>
          <a:lstStyle/>
          <a:p>
            <a:fld id="{CB7D1BDD-4CB7-433E-AFD9-1856CF9842C6}" type="slidenum">
              <a:rPr lang="en-IN" smtClean="0"/>
              <a:t>‹#›</a:t>
            </a:fld>
            <a:endParaRPr lang="en-IN"/>
          </a:p>
        </p:txBody>
      </p:sp>
    </p:spTree>
    <p:extLst>
      <p:ext uri="{BB962C8B-B14F-4D97-AF65-F5344CB8AC3E}">
        <p14:creationId xmlns:p14="http://schemas.microsoft.com/office/powerpoint/2010/main" val="305236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986B-2882-4344-A26E-C75893B047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322B87-2960-4946-8EF1-FCC639748B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F2D1F9-95C1-46A2-92D2-5C889CD0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4FBC07-B4E0-426C-82B0-C7F7AEF5DD49}"/>
              </a:ext>
            </a:extLst>
          </p:cNvPr>
          <p:cNvSpPr>
            <a:spLocks noGrp="1"/>
          </p:cNvSpPr>
          <p:nvPr>
            <p:ph type="dt" sz="half" idx="10"/>
          </p:nvPr>
        </p:nvSpPr>
        <p:spPr/>
        <p:txBody>
          <a:bodyPr/>
          <a:lstStyle/>
          <a:p>
            <a:fld id="{20606977-D278-47CF-8EEC-CB26BE6D9EC8}" type="datetimeFigureOut">
              <a:rPr lang="en-IN" smtClean="0"/>
              <a:t>27-01-2022</a:t>
            </a:fld>
            <a:endParaRPr lang="en-IN"/>
          </a:p>
        </p:txBody>
      </p:sp>
      <p:sp>
        <p:nvSpPr>
          <p:cNvPr id="6" name="Footer Placeholder 5">
            <a:extLst>
              <a:ext uri="{FF2B5EF4-FFF2-40B4-BE49-F238E27FC236}">
                <a16:creationId xmlns:a16="http://schemas.microsoft.com/office/drawing/2014/main" id="{346C4E11-5FBF-43B0-A0AE-241D0DD7EC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3A0424-526D-4344-8278-8656BC56D4BD}"/>
              </a:ext>
            </a:extLst>
          </p:cNvPr>
          <p:cNvSpPr>
            <a:spLocks noGrp="1"/>
          </p:cNvSpPr>
          <p:nvPr>
            <p:ph type="sldNum" sz="quarter" idx="12"/>
          </p:nvPr>
        </p:nvSpPr>
        <p:spPr/>
        <p:txBody>
          <a:bodyPr/>
          <a:lstStyle/>
          <a:p>
            <a:fld id="{CB7D1BDD-4CB7-433E-AFD9-1856CF9842C6}" type="slidenum">
              <a:rPr lang="en-IN" smtClean="0"/>
              <a:t>‹#›</a:t>
            </a:fld>
            <a:endParaRPr lang="en-IN"/>
          </a:p>
        </p:txBody>
      </p:sp>
    </p:spTree>
    <p:extLst>
      <p:ext uri="{BB962C8B-B14F-4D97-AF65-F5344CB8AC3E}">
        <p14:creationId xmlns:p14="http://schemas.microsoft.com/office/powerpoint/2010/main" val="1530651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2F4D-5894-4D2B-989A-F1F1289D17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F77EC3-067A-40F8-B705-B344498A43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85574A-610A-4099-804E-D64BFF15C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DD40ED-B3C6-4ACD-A687-FC6B8DCDF30F}"/>
              </a:ext>
            </a:extLst>
          </p:cNvPr>
          <p:cNvSpPr>
            <a:spLocks noGrp="1"/>
          </p:cNvSpPr>
          <p:nvPr>
            <p:ph type="dt" sz="half" idx="10"/>
          </p:nvPr>
        </p:nvSpPr>
        <p:spPr/>
        <p:txBody>
          <a:bodyPr/>
          <a:lstStyle/>
          <a:p>
            <a:fld id="{20606977-D278-47CF-8EEC-CB26BE6D9EC8}" type="datetimeFigureOut">
              <a:rPr lang="en-IN" smtClean="0"/>
              <a:t>27-01-2022</a:t>
            </a:fld>
            <a:endParaRPr lang="en-IN"/>
          </a:p>
        </p:txBody>
      </p:sp>
      <p:sp>
        <p:nvSpPr>
          <p:cNvPr id="6" name="Footer Placeholder 5">
            <a:extLst>
              <a:ext uri="{FF2B5EF4-FFF2-40B4-BE49-F238E27FC236}">
                <a16:creationId xmlns:a16="http://schemas.microsoft.com/office/drawing/2014/main" id="{2DBCCD23-A227-40CD-9A1C-7AD2D2C96D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0ABAE3-EF75-4744-B10C-1306181B3E95}"/>
              </a:ext>
            </a:extLst>
          </p:cNvPr>
          <p:cNvSpPr>
            <a:spLocks noGrp="1"/>
          </p:cNvSpPr>
          <p:nvPr>
            <p:ph type="sldNum" sz="quarter" idx="12"/>
          </p:nvPr>
        </p:nvSpPr>
        <p:spPr/>
        <p:txBody>
          <a:bodyPr/>
          <a:lstStyle/>
          <a:p>
            <a:fld id="{CB7D1BDD-4CB7-433E-AFD9-1856CF9842C6}" type="slidenum">
              <a:rPr lang="en-IN" smtClean="0"/>
              <a:t>‹#›</a:t>
            </a:fld>
            <a:endParaRPr lang="en-IN"/>
          </a:p>
        </p:txBody>
      </p:sp>
    </p:spTree>
    <p:extLst>
      <p:ext uri="{BB962C8B-B14F-4D97-AF65-F5344CB8AC3E}">
        <p14:creationId xmlns:p14="http://schemas.microsoft.com/office/powerpoint/2010/main" val="302651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DAB806-F15D-4B32-96B0-ED58361FB5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4CE335-0EF0-4A4F-9003-2205823A71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536766-96C4-4431-8986-CD5D6D8104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06977-D278-47CF-8EEC-CB26BE6D9EC8}" type="datetimeFigureOut">
              <a:rPr lang="en-IN" smtClean="0"/>
              <a:t>27-01-2022</a:t>
            </a:fld>
            <a:endParaRPr lang="en-IN"/>
          </a:p>
        </p:txBody>
      </p:sp>
      <p:sp>
        <p:nvSpPr>
          <p:cNvPr id="5" name="Footer Placeholder 4">
            <a:extLst>
              <a:ext uri="{FF2B5EF4-FFF2-40B4-BE49-F238E27FC236}">
                <a16:creationId xmlns:a16="http://schemas.microsoft.com/office/drawing/2014/main" id="{08B871E5-EB9B-474F-8CA6-4091ED54C0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D4205E-ADFD-424B-BC1D-628AF2C3CF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D1BDD-4CB7-433E-AFD9-1856CF9842C6}" type="slidenum">
              <a:rPr lang="en-IN" smtClean="0"/>
              <a:t>‹#›</a:t>
            </a:fld>
            <a:endParaRPr lang="en-IN"/>
          </a:p>
        </p:txBody>
      </p:sp>
    </p:spTree>
    <p:extLst>
      <p:ext uri="{BB962C8B-B14F-4D97-AF65-F5344CB8AC3E}">
        <p14:creationId xmlns:p14="http://schemas.microsoft.com/office/powerpoint/2010/main" val="3382489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0A37-0450-434A-B107-97847065215C}"/>
              </a:ext>
            </a:extLst>
          </p:cNvPr>
          <p:cNvSpPr>
            <a:spLocks noGrp="1"/>
          </p:cNvSpPr>
          <p:nvPr>
            <p:ph type="ctrTitle"/>
          </p:nvPr>
        </p:nvSpPr>
        <p:spPr/>
        <p:txBody>
          <a:bodyPr/>
          <a:lstStyle/>
          <a:p>
            <a:r>
              <a:rPr lang="en-US" dirty="0"/>
              <a:t>Convolutional Neural Networks</a:t>
            </a:r>
            <a:endParaRPr lang="en-IN" dirty="0"/>
          </a:p>
        </p:txBody>
      </p:sp>
      <p:sp>
        <p:nvSpPr>
          <p:cNvPr id="3" name="Subtitle 2">
            <a:extLst>
              <a:ext uri="{FF2B5EF4-FFF2-40B4-BE49-F238E27FC236}">
                <a16:creationId xmlns:a16="http://schemas.microsoft.com/office/drawing/2014/main" id="{7467DF29-701B-4FD7-80CB-0411D2ED9CC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91758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8EE5-4E6A-433E-AB1C-C0991A67E7D4}"/>
              </a:ext>
            </a:extLst>
          </p:cNvPr>
          <p:cNvSpPr>
            <a:spLocks noGrp="1"/>
          </p:cNvSpPr>
          <p:nvPr>
            <p:ph type="title"/>
          </p:nvPr>
        </p:nvSpPr>
        <p:spPr/>
        <p:txBody>
          <a:bodyPr/>
          <a:lstStyle/>
          <a:p>
            <a:r>
              <a:rPr lang="en-IN" i="1" dirty="0"/>
              <a:t>Convolutional Layer</a:t>
            </a:r>
            <a:br>
              <a:rPr lang="en-IN" dirty="0"/>
            </a:br>
            <a:endParaRPr lang="en-IN" dirty="0"/>
          </a:p>
        </p:txBody>
      </p:sp>
      <p:sp>
        <p:nvSpPr>
          <p:cNvPr id="3" name="Content Placeholder 2">
            <a:extLst>
              <a:ext uri="{FF2B5EF4-FFF2-40B4-BE49-F238E27FC236}">
                <a16:creationId xmlns:a16="http://schemas.microsoft.com/office/drawing/2014/main" id="{BD948842-77FE-445B-BF4A-4D804824A9E6}"/>
              </a:ext>
            </a:extLst>
          </p:cNvPr>
          <p:cNvSpPr>
            <a:spLocks noGrp="1"/>
          </p:cNvSpPr>
          <p:nvPr>
            <p:ph idx="1"/>
          </p:nvPr>
        </p:nvSpPr>
        <p:spPr/>
        <p:txBody>
          <a:bodyPr/>
          <a:lstStyle/>
          <a:p>
            <a:r>
              <a:rPr lang="en-US" dirty="0"/>
              <a:t>The convolutional layer is the core building block of a CNN, and it is where the majority of computation occurs. </a:t>
            </a:r>
          </a:p>
          <a:p>
            <a:r>
              <a:rPr lang="en-US" dirty="0"/>
              <a:t>It requires a few components, which are input data, a filter, and a feature map.</a:t>
            </a:r>
          </a:p>
          <a:p>
            <a:r>
              <a:rPr lang="en-US" dirty="0"/>
              <a:t>Let’s assume that the input will be a color image, which is made up of a matrix of pixels in 3D. </a:t>
            </a:r>
          </a:p>
          <a:p>
            <a:r>
              <a:rPr lang="en-US" dirty="0"/>
              <a:t>This means that the input will have three dimensions—a height, width, and depth—which correspond to RGB in an image. </a:t>
            </a:r>
            <a:endParaRPr lang="en-IN" dirty="0"/>
          </a:p>
        </p:txBody>
      </p:sp>
    </p:spTree>
    <p:extLst>
      <p:ext uri="{BB962C8B-B14F-4D97-AF65-F5344CB8AC3E}">
        <p14:creationId xmlns:p14="http://schemas.microsoft.com/office/powerpoint/2010/main" val="1239572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A510-161C-45D4-BD6E-048CB62D2A62}"/>
              </a:ext>
            </a:extLst>
          </p:cNvPr>
          <p:cNvSpPr>
            <a:spLocks noGrp="1"/>
          </p:cNvSpPr>
          <p:nvPr>
            <p:ph type="title"/>
          </p:nvPr>
        </p:nvSpPr>
        <p:spPr/>
        <p:txBody>
          <a:bodyPr/>
          <a:lstStyle/>
          <a:p>
            <a:r>
              <a:rPr lang="en-US" dirty="0"/>
              <a:t>Image representation in 3D form</a:t>
            </a:r>
            <a:endParaRPr lang="en-IN" dirty="0"/>
          </a:p>
        </p:txBody>
      </p:sp>
      <p:pic>
        <p:nvPicPr>
          <p:cNvPr id="4" name="Content Placeholder 3" descr="https://cs231n.github.io/assets/cnn/cnn.jpeg">
            <a:extLst>
              <a:ext uri="{FF2B5EF4-FFF2-40B4-BE49-F238E27FC236}">
                <a16:creationId xmlns:a16="http://schemas.microsoft.com/office/drawing/2014/main" id="{03CE9B0C-703D-44D2-8777-94A4BAFBA91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9861" y="2464904"/>
            <a:ext cx="6606001" cy="2498415"/>
          </a:xfrm>
          <a:prstGeom prst="rect">
            <a:avLst/>
          </a:prstGeom>
          <a:noFill/>
          <a:ln>
            <a:noFill/>
          </a:ln>
        </p:spPr>
      </p:pic>
    </p:spTree>
    <p:extLst>
      <p:ext uri="{BB962C8B-B14F-4D97-AF65-F5344CB8AC3E}">
        <p14:creationId xmlns:p14="http://schemas.microsoft.com/office/powerpoint/2010/main" val="1510129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C770-E4F1-4875-9E44-AF49D9EED181}"/>
              </a:ext>
            </a:extLst>
          </p:cNvPr>
          <p:cNvSpPr>
            <a:spLocks noGrp="1"/>
          </p:cNvSpPr>
          <p:nvPr>
            <p:ph type="title"/>
          </p:nvPr>
        </p:nvSpPr>
        <p:spPr/>
        <p:txBody>
          <a:bodyPr/>
          <a:lstStyle/>
          <a:p>
            <a:r>
              <a:rPr lang="en-IN" i="1" dirty="0"/>
              <a:t>Convolutional Layer</a:t>
            </a:r>
            <a:br>
              <a:rPr lang="en-IN" dirty="0"/>
            </a:br>
            <a:endParaRPr lang="en-IN" dirty="0"/>
          </a:p>
        </p:txBody>
      </p:sp>
      <p:pic>
        <p:nvPicPr>
          <p:cNvPr id="1026" name="Picture 2" descr="https://miro.medium.com/max/500/1*15yDvGKV47a0nkf5qLKOOQ.png">
            <a:extLst>
              <a:ext uri="{FF2B5EF4-FFF2-40B4-BE49-F238E27FC236}">
                <a16:creationId xmlns:a16="http://schemas.microsoft.com/office/drawing/2014/main" id="{19F13FDA-EEC3-4971-B29E-2C02FBC2A1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2139" y="2272506"/>
            <a:ext cx="7262191" cy="4380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044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420A4-A4D4-4030-A7BC-888F5014A5AB}"/>
              </a:ext>
            </a:extLst>
          </p:cNvPr>
          <p:cNvSpPr>
            <a:spLocks noGrp="1"/>
          </p:cNvSpPr>
          <p:nvPr>
            <p:ph type="title"/>
          </p:nvPr>
        </p:nvSpPr>
        <p:spPr/>
        <p:txBody>
          <a:bodyPr/>
          <a:lstStyle/>
          <a:p>
            <a:r>
              <a:rPr lang="en-IN" i="1" dirty="0"/>
              <a:t>Convolutional Layer</a:t>
            </a:r>
            <a:br>
              <a:rPr lang="en-IN" dirty="0"/>
            </a:br>
            <a:endParaRPr lang="en-IN" dirty="0"/>
          </a:p>
        </p:txBody>
      </p:sp>
      <p:pic>
        <p:nvPicPr>
          <p:cNvPr id="4098" name="Picture 2" descr="matrix multiplication in convolutional neural networks">
            <a:extLst>
              <a:ext uri="{FF2B5EF4-FFF2-40B4-BE49-F238E27FC236}">
                <a16:creationId xmlns:a16="http://schemas.microsoft.com/office/drawing/2014/main" id="{45F7430C-0C72-462C-968C-D6B6830331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5677" y="1825625"/>
            <a:ext cx="748064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874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F418-8273-422D-A7E0-70DAD2DDF337}"/>
              </a:ext>
            </a:extLst>
          </p:cNvPr>
          <p:cNvSpPr>
            <a:spLocks noGrp="1"/>
          </p:cNvSpPr>
          <p:nvPr>
            <p:ph type="title"/>
          </p:nvPr>
        </p:nvSpPr>
        <p:spPr/>
        <p:txBody>
          <a:bodyPr/>
          <a:lstStyle/>
          <a:p>
            <a:r>
              <a:rPr lang="en-US" dirty="0"/>
              <a:t>Stride-2</a:t>
            </a:r>
            <a:endParaRPr lang="en-IN" dirty="0"/>
          </a:p>
        </p:txBody>
      </p:sp>
      <p:pic>
        <p:nvPicPr>
          <p:cNvPr id="6146" name="Picture 2" descr="https://miro.medium.com/max/395/1*1VJDP6qDY9-ExTuQVEOlVg.gif">
            <a:extLst>
              <a:ext uri="{FF2B5EF4-FFF2-40B4-BE49-F238E27FC236}">
                <a16:creationId xmlns:a16="http://schemas.microsoft.com/office/drawing/2014/main" id="{9031B37E-A5AB-4D76-B5DC-7084551F58FD}"/>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14812" y="2186781"/>
            <a:ext cx="3762375"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178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6F78A-AC56-48D8-A580-0F977C59CA60}"/>
              </a:ext>
            </a:extLst>
          </p:cNvPr>
          <p:cNvSpPr>
            <a:spLocks noGrp="1"/>
          </p:cNvSpPr>
          <p:nvPr>
            <p:ph type="title"/>
          </p:nvPr>
        </p:nvSpPr>
        <p:spPr/>
        <p:txBody>
          <a:bodyPr/>
          <a:lstStyle/>
          <a:p>
            <a:r>
              <a:rPr lang="en-IN" dirty="0"/>
              <a:t>Convolution Layer — The Kernel</a:t>
            </a:r>
            <a:br>
              <a:rPr lang="en-IN" dirty="0"/>
            </a:br>
            <a:endParaRPr lang="en-IN" dirty="0"/>
          </a:p>
        </p:txBody>
      </p:sp>
      <p:pic>
        <p:nvPicPr>
          <p:cNvPr id="2050" name="Picture 2" descr="https://miro.medium.com/max/500/1*GcI7G-JLAQiEoCON7xFbhg.gif">
            <a:extLst>
              <a:ext uri="{FF2B5EF4-FFF2-40B4-BE49-F238E27FC236}">
                <a16:creationId xmlns:a16="http://schemas.microsoft.com/office/drawing/2014/main" id="{D5F26D5A-DA92-48C9-9E20-F5AB22D49523}"/>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4417" y="2262981"/>
            <a:ext cx="6520070"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139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9090-5A1A-4491-9CE9-B74FD7136187}"/>
              </a:ext>
            </a:extLst>
          </p:cNvPr>
          <p:cNvSpPr>
            <a:spLocks noGrp="1"/>
          </p:cNvSpPr>
          <p:nvPr>
            <p:ph type="title"/>
          </p:nvPr>
        </p:nvSpPr>
        <p:spPr/>
        <p:txBody>
          <a:bodyPr/>
          <a:lstStyle/>
          <a:p>
            <a:r>
              <a:rPr lang="en-US" dirty="0"/>
              <a:t>CONVOLUTIONAL OPERATION</a:t>
            </a:r>
            <a:endParaRPr lang="en-IN" dirty="0"/>
          </a:p>
        </p:txBody>
      </p:sp>
      <p:pic>
        <p:nvPicPr>
          <p:cNvPr id="3078" name="Picture 6" descr="https://miro.medium.com/max/700/1*ciDgQEjViWLnCbmX-EeSrA.gif">
            <a:extLst>
              <a:ext uri="{FF2B5EF4-FFF2-40B4-BE49-F238E27FC236}">
                <a16:creationId xmlns:a16="http://schemas.microsoft.com/office/drawing/2014/main" id="{5AE7A043-6FB3-408B-8086-5B4984DF8765}"/>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0017" y="1974573"/>
            <a:ext cx="7799733" cy="451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779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0528E-D00D-43FC-A05A-22E27E9E7593}"/>
              </a:ext>
            </a:extLst>
          </p:cNvPr>
          <p:cNvSpPr>
            <a:spLocks noGrp="1"/>
          </p:cNvSpPr>
          <p:nvPr>
            <p:ph type="title"/>
          </p:nvPr>
        </p:nvSpPr>
        <p:spPr/>
        <p:txBody>
          <a:bodyPr/>
          <a:lstStyle/>
          <a:p>
            <a:r>
              <a:rPr lang="en-IN" i="1" dirty="0"/>
              <a:t>Convolutional Layer</a:t>
            </a:r>
            <a:br>
              <a:rPr lang="en-IN" dirty="0"/>
            </a:br>
            <a:endParaRPr lang="en-IN" dirty="0"/>
          </a:p>
        </p:txBody>
      </p:sp>
      <p:sp>
        <p:nvSpPr>
          <p:cNvPr id="3" name="Content Placeholder 2">
            <a:extLst>
              <a:ext uri="{FF2B5EF4-FFF2-40B4-BE49-F238E27FC236}">
                <a16:creationId xmlns:a16="http://schemas.microsoft.com/office/drawing/2014/main" id="{F4DA641D-F554-4380-A924-5FCF7BC76B0C}"/>
              </a:ext>
            </a:extLst>
          </p:cNvPr>
          <p:cNvSpPr>
            <a:spLocks noGrp="1"/>
          </p:cNvSpPr>
          <p:nvPr>
            <p:ph idx="1"/>
          </p:nvPr>
        </p:nvSpPr>
        <p:spPr/>
        <p:txBody>
          <a:bodyPr/>
          <a:lstStyle/>
          <a:p>
            <a:r>
              <a:rPr lang="en-US" dirty="0"/>
              <a:t>We also have a feature detector, also known as a kernel or a filter, which will move across the receptive fields of the image, checking if the feature is present. This process is known as a </a:t>
            </a:r>
            <a:r>
              <a:rPr lang="en-US" b="1" dirty="0"/>
              <a:t>convolution.</a:t>
            </a:r>
          </a:p>
          <a:p>
            <a:r>
              <a:rPr lang="en-US" dirty="0"/>
              <a:t>The feature detector is a two-dimensional (2-D) array of weights, which represents part of the image.</a:t>
            </a:r>
          </a:p>
          <a:p>
            <a:r>
              <a:rPr lang="en-US" dirty="0"/>
              <a:t>While they can vary in size, the filter size is typically a 3x3 matrix; this also determines the size of the receptive field.</a:t>
            </a:r>
          </a:p>
          <a:p>
            <a:r>
              <a:rPr lang="en-US" dirty="0"/>
              <a:t>The filter is then applied to an area of the image, and a dot product is calculated between the input pixels and the filter.</a:t>
            </a:r>
          </a:p>
          <a:p>
            <a:endParaRPr lang="en-IN" dirty="0"/>
          </a:p>
        </p:txBody>
      </p:sp>
    </p:spTree>
    <p:extLst>
      <p:ext uri="{BB962C8B-B14F-4D97-AF65-F5344CB8AC3E}">
        <p14:creationId xmlns:p14="http://schemas.microsoft.com/office/powerpoint/2010/main" val="1649350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AAB7-C2E8-4269-9EDD-0C71628CCA77}"/>
              </a:ext>
            </a:extLst>
          </p:cNvPr>
          <p:cNvSpPr>
            <a:spLocks noGrp="1"/>
          </p:cNvSpPr>
          <p:nvPr>
            <p:ph type="title"/>
          </p:nvPr>
        </p:nvSpPr>
        <p:spPr/>
        <p:txBody>
          <a:bodyPr/>
          <a:lstStyle/>
          <a:p>
            <a:r>
              <a:rPr lang="en-IN" i="1" dirty="0"/>
              <a:t>Convolutional Layer</a:t>
            </a:r>
            <a:endParaRPr lang="en-IN" dirty="0"/>
          </a:p>
        </p:txBody>
      </p:sp>
      <p:sp>
        <p:nvSpPr>
          <p:cNvPr id="3" name="Content Placeholder 2">
            <a:extLst>
              <a:ext uri="{FF2B5EF4-FFF2-40B4-BE49-F238E27FC236}">
                <a16:creationId xmlns:a16="http://schemas.microsoft.com/office/drawing/2014/main" id="{4CE1BD17-EFF0-4712-9960-99C72D060BFD}"/>
              </a:ext>
            </a:extLst>
          </p:cNvPr>
          <p:cNvSpPr>
            <a:spLocks noGrp="1"/>
          </p:cNvSpPr>
          <p:nvPr>
            <p:ph idx="1"/>
          </p:nvPr>
        </p:nvSpPr>
        <p:spPr/>
        <p:txBody>
          <a:bodyPr/>
          <a:lstStyle/>
          <a:p>
            <a:r>
              <a:rPr lang="en-US" dirty="0"/>
              <a:t>This dot product is then fed into an output array.</a:t>
            </a:r>
          </a:p>
          <a:p>
            <a:r>
              <a:rPr lang="en-US" dirty="0"/>
              <a:t>Afterwards, the filter shifts by a stride, repeating the process until the kernel has swept across the entire image.</a:t>
            </a:r>
          </a:p>
          <a:p>
            <a:r>
              <a:rPr lang="en-US" dirty="0"/>
              <a:t>The final output from the series of dot products from the input and the filter is known as a feature map, activation map, or a convolved feature.</a:t>
            </a:r>
          </a:p>
          <a:p>
            <a:r>
              <a:rPr lang="en-US" dirty="0"/>
              <a:t>Note that the weights in the feature detector(filter) remain fixed as it moves across the image, which is also known as parameter sharing. </a:t>
            </a:r>
            <a:endParaRPr lang="en-IN" dirty="0"/>
          </a:p>
        </p:txBody>
      </p:sp>
    </p:spTree>
    <p:extLst>
      <p:ext uri="{BB962C8B-B14F-4D97-AF65-F5344CB8AC3E}">
        <p14:creationId xmlns:p14="http://schemas.microsoft.com/office/powerpoint/2010/main" val="2163110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ED12-76AA-4C2E-B174-10D685D871FD}"/>
              </a:ext>
            </a:extLst>
          </p:cNvPr>
          <p:cNvSpPr>
            <a:spLocks noGrp="1"/>
          </p:cNvSpPr>
          <p:nvPr>
            <p:ph type="title"/>
          </p:nvPr>
        </p:nvSpPr>
        <p:spPr/>
        <p:txBody>
          <a:bodyPr/>
          <a:lstStyle/>
          <a:p>
            <a:r>
              <a:rPr lang="en-IN" i="1" dirty="0"/>
              <a:t>Convolutional Layer</a:t>
            </a:r>
            <a:endParaRPr lang="en-IN" dirty="0"/>
          </a:p>
        </p:txBody>
      </p:sp>
      <p:sp>
        <p:nvSpPr>
          <p:cNvPr id="3" name="Content Placeholder 2">
            <a:extLst>
              <a:ext uri="{FF2B5EF4-FFF2-40B4-BE49-F238E27FC236}">
                <a16:creationId xmlns:a16="http://schemas.microsoft.com/office/drawing/2014/main" id="{9ADA0070-282B-4C9D-86F5-C056081862EC}"/>
              </a:ext>
            </a:extLst>
          </p:cNvPr>
          <p:cNvSpPr>
            <a:spLocks noGrp="1"/>
          </p:cNvSpPr>
          <p:nvPr>
            <p:ph idx="1"/>
          </p:nvPr>
        </p:nvSpPr>
        <p:spPr/>
        <p:txBody>
          <a:bodyPr>
            <a:normAutofit/>
          </a:bodyPr>
          <a:lstStyle/>
          <a:p>
            <a:r>
              <a:rPr lang="en-US" dirty="0"/>
              <a:t>Some parameters, like the weight values, adjust during training through the process of backpropagation and gradient descent. </a:t>
            </a:r>
          </a:p>
          <a:p>
            <a:r>
              <a:rPr lang="en-US" dirty="0"/>
              <a:t>However, there are three </a:t>
            </a:r>
            <a:r>
              <a:rPr lang="en-US" b="1" dirty="0"/>
              <a:t>hyperparameters</a:t>
            </a:r>
            <a:r>
              <a:rPr lang="en-US" dirty="0"/>
              <a:t> which affect the volume size of the output that need to be set before the training of the neural network begins. These include:</a:t>
            </a:r>
          </a:p>
          <a:p>
            <a:r>
              <a:rPr lang="en-US" b="1" dirty="0"/>
              <a:t>1</a:t>
            </a:r>
            <a:r>
              <a:rPr lang="en-US" dirty="0"/>
              <a:t>. The </a:t>
            </a:r>
            <a:r>
              <a:rPr lang="en-US" b="1" dirty="0"/>
              <a:t>number of filters</a:t>
            </a:r>
            <a:r>
              <a:rPr lang="en-US" dirty="0"/>
              <a:t> affects the depth of the output. For example, three distinct filters would yield three different feature maps, creating a depth of three. </a:t>
            </a:r>
          </a:p>
        </p:txBody>
      </p:sp>
    </p:spTree>
    <p:extLst>
      <p:ext uri="{BB962C8B-B14F-4D97-AF65-F5344CB8AC3E}">
        <p14:creationId xmlns:p14="http://schemas.microsoft.com/office/powerpoint/2010/main" val="3821868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E2FE-39E5-4DB1-979B-095F63837E2F}"/>
              </a:ext>
            </a:extLst>
          </p:cNvPr>
          <p:cNvSpPr>
            <a:spLocks noGrp="1"/>
          </p:cNvSpPr>
          <p:nvPr>
            <p:ph type="title"/>
          </p:nvPr>
        </p:nvSpPr>
        <p:spPr/>
        <p:txBody>
          <a:bodyPr/>
          <a:lstStyle/>
          <a:p>
            <a:r>
              <a:rPr lang="en-US" dirty="0"/>
              <a:t>CNN</a:t>
            </a:r>
            <a:endParaRPr lang="en-IN" dirty="0"/>
          </a:p>
        </p:txBody>
      </p:sp>
      <p:sp>
        <p:nvSpPr>
          <p:cNvPr id="3" name="Content Placeholder 2">
            <a:extLst>
              <a:ext uri="{FF2B5EF4-FFF2-40B4-BE49-F238E27FC236}">
                <a16:creationId xmlns:a16="http://schemas.microsoft.com/office/drawing/2014/main" id="{E2265CD6-7D55-4BB1-9D4E-2EA41FD7733C}"/>
              </a:ext>
            </a:extLst>
          </p:cNvPr>
          <p:cNvSpPr>
            <a:spLocks noGrp="1"/>
          </p:cNvSpPr>
          <p:nvPr>
            <p:ph idx="1"/>
          </p:nvPr>
        </p:nvSpPr>
        <p:spPr/>
        <p:txBody>
          <a:bodyPr>
            <a:normAutofit lnSpcReduction="10000"/>
          </a:bodyPr>
          <a:lstStyle/>
          <a:p>
            <a:r>
              <a:rPr lang="en-US" dirty="0"/>
              <a:t>A </a:t>
            </a:r>
            <a:r>
              <a:rPr lang="en-US" b="1" dirty="0"/>
              <a:t>Convolutional Neural Network (</a:t>
            </a:r>
            <a:r>
              <a:rPr lang="en-US" b="1" dirty="0" err="1"/>
              <a:t>ConvNet</a:t>
            </a:r>
            <a:r>
              <a:rPr lang="en-US" b="1" dirty="0"/>
              <a:t>/CNN)</a:t>
            </a:r>
            <a:r>
              <a:rPr lang="en-US" dirty="0"/>
              <a:t> is a Deep Learning algorithm which can take in an input image, assign importance (learnable weights and biases) to various aspects/objects in the image and be able to differentiate one from the other.</a:t>
            </a:r>
          </a:p>
          <a:p>
            <a:r>
              <a:rPr lang="en-US" dirty="0"/>
              <a:t>The pre-processing required in a </a:t>
            </a:r>
            <a:r>
              <a:rPr lang="en-US" dirty="0" err="1"/>
              <a:t>ConvNet</a:t>
            </a:r>
            <a:r>
              <a:rPr lang="en-US" dirty="0"/>
              <a:t> is much lower as compared to other classification algorithms.</a:t>
            </a:r>
          </a:p>
          <a:p>
            <a:r>
              <a:rPr lang="en-US" dirty="0"/>
              <a:t> convolutional neural networks (</a:t>
            </a:r>
            <a:r>
              <a:rPr lang="en-US" dirty="0" err="1"/>
              <a:t>ConvNets</a:t>
            </a:r>
            <a:r>
              <a:rPr lang="en-US" dirty="0"/>
              <a:t> or CNNs) are more often utilized for classification and computer vision tasks. </a:t>
            </a:r>
          </a:p>
          <a:p>
            <a:r>
              <a:rPr lang="en-US" dirty="0"/>
              <a:t>The role of the </a:t>
            </a:r>
            <a:r>
              <a:rPr lang="en-US" dirty="0" err="1"/>
              <a:t>ConvNet</a:t>
            </a:r>
            <a:r>
              <a:rPr lang="en-US" dirty="0"/>
              <a:t> is to reduce the images into a form which is easier to process, without losing features which are critical for getting a good prediction.</a:t>
            </a:r>
          </a:p>
          <a:p>
            <a:endParaRPr lang="en-US" dirty="0"/>
          </a:p>
          <a:p>
            <a:endParaRPr lang="en-IN" dirty="0"/>
          </a:p>
        </p:txBody>
      </p:sp>
    </p:spTree>
    <p:extLst>
      <p:ext uri="{BB962C8B-B14F-4D97-AF65-F5344CB8AC3E}">
        <p14:creationId xmlns:p14="http://schemas.microsoft.com/office/powerpoint/2010/main" val="971614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F55C-C731-4277-91E1-BEAFE7C3728D}"/>
              </a:ext>
            </a:extLst>
          </p:cNvPr>
          <p:cNvSpPr>
            <a:spLocks noGrp="1"/>
          </p:cNvSpPr>
          <p:nvPr>
            <p:ph type="title"/>
          </p:nvPr>
        </p:nvSpPr>
        <p:spPr/>
        <p:txBody>
          <a:bodyPr/>
          <a:lstStyle/>
          <a:p>
            <a:r>
              <a:rPr lang="en-IN" i="1" dirty="0"/>
              <a:t>Convolutional Layer</a:t>
            </a:r>
            <a:endParaRPr lang="en-IN" dirty="0"/>
          </a:p>
        </p:txBody>
      </p:sp>
      <p:sp>
        <p:nvSpPr>
          <p:cNvPr id="3" name="Content Placeholder 2">
            <a:extLst>
              <a:ext uri="{FF2B5EF4-FFF2-40B4-BE49-F238E27FC236}">
                <a16:creationId xmlns:a16="http://schemas.microsoft.com/office/drawing/2014/main" id="{DA46ED9A-6BE6-4509-A871-4A3A5B28E53D}"/>
              </a:ext>
            </a:extLst>
          </p:cNvPr>
          <p:cNvSpPr>
            <a:spLocks noGrp="1"/>
          </p:cNvSpPr>
          <p:nvPr>
            <p:ph idx="1"/>
          </p:nvPr>
        </p:nvSpPr>
        <p:spPr/>
        <p:txBody>
          <a:bodyPr>
            <a:normAutofit/>
          </a:bodyPr>
          <a:lstStyle/>
          <a:p>
            <a:endParaRPr lang="en-US" dirty="0"/>
          </a:p>
          <a:p>
            <a:r>
              <a:rPr lang="en-US" b="1" dirty="0"/>
              <a:t>2.Stride</a:t>
            </a:r>
            <a:r>
              <a:rPr lang="en-US" dirty="0"/>
              <a:t> is the distance, or number of pixels, that the kernel moves over the input matrix. While stride values of two or greater is rare, a larger stride yields a smaller output.</a:t>
            </a:r>
            <a:endParaRPr lang="en-IN" dirty="0"/>
          </a:p>
          <a:p>
            <a:pPr marL="0" indent="0">
              <a:buNone/>
            </a:pPr>
            <a:endParaRPr lang="en-US" dirty="0"/>
          </a:p>
          <a:p>
            <a:r>
              <a:rPr lang="en-US" dirty="0"/>
              <a:t>When the stride is 1 then we move the filters one pixel at a time. When the stride is 2 (or uncommonly 3 or more, though this is rare in practice) then the filters jump 2 pixels at a time as we slide them around. This will produce smaller output volumes spatially.</a:t>
            </a:r>
            <a:endParaRPr lang="en-IN" dirty="0"/>
          </a:p>
        </p:txBody>
      </p:sp>
    </p:spTree>
    <p:extLst>
      <p:ext uri="{BB962C8B-B14F-4D97-AF65-F5344CB8AC3E}">
        <p14:creationId xmlns:p14="http://schemas.microsoft.com/office/powerpoint/2010/main" val="902226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791F-4DBC-4142-B0E0-34FE5CB1413E}"/>
              </a:ext>
            </a:extLst>
          </p:cNvPr>
          <p:cNvSpPr>
            <a:spLocks noGrp="1"/>
          </p:cNvSpPr>
          <p:nvPr>
            <p:ph type="title"/>
          </p:nvPr>
        </p:nvSpPr>
        <p:spPr/>
        <p:txBody>
          <a:bodyPr/>
          <a:lstStyle/>
          <a:p>
            <a:r>
              <a:rPr lang="en-IN" i="1" dirty="0"/>
              <a:t>Convolutional Layer</a:t>
            </a:r>
            <a:endParaRPr lang="en-IN" dirty="0"/>
          </a:p>
        </p:txBody>
      </p:sp>
      <p:sp>
        <p:nvSpPr>
          <p:cNvPr id="3" name="Content Placeholder 2">
            <a:extLst>
              <a:ext uri="{FF2B5EF4-FFF2-40B4-BE49-F238E27FC236}">
                <a16:creationId xmlns:a16="http://schemas.microsoft.com/office/drawing/2014/main" id="{5B1DD8A0-1E8A-4898-949B-45BF1FFD27C1}"/>
              </a:ext>
            </a:extLst>
          </p:cNvPr>
          <p:cNvSpPr>
            <a:spLocks noGrp="1"/>
          </p:cNvSpPr>
          <p:nvPr>
            <p:ph idx="1"/>
          </p:nvPr>
        </p:nvSpPr>
        <p:spPr/>
        <p:txBody>
          <a:bodyPr/>
          <a:lstStyle/>
          <a:p>
            <a:r>
              <a:rPr lang="en-US" b="1" dirty="0"/>
              <a:t>3.Zero-padding </a:t>
            </a:r>
            <a:r>
              <a:rPr lang="en-US" dirty="0"/>
              <a:t>is usually used when the filters do not fit the input image. This sets all elements that fall outside of the input matrix to zero, producing a larger or equally sized output. There are three types of padding:</a:t>
            </a:r>
          </a:p>
          <a:p>
            <a:r>
              <a:rPr lang="en-US" b="1" dirty="0"/>
              <a:t>Valid padding:</a:t>
            </a:r>
            <a:r>
              <a:rPr lang="en-US" dirty="0"/>
              <a:t> This is also known as no padding. In this case, the last convolution is dropped if dimensions do not align.</a:t>
            </a:r>
          </a:p>
          <a:p>
            <a:r>
              <a:rPr lang="en-US" b="1" dirty="0"/>
              <a:t>Same padding:</a:t>
            </a:r>
            <a:r>
              <a:rPr lang="en-US" dirty="0"/>
              <a:t> This padding ensures that the output layer has the same size as the input layer</a:t>
            </a:r>
          </a:p>
          <a:p>
            <a:r>
              <a:rPr lang="en-US" b="1" dirty="0"/>
              <a:t>Full padding: </a:t>
            </a:r>
            <a:r>
              <a:rPr lang="en-US" dirty="0"/>
              <a:t>This type of padding increases the size of the output by adding zeros to the border of the input.</a:t>
            </a:r>
          </a:p>
          <a:p>
            <a:endParaRPr lang="en-IN" dirty="0"/>
          </a:p>
        </p:txBody>
      </p:sp>
    </p:spTree>
    <p:extLst>
      <p:ext uri="{BB962C8B-B14F-4D97-AF65-F5344CB8AC3E}">
        <p14:creationId xmlns:p14="http://schemas.microsoft.com/office/powerpoint/2010/main" val="1112626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863F-FEA5-4BAF-82E8-7A3D2D3358AA}"/>
              </a:ext>
            </a:extLst>
          </p:cNvPr>
          <p:cNvSpPr>
            <a:spLocks noGrp="1"/>
          </p:cNvSpPr>
          <p:nvPr>
            <p:ph type="title"/>
          </p:nvPr>
        </p:nvSpPr>
        <p:spPr/>
        <p:txBody>
          <a:bodyPr/>
          <a:lstStyle/>
          <a:p>
            <a:endParaRPr lang="en-IN"/>
          </a:p>
        </p:txBody>
      </p:sp>
      <p:pic>
        <p:nvPicPr>
          <p:cNvPr id="1026" name="Picture 2" descr="CNN | Introduction to Padding - GeeksforGeeks">
            <a:extLst>
              <a:ext uri="{FF2B5EF4-FFF2-40B4-BE49-F238E27FC236}">
                <a16:creationId xmlns:a16="http://schemas.microsoft.com/office/drawing/2014/main" id="{4FA7D781-3FA1-4144-BB28-92939F8DEB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9113" y="2314360"/>
            <a:ext cx="4348462" cy="41785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004 CNN Padding - Master Data Science">
            <a:extLst>
              <a:ext uri="{FF2B5EF4-FFF2-40B4-BE49-F238E27FC236}">
                <a16:creationId xmlns:a16="http://schemas.microsoft.com/office/drawing/2014/main" id="{7EFEAC7E-757C-4CB3-8C64-AA83ED482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6443" y="2314361"/>
            <a:ext cx="5196600" cy="3728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791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B73B2-2EE3-4E09-8B73-CBA593B18DF9}"/>
              </a:ext>
            </a:extLst>
          </p:cNvPr>
          <p:cNvSpPr>
            <a:spLocks noGrp="1"/>
          </p:cNvSpPr>
          <p:nvPr>
            <p:ph type="title"/>
          </p:nvPr>
        </p:nvSpPr>
        <p:spPr/>
        <p:txBody>
          <a:bodyPr/>
          <a:lstStyle/>
          <a:p>
            <a:r>
              <a:rPr lang="en-US" dirty="0"/>
              <a:t>Why Padding?</a:t>
            </a:r>
            <a:endParaRPr lang="en-IN" dirty="0"/>
          </a:p>
        </p:txBody>
      </p:sp>
      <p:sp>
        <p:nvSpPr>
          <p:cNvPr id="3" name="Content Placeholder 2">
            <a:extLst>
              <a:ext uri="{FF2B5EF4-FFF2-40B4-BE49-F238E27FC236}">
                <a16:creationId xmlns:a16="http://schemas.microsoft.com/office/drawing/2014/main" id="{3A0F4E37-F342-4AEF-B693-612B0D3C403A}"/>
              </a:ext>
            </a:extLst>
          </p:cNvPr>
          <p:cNvSpPr>
            <a:spLocks noGrp="1"/>
          </p:cNvSpPr>
          <p:nvPr>
            <p:ph idx="1"/>
          </p:nvPr>
        </p:nvSpPr>
        <p:spPr/>
        <p:txBody>
          <a:bodyPr>
            <a:normAutofit fontScale="92500" lnSpcReduction="10000"/>
          </a:bodyPr>
          <a:lstStyle/>
          <a:p>
            <a:r>
              <a:rPr lang="en-US" dirty="0"/>
              <a:t>Padding helps to retain information without losing information</a:t>
            </a:r>
          </a:p>
          <a:p>
            <a:r>
              <a:rPr lang="en-US" dirty="0"/>
              <a:t>Padding  P=(f-1)/2.</a:t>
            </a:r>
          </a:p>
          <a:p>
            <a:r>
              <a:rPr lang="en-US" dirty="0"/>
              <a:t>In order to work the kernel with processing in the image, padding is added to the outer frame of the image to allow for more space for the filter to cover in the image. </a:t>
            </a:r>
          </a:p>
          <a:p>
            <a:r>
              <a:rPr lang="en-US" dirty="0"/>
              <a:t>Adding padding to an image processed by a CNN </a:t>
            </a:r>
            <a:r>
              <a:rPr lang="en-US" b="1" dirty="0"/>
              <a:t>allows for a more accurate analysis of images</a:t>
            </a:r>
            <a:r>
              <a:rPr lang="en-US" dirty="0"/>
              <a:t>.</a:t>
            </a:r>
          </a:p>
          <a:p>
            <a:r>
              <a:rPr lang="en-US" dirty="0"/>
              <a:t>After convolutional operation we get resultant matrix less than the original image. We apply multiple convolutional operation resultant image will be very small at that point it will become useless, so in order to retain the shape or size of the original image we need padding.</a:t>
            </a:r>
          </a:p>
          <a:p>
            <a:endParaRPr lang="en-IN" dirty="0"/>
          </a:p>
        </p:txBody>
      </p:sp>
    </p:spTree>
    <p:extLst>
      <p:ext uri="{BB962C8B-B14F-4D97-AF65-F5344CB8AC3E}">
        <p14:creationId xmlns:p14="http://schemas.microsoft.com/office/powerpoint/2010/main" val="647637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9508-5F31-466A-8C51-95EE6D8B3B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923149-112A-4DF5-BB2A-4C0B0AB49A2E}"/>
              </a:ext>
            </a:extLst>
          </p:cNvPr>
          <p:cNvSpPr>
            <a:spLocks noGrp="1"/>
          </p:cNvSpPr>
          <p:nvPr>
            <p:ph idx="1"/>
          </p:nvPr>
        </p:nvSpPr>
        <p:spPr/>
        <p:txBody>
          <a:bodyPr/>
          <a:lstStyle/>
          <a:p>
            <a:r>
              <a:rPr lang="en-US" dirty="0"/>
              <a:t>We can compute the spatial size of the output volume as a function of the input volume size(W), the receptive field size of the Conv Layer neurons(F), the stride with which they are applied (S), and the amount of zero padding used(P) </a:t>
            </a:r>
            <a:r>
              <a:rPr lang="en-IN" dirty="0"/>
              <a:t>on the border.</a:t>
            </a:r>
          </a:p>
          <a:p>
            <a:r>
              <a:rPr lang="en-US" dirty="0"/>
              <a:t> the correct formula for calculating how many neurons “fit” is given by (W-F+1).If padding and stride added it will be (W-F+2P)/S+1.</a:t>
            </a:r>
          </a:p>
          <a:p>
            <a:r>
              <a:rPr lang="en-US" dirty="0"/>
              <a:t>For example for a 7x7 input and a 3x3 filter with stride 1 and pad 0 we would get a 5x5 output. With stride 2 we would get a 3x3 output.</a:t>
            </a:r>
            <a:endParaRPr lang="en-IN" dirty="0"/>
          </a:p>
        </p:txBody>
      </p:sp>
    </p:spTree>
    <p:extLst>
      <p:ext uri="{BB962C8B-B14F-4D97-AF65-F5344CB8AC3E}">
        <p14:creationId xmlns:p14="http://schemas.microsoft.com/office/powerpoint/2010/main" val="4133244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CE67F-B6B2-4C0A-B6AA-A65500390B5A}"/>
              </a:ext>
            </a:extLst>
          </p:cNvPr>
          <p:cNvSpPr>
            <a:spLocks noGrp="1"/>
          </p:cNvSpPr>
          <p:nvPr>
            <p:ph type="title"/>
          </p:nvPr>
        </p:nvSpPr>
        <p:spPr/>
        <p:txBody>
          <a:bodyPr/>
          <a:lstStyle/>
          <a:p>
            <a:r>
              <a:rPr lang="en-US" dirty="0"/>
              <a:t>Importance of Padding</a:t>
            </a:r>
            <a:endParaRPr lang="en-IN" dirty="0"/>
          </a:p>
        </p:txBody>
      </p:sp>
      <p:sp>
        <p:nvSpPr>
          <p:cNvPr id="3" name="Content Placeholder 2">
            <a:extLst>
              <a:ext uri="{FF2B5EF4-FFF2-40B4-BE49-F238E27FC236}">
                <a16:creationId xmlns:a16="http://schemas.microsoft.com/office/drawing/2014/main" id="{49D7C691-CFD3-413F-8A25-7249EF8CFBA7}"/>
              </a:ext>
            </a:extLst>
          </p:cNvPr>
          <p:cNvSpPr>
            <a:spLocks noGrp="1"/>
          </p:cNvSpPr>
          <p:nvPr>
            <p:ph idx="1"/>
          </p:nvPr>
        </p:nvSpPr>
        <p:spPr/>
        <p:txBody>
          <a:bodyPr>
            <a:normAutofit fontScale="85000" lnSpcReduction="10000"/>
          </a:bodyPr>
          <a:lstStyle/>
          <a:p>
            <a:r>
              <a:rPr lang="en-US" dirty="0"/>
              <a:t>As we will soon see, sometimes it will be convenient to pad the input volume with zeros around the border. The size of this </a:t>
            </a:r>
            <a:r>
              <a:rPr lang="en-US" b="1" dirty="0"/>
              <a:t>zero-padding</a:t>
            </a:r>
            <a:r>
              <a:rPr lang="en-US" dirty="0"/>
              <a:t> is a hyperparameter. </a:t>
            </a:r>
          </a:p>
          <a:p>
            <a:r>
              <a:rPr lang="en-US" dirty="0"/>
              <a:t>The nice feature of zero padding is that it will allow us to control the spatial size of the output volumes (most commonly as we’ll see soon we will use it to exactly preserve the spatial size of the input volume so the input and output width and height are the same).</a:t>
            </a:r>
          </a:p>
          <a:p>
            <a:r>
              <a:rPr lang="en-US" i="1" dirty="0"/>
              <a:t>Use of zero-padding</a:t>
            </a:r>
            <a:r>
              <a:rPr lang="en-US" dirty="0"/>
              <a:t>. consider an example, note that the input dimension was 5 and the output dimension was equal: also 5. This worked out so because our receptive fields were 3 and we used zero padding of 1. If there was no zero-padding used, then the output volume would have had spatial dimension of only 3, because that is how many neurons would have “fit” across the original input. In general, setting zero padding to be  P=(F-1)/2 </a:t>
            </a:r>
            <a:r>
              <a:rPr lang="en-IN" dirty="0"/>
              <a:t>when the stride is S=1 </a:t>
            </a:r>
            <a:r>
              <a:rPr lang="en-US" dirty="0"/>
              <a:t>ensures that the input volume and output volume will have the same size spatially.</a:t>
            </a:r>
            <a:endParaRPr lang="en-IN" dirty="0"/>
          </a:p>
        </p:txBody>
      </p:sp>
    </p:spTree>
    <p:extLst>
      <p:ext uri="{BB962C8B-B14F-4D97-AF65-F5344CB8AC3E}">
        <p14:creationId xmlns:p14="http://schemas.microsoft.com/office/powerpoint/2010/main" val="261324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ABE8-59C9-48A6-AB84-6D8DAD234B85}"/>
              </a:ext>
            </a:extLst>
          </p:cNvPr>
          <p:cNvSpPr>
            <a:spLocks noGrp="1"/>
          </p:cNvSpPr>
          <p:nvPr>
            <p:ph type="title"/>
          </p:nvPr>
        </p:nvSpPr>
        <p:spPr/>
        <p:txBody>
          <a:bodyPr/>
          <a:lstStyle/>
          <a:p>
            <a:r>
              <a:rPr lang="en-US" dirty="0"/>
              <a:t>About filter</a:t>
            </a:r>
            <a:endParaRPr lang="en-IN" dirty="0"/>
          </a:p>
        </p:txBody>
      </p:sp>
      <p:sp>
        <p:nvSpPr>
          <p:cNvPr id="3" name="Content Placeholder 2">
            <a:extLst>
              <a:ext uri="{FF2B5EF4-FFF2-40B4-BE49-F238E27FC236}">
                <a16:creationId xmlns:a16="http://schemas.microsoft.com/office/drawing/2014/main" id="{100988B8-5916-4E66-9500-BEA43BF3F664}"/>
              </a:ext>
            </a:extLst>
          </p:cNvPr>
          <p:cNvSpPr>
            <a:spLocks noGrp="1"/>
          </p:cNvSpPr>
          <p:nvPr>
            <p:ph idx="1"/>
          </p:nvPr>
        </p:nvSpPr>
        <p:spPr/>
        <p:txBody>
          <a:bodyPr>
            <a:normAutofit fontScale="92500"/>
          </a:bodyPr>
          <a:lstStyle/>
          <a:p>
            <a:r>
              <a:rPr lang="en-US" i="1" dirty="0"/>
              <a:t>There is not specific way to choose such dimensions or sizes of filters</a:t>
            </a:r>
            <a:r>
              <a:rPr lang="en-US" dirty="0"/>
              <a:t>.</a:t>
            </a:r>
          </a:p>
          <a:p>
            <a:r>
              <a:rPr lang="en-US" dirty="0"/>
              <a:t> In general, we would like to use smaller odd-sized kernel filters.</a:t>
            </a:r>
          </a:p>
          <a:p>
            <a:r>
              <a:rPr lang="en-US" dirty="0"/>
              <a:t>A common choice is to </a:t>
            </a:r>
            <a:r>
              <a:rPr lang="en-US" b="1" dirty="0"/>
              <a:t>keep the kernel size at 3x3 or 5x5</a:t>
            </a:r>
            <a:r>
              <a:rPr lang="en-US" dirty="0"/>
              <a:t>. </a:t>
            </a:r>
          </a:p>
          <a:p>
            <a:r>
              <a:rPr lang="en-US" dirty="0"/>
              <a:t>2x2 and 4x4 are generally not preferred because odd-sized filters symmetrically divide the previous layer pixels around the output pixel</a:t>
            </a:r>
          </a:p>
          <a:p>
            <a:r>
              <a:rPr lang="en-US" dirty="0"/>
              <a:t>but it would be computationally inefficient since an even sized filter leads to </a:t>
            </a:r>
            <a:r>
              <a:rPr lang="en-US" b="1" dirty="0"/>
              <a:t>asymmetry</a:t>
            </a:r>
            <a:r>
              <a:rPr lang="en-US" dirty="0"/>
              <a:t>. For </a:t>
            </a:r>
            <a:r>
              <a:rPr lang="en-US" dirty="0" err="1"/>
              <a:t>eg</a:t>
            </a:r>
            <a:r>
              <a:rPr lang="en-US" dirty="0"/>
              <a:t>, when a 3x3 filter is used, there would be a padding of 1 in all sides (if you want the output to be of the same size as input</a:t>
            </a:r>
          </a:p>
          <a:p>
            <a:r>
              <a:rPr lang="en-US" dirty="0"/>
              <a:t>because of extremely longer training time consumed and expensiveness, we no longer use such large kernel sizes. .</a:t>
            </a:r>
          </a:p>
          <a:p>
            <a:pPr marL="0" indent="0">
              <a:buNone/>
            </a:pPr>
            <a:endParaRPr lang="en-US" dirty="0"/>
          </a:p>
          <a:p>
            <a:endParaRPr lang="en-IN" dirty="0"/>
          </a:p>
        </p:txBody>
      </p:sp>
    </p:spTree>
    <p:extLst>
      <p:ext uri="{BB962C8B-B14F-4D97-AF65-F5344CB8AC3E}">
        <p14:creationId xmlns:p14="http://schemas.microsoft.com/office/powerpoint/2010/main" val="570273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FE4E0-6C2D-46E5-BB1D-D81CE6956670}"/>
              </a:ext>
            </a:extLst>
          </p:cNvPr>
          <p:cNvSpPr>
            <a:spLocks noGrp="1"/>
          </p:cNvSpPr>
          <p:nvPr>
            <p:ph type="title"/>
          </p:nvPr>
        </p:nvSpPr>
        <p:spPr/>
        <p:txBody>
          <a:bodyPr/>
          <a:lstStyle/>
          <a:p>
            <a:r>
              <a:rPr lang="en-US" dirty="0"/>
              <a:t>CONVOLUTIONAL OPERATION</a:t>
            </a:r>
            <a:endParaRPr lang="en-IN" dirty="0"/>
          </a:p>
        </p:txBody>
      </p:sp>
      <p:sp>
        <p:nvSpPr>
          <p:cNvPr id="3" name="Content Placeholder 2">
            <a:extLst>
              <a:ext uri="{FF2B5EF4-FFF2-40B4-BE49-F238E27FC236}">
                <a16:creationId xmlns:a16="http://schemas.microsoft.com/office/drawing/2014/main" id="{ECF8D32D-AA5A-470D-B959-CB9BDE9199C9}"/>
              </a:ext>
            </a:extLst>
          </p:cNvPr>
          <p:cNvSpPr>
            <a:spLocks noGrp="1"/>
          </p:cNvSpPr>
          <p:nvPr>
            <p:ph idx="1"/>
          </p:nvPr>
        </p:nvSpPr>
        <p:spPr/>
        <p:txBody>
          <a:bodyPr/>
          <a:lstStyle/>
          <a:p>
            <a:r>
              <a:rPr lang="en-US" dirty="0"/>
              <a:t>The objective of the Convolution Operation is to </a:t>
            </a:r>
            <a:r>
              <a:rPr lang="en-US" b="1" dirty="0"/>
              <a:t>extract the high-level features</a:t>
            </a:r>
            <a:r>
              <a:rPr lang="en-US" dirty="0"/>
              <a:t> such as edges, from the input image.</a:t>
            </a:r>
          </a:p>
          <a:p>
            <a:r>
              <a:rPr lang="en-US" dirty="0"/>
              <a:t>There are two types of results to the operation — one in which the convolved feature is reduced in dimensionality as compared to the input, and the other in which the dimensionality is either increased or remains the same. </a:t>
            </a:r>
            <a:endParaRPr lang="en-IN" dirty="0"/>
          </a:p>
        </p:txBody>
      </p:sp>
    </p:spTree>
    <p:extLst>
      <p:ext uri="{BB962C8B-B14F-4D97-AF65-F5344CB8AC3E}">
        <p14:creationId xmlns:p14="http://schemas.microsoft.com/office/powerpoint/2010/main" val="1948042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DA09-3D5B-4906-86BC-1D08DF1D259E}"/>
              </a:ext>
            </a:extLst>
          </p:cNvPr>
          <p:cNvSpPr>
            <a:spLocks noGrp="1"/>
          </p:cNvSpPr>
          <p:nvPr>
            <p:ph type="title"/>
          </p:nvPr>
        </p:nvSpPr>
        <p:spPr/>
        <p:txBody>
          <a:bodyPr/>
          <a:lstStyle/>
          <a:p>
            <a:r>
              <a:rPr lang="en-IN" dirty="0"/>
              <a:t>Pooling Layer</a:t>
            </a:r>
            <a:br>
              <a:rPr lang="en-IN" dirty="0"/>
            </a:br>
            <a:endParaRPr lang="en-IN" dirty="0"/>
          </a:p>
        </p:txBody>
      </p:sp>
      <p:sp>
        <p:nvSpPr>
          <p:cNvPr id="3" name="Content Placeholder 2">
            <a:extLst>
              <a:ext uri="{FF2B5EF4-FFF2-40B4-BE49-F238E27FC236}">
                <a16:creationId xmlns:a16="http://schemas.microsoft.com/office/drawing/2014/main" id="{70E90F83-4417-40A8-867B-BA4F6952451D}"/>
              </a:ext>
            </a:extLst>
          </p:cNvPr>
          <p:cNvSpPr>
            <a:spLocks noGrp="1"/>
          </p:cNvSpPr>
          <p:nvPr>
            <p:ph idx="1"/>
          </p:nvPr>
        </p:nvSpPr>
        <p:spPr/>
        <p:txBody>
          <a:bodyPr>
            <a:normAutofit fontScale="92500" lnSpcReduction="10000"/>
          </a:bodyPr>
          <a:lstStyle/>
          <a:p>
            <a:r>
              <a:rPr lang="en-US" dirty="0"/>
              <a:t>Similar to the Convolutional Layer, the Pooling layer is responsible for reducing the spatial size of the Convolved Feature. </a:t>
            </a:r>
          </a:p>
          <a:p>
            <a:r>
              <a:rPr lang="en-US" dirty="0"/>
              <a:t>This is to </a:t>
            </a:r>
            <a:r>
              <a:rPr lang="en-US" b="1" dirty="0"/>
              <a:t>decrease the computational power required to process the data</a:t>
            </a:r>
            <a:r>
              <a:rPr lang="en-US" dirty="0"/>
              <a:t> through dimensionality reduction. </a:t>
            </a:r>
          </a:p>
          <a:p>
            <a:r>
              <a:rPr lang="en-US" dirty="0"/>
              <a:t> Furthermore, it is useful for </a:t>
            </a:r>
            <a:r>
              <a:rPr lang="en-US" b="1" dirty="0"/>
              <a:t>extracting dominant features.</a:t>
            </a:r>
          </a:p>
          <a:p>
            <a:r>
              <a:rPr lang="en-US" dirty="0"/>
              <a:t>There are two types of Pooling: Max Pooling and Average Pooling.</a:t>
            </a:r>
          </a:p>
          <a:p>
            <a:r>
              <a:rPr lang="en-US" b="1" dirty="0"/>
              <a:t>Max Pooling</a:t>
            </a:r>
            <a:r>
              <a:rPr lang="en-US" dirty="0"/>
              <a:t> returns the </a:t>
            </a:r>
            <a:r>
              <a:rPr lang="en-US" b="1" dirty="0"/>
              <a:t>maximum value</a:t>
            </a:r>
            <a:r>
              <a:rPr lang="en-US" dirty="0"/>
              <a:t> from the portion of the image covered by the Kernel.</a:t>
            </a:r>
          </a:p>
          <a:p>
            <a:r>
              <a:rPr lang="en-US" b="1" dirty="0"/>
              <a:t>Average Pooling </a:t>
            </a:r>
            <a:r>
              <a:rPr lang="en-US" dirty="0"/>
              <a:t>returns the </a:t>
            </a:r>
            <a:r>
              <a:rPr lang="en-US" b="1" dirty="0"/>
              <a:t>average of all the values </a:t>
            </a:r>
            <a:r>
              <a:rPr lang="en-US" dirty="0"/>
              <a:t>from the portion of the image covered by the Kernel.</a:t>
            </a:r>
          </a:p>
          <a:p>
            <a:r>
              <a:rPr lang="en-US" b="1" dirty="0"/>
              <a:t>Max Pooling performs a lot better than Average Pooling</a:t>
            </a:r>
            <a:r>
              <a:rPr lang="en-US" dirty="0"/>
              <a:t>.</a:t>
            </a:r>
          </a:p>
          <a:p>
            <a:endParaRPr lang="en-US" b="1" dirty="0"/>
          </a:p>
          <a:p>
            <a:endParaRPr lang="en-IN" dirty="0"/>
          </a:p>
        </p:txBody>
      </p:sp>
    </p:spTree>
    <p:extLst>
      <p:ext uri="{BB962C8B-B14F-4D97-AF65-F5344CB8AC3E}">
        <p14:creationId xmlns:p14="http://schemas.microsoft.com/office/powerpoint/2010/main" val="4231321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C6AA-357B-4821-BAB5-5FFCFEDF93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E72C7F-A083-4A9E-8D13-99E9AC987FFA}"/>
              </a:ext>
            </a:extLst>
          </p:cNvPr>
          <p:cNvSpPr>
            <a:spLocks noGrp="1"/>
          </p:cNvSpPr>
          <p:nvPr>
            <p:ph idx="1"/>
          </p:nvPr>
        </p:nvSpPr>
        <p:spPr/>
        <p:txBody>
          <a:bodyPr/>
          <a:lstStyle/>
          <a:p>
            <a:r>
              <a:rPr lang="en-US" dirty="0"/>
              <a:t>Pooling involves selecting a pooling operation, much like a filter to be applied to feature maps.</a:t>
            </a:r>
          </a:p>
          <a:p>
            <a:r>
              <a:rPr lang="en-US" dirty="0"/>
              <a:t> The size of the pooling operation or filter is smaller than the size of the feature map; specifically, it is almost always 2×2 pixels applied with a stride of 2 pixels.</a:t>
            </a:r>
            <a:endParaRPr lang="en-IN" dirty="0"/>
          </a:p>
        </p:txBody>
      </p:sp>
    </p:spTree>
    <p:extLst>
      <p:ext uri="{BB962C8B-B14F-4D97-AF65-F5344CB8AC3E}">
        <p14:creationId xmlns:p14="http://schemas.microsoft.com/office/powerpoint/2010/main" val="4211004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5BE4-5CFF-4A87-BBBF-4185AEA1BA87}"/>
              </a:ext>
            </a:extLst>
          </p:cNvPr>
          <p:cNvSpPr>
            <a:spLocks noGrp="1"/>
          </p:cNvSpPr>
          <p:nvPr>
            <p:ph type="title"/>
          </p:nvPr>
        </p:nvSpPr>
        <p:spPr/>
        <p:txBody>
          <a:bodyPr/>
          <a:lstStyle/>
          <a:p>
            <a:r>
              <a:rPr lang="en-US" dirty="0"/>
              <a:t>CNN</a:t>
            </a:r>
            <a:endParaRPr lang="en-IN" dirty="0"/>
          </a:p>
        </p:txBody>
      </p:sp>
      <p:sp>
        <p:nvSpPr>
          <p:cNvPr id="3" name="Content Placeholder 2">
            <a:extLst>
              <a:ext uri="{FF2B5EF4-FFF2-40B4-BE49-F238E27FC236}">
                <a16:creationId xmlns:a16="http://schemas.microsoft.com/office/drawing/2014/main" id="{7212CEB8-D43B-488E-BE01-AA0276B06043}"/>
              </a:ext>
            </a:extLst>
          </p:cNvPr>
          <p:cNvSpPr>
            <a:spLocks noGrp="1"/>
          </p:cNvSpPr>
          <p:nvPr>
            <p:ph idx="1"/>
          </p:nvPr>
        </p:nvSpPr>
        <p:spPr/>
        <p:txBody>
          <a:bodyPr/>
          <a:lstStyle/>
          <a:p>
            <a:r>
              <a:rPr lang="en-US" dirty="0"/>
              <a:t>Convolutional Neural Networks are very similar to ordinary Neural Networks : they are made up of neurons that have learnable weights and biases.</a:t>
            </a:r>
          </a:p>
          <a:p>
            <a:r>
              <a:rPr lang="en-US" dirty="0"/>
              <a:t> Each neuron receives some inputs, performs a dot product and optionally follows it with a non-linearity.</a:t>
            </a:r>
          </a:p>
          <a:p>
            <a:r>
              <a:rPr lang="en-US" dirty="0" err="1"/>
              <a:t>ConvNet</a:t>
            </a:r>
            <a:r>
              <a:rPr lang="en-US" dirty="0"/>
              <a:t> architectures make the explicit assumption that the inputs are images, which allows us to encode certain properties into the architecture.</a:t>
            </a:r>
            <a:endParaRPr lang="en-IN" dirty="0"/>
          </a:p>
        </p:txBody>
      </p:sp>
    </p:spTree>
    <p:extLst>
      <p:ext uri="{BB962C8B-B14F-4D97-AF65-F5344CB8AC3E}">
        <p14:creationId xmlns:p14="http://schemas.microsoft.com/office/powerpoint/2010/main" val="2532177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D089-38DE-42CE-8F27-AE4D332DC865}"/>
              </a:ext>
            </a:extLst>
          </p:cNvPr>
          <p:cNvSpPr>
            <a:spLocks noGrp="1"/>
          </p:cNvSpPr>
          <p:nvPr>
            <p:ph type="title"/>
          </p:nvPr>
        </p:nvSpPr>
        <p:spPr/>
        <p:txBody>
          <a:bodyPr/>
          <a:lstStyle/>
          <a:p>
            <a:r>
              <a:rPr lang="en-US" dirty="0"/>
              <a:t>Max Pooling</a:t>
            </a:r>
            <a:endParaRPr lang="en-IN" dirty="0"/>
          </a:p>
        </p:txBody>
      </p:sp>
      <p:pic>
        <p:nvPicPr>
          <p:cNvPr id="2050" name="Picture 2" descr="https://media.geeksforgeeks.org/wp-content/uploads/20190721025744/Screenshot-2019-07-21-at-2.57.13-AM.png">
            <a:extLst>
              <a:ext uri="{FF2B5EF4-FFF2-40B4-BE49-F238E27FC236}">
                <a16:creationId xmlns:a16="http://schemas.microsoft.com/office/drawing/2014/main" id="{C3BF1A16-B952-4ACB-A5AF-BF9B5C2E5F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2523" y="2426413"/>
            <a:ext cx="8826954" cy="3149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203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38ABB-BC30-41C6-8FB2-D9386FDB2FA3}"/>
              </a:ext>
            </a:extLst>
          </p:cNvPr>
          <p:cNvSpPr>
            <a:spLocks noGrp="1"/>
          </p:cNvSpPr>
          <p:nvPr>
            <p:ph type="title"/>
          </p:nvPr>
        </p:nvSpPr>
        <p:spPr/>
        <p:txBody>
          <a:bodyPr/>
          <a:lstStyle/>
          <a:p>
            <a:r>
              <a:rPr lang="en-US" b="1" dirty="0"/>
              <a:t>Why do we use Max Pooling?</a:t>
            </a:r>
            <a:endParaRPr lang="en-IN" dirty="0"/>
          </a:p>
        </p:txBody>
      </p:sp>
      <p:sp>
        <p:nvSpPr>
          <p:cNvPr id="3" name="Content Placeholder 2">
            <a:extLst>
              <a:ext uri="{FF2B5EF4-FFF2-40B4-BE49-F238E27FC236}">
                <a16:creationId xmlns:a16="http://schemas.microsoft.com/office/drawing/2014/main" id="{F0DC82EC-81CA-47EE-8098-67B7C2216F52}"/>
              </a:ext>
            </a:extLst>
          </p:cNvPr>
          <p:cNvSpPr>
            <a:spLocks noGrp="1"/>
          </p:cNvSpPr>
          <p:nvPr>
            <p:ph idx="1"/>
          </p:nvPr>
        </p:nvSpPr>
        <p:spPr/>
        <p:txBody>
          <a:bodyPr/>
          <a:lstStyle/>
          <a:p>
            <a:r>
              <a:rPr lang="en-US" dirty="0"/>
              <a:t>Max polling helps in extracting low-level features from the data like edges, points etc. or if we talk about image processing the max-pooling helps to extract the sharpest features on the image and the sharpest features are a best lower-level representation of the image.</a:t>
            </a:r>
          </a:p>
          <a:p>
            <a:r>
              <a:rPr lang="en-US" dirty="0"/>
              <a:t>Loosely, the low-level feature extraction is based on signal/image processing techniques, while the high-level feature extraction is based on machine learning techniques.</a:t>
            </a:r>
            <a:endParaRPr lang="en-IN" dirty="0"/>
          </a:p>
        </p:txBody>
      </p:sp>
    </p:spTree>
    <p:extLst>
      <p:ext uri="{BB962C8B-B14F-4D97-AF65-F5344CB8AC3E}">
        <p14:creationId xmlns:p14="http://schemas.microsoft.com/office/powerpoint/2010/main" val="80732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74BD-127A-4CC2-B772-464F2508EE7D}"/>
              </a:ext>
            </a:extLst>
          </p:cNvPr>
          <p:cNvSpPr>
            <a:spLocks noGrp="1"/>
          </p:cNvSpPr>
          <p:nvPr>
            <p:ph type="title"/>
          </p:nvPr>
        </p:nvSpPr>
        <p:spPr/>
        <p:txBody>
          <a:bodyPr/>
          <a:lstStyle/>
          <a:p>
            <a:endParaRPr lang="en-IN"/>
          </a:p>
        </p:txBody>
      </p:sp>
      <p:pic>
        <p:nvPicPr>
          <p:cNvPr id="1026" name="Picture 2" descr="https://miro.medium.com/max/396/1*uoWYsCV5vBU8SHFPAPao-w.gif">
            <a:extLst>
              <a:ext uri="{FF2B5EF4-FFF2-40B4-BE49-F238E27FC236}">
                <a16:creationId xmlns:a16="http://schemas.microsoft.com/office/drawing/2014/main" id="{65CA860A-EEE1-4E0C-A777-86578432E96C}"/>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6121" y="2067339"/>
            <a:ext cx="6785113" cy="3975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005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D60C-FF3E-4B7E-89FC-31D7C9F19F5E}"/>
              </a:ext>
            </a:extLst>
          </p:cNvPr>
          <p:cNvSpPr>
            <a:spLocks noGrp="1"/>
          </p:cNvSpPr>
          <p:nvPr>
            <p:ph type="title"/>
          </p:nvPr>
        </p:nvSpPr>
        <p:spPr/>
        <p:txBody>
          <a:bodyPr/>
          <a:lstStyle/>
          <a:p>
            <a:endParaRPr lang="en-IN"/>
          </a:p>
        </p:txBody>
      </p:sp>
      <p:pic>
        <p:nvPicPr>
          <p:cNvPr id="2050" name="Picture 2" descr="https://miro.medium.com/max/500/1*KQIEqhxzICU7thjaQBfPBQ.png">
            <a:extLst>
              <a:ext uri="{FF2B5EF4-FFF2-40B4-BE49-F238E27FC236}">
                <a16:creationId xmlns:a16="http://schemas.microsoft.com/office/drawing/2014/main" id="{C2A7FD88-57C3-4746-A12D-E48FF959C5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4750" y="2248694"/>
            <a:ext cx="47625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187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168F-24FA-4CDE-A414-D406A4BE8F3D}"/>
              </a:ext>
            </a:extLst>
          </p:cNvPr>
          <p:cNvSpPr>
            <a:spLocks noGrp="1"/>
          </p:cNvSpPr>
          <p:nvPr>
            <p:ph type="title"/>
          </p:nvPr>
        </p:nvSpPr>
        <p:spPr/>
        <p:txBody>
          <a:bodyPr/>
          <a:lstStyle/>
          <a:p>
            <a:r>
              <a:rPr lang="en-IN" b="1" dirty="0"/>
              <a:t>Min Pooling</a:t>
            </a:r>
            <a:endParaRPr lang="en-IN" dirty="0"/>
          </a:p>
        </p:txBody>
      </p:sp>
      <p:pic>
        <p:nvPicPr>
          <p:cNvPr id="5122" name="Picture 2" descr="https://149695847.v2.pressablecdn.com/wp-content/uploads/2021/08/image-277.png">
            <a:extLst>
              <a:ext uri="{FF2B5EF4-FFF2-40B4-BE49-F238E27FC236}">
                <a16:creationId xmlns:a16="http://schemas.microsoft.com/office/drawing/2014/main" id="{5781C033-76F3-485D-A4E3-6FA71C9E75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3357" y="2620169"/>
            <a:ext cx="6703943"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647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A771-19B6-46EF-9A7B-D1B016586E28}"/>
              </a:ext>
            </a:extLst>
          </p:cNvPr>
          <p:cNvSpPr>
            <a:spLocks noGrp="1"/>
          </p:cNvSpPr>
          <p:nvPr>
            <p:ph type="title"/>
          </p:nvPr>
        </p:nvSpPr>
        <p:spPr/>
        <p:txBody>
          <a:bodyPr/>
          <a:lstStyle/>
          <a:p>
            <a:r>
              <a:rPr lang="en-IN" b="1" dirty="0"/>
              <a:t>Min Pooling</a:t>
            </a:r>
            <a:endParaRPr lang="en-IN" dirty="0"/>
          </a:p>
        </p:txBody>
      </p:sp>
      <p:sp>
        <p:nvSpPr>
          <p:cNvPr id="3" name="Content Placeholder 2">
            <a:extLst>
              <a:ext uri="{FF2B5EF4-FFF2-40B4-BE49-F238E27FC236}">
                <a16:creationId xmlns:a16="http://schemas.microsoft.com/office/drawing/2014/main" id="{48FA2E65-B66E-4D06-81C8-2113652A0662}"/>
              </a:ext>
            </a:extLst>
          </p:cNvPr>
          <p:cNvSpPr>
            <a:spLocks noGrp="1"/>
          </p:cNvSpPr>
          <p:nvPr>
            <p:ph idx="1"/>
          </p:nvPr>
        </p:nvSpPr>
        <p:spPr/>
        <p:txBody>
          <a:bodyPr/>
          <a:lstStyle/>
          <a:p>
            <a:r>
              <a:rPr lang="en-US" dirty="0"/>
              <a:t>In min pooling, the layer operates with the most non-prominent feature of the feature map provided by the convolutional layer.</a:t>
            </a:r>
          </a:p>
          <a:p>
            <a:r>
              <a:rPr lang="en-US" dirty="0"/>
              <a:t> More basically we can say it selects the minimum valued element from the region captured by the filter in any feature map. </a:t>
            </a:r>
          </a:p>
          <a:p>
            <a:r>
              <a:rPr lang="en-US" dirty="0"/>
              <a:t>We can choose background color using Min pooling.</a:t>
            </a:r>
          </a:p>
          <a:p>
            <a:r>
              <a:rPr lang="en-US" dirty="0"/>
              <a:t>As the example image showed above we use the min pooling where we are required to extract the most irrelevant features from the data or if we talk about the image data it helps to extract the features which have lower sharp values or the edgeless features from the image.</a:t>
            </a:r>
            <a:endParaRPr lang="en-IN" dirty="0"/>
          </a:p>
        </p:txBody>
      </p:sp>
    </p:spTree>
    <p:extLst>
      <p:ext uri="{BB962C8B-B14F-4D97-AF65-F5344CB8AC3E}">
        <p14:creationId xmlns:p14="http://schemas.microsoft.com/office/powerpoint/2010/main" val="30751826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3E7F-6487-45A3-8C19-042452845CBB}"/>
              </a:ext>
            </a:extLst>
          </p:cNvPr>
          <p:cNvSpPr>
            <a:spLocks noGrp="1"/>
          </p:cNvSpPr>
          <p:nvPr>
            <p:ph type="title"/>
          </p:nvPr>
        </p:nvSpPr>
        <p:spPr/>
        <p:txBody>
          <a:bodyPr/>
          <a:lstStyle/>
          <a:p>
            <a:r>
              <a:rPr lang="en-IN" b="1" dirty="0"/>
              <a:t>Average pooling</a:t>
            </a:r>
            <a:endParaRPr lang="en-IN" dirty="0"/>
          </a:p>
        </p:txBody>
      </p:sp>
      <p:pic>
        <p:nvPicPr>
          <p:cNvPr id="6146" name="Picture 2" descr="https://149695847.v2.pressablecdn.com/wp-content/uploads/2021/08/image-276.png">
            <a:extLst>
              <a:ext uri="{FF2B5EF4-FFF2-40B4-BE49-F238E27FC236}">
                <a16:creationId xmlns:a16="http://schemas.microsoft.com/office/drawing/2014/main" id="{AC35EAAF-D0D0-4A55-9230-EE7B0D2A30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8594" y="1690688"/>
            <a:ext cx="7094676" cy="3716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015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2BC5-F80C-442F-8110-0024D9446B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DFE04E-4C5F-4AD9-8B67-4DCBE8B585D7}"/>
              </a:ext>
            </a:extLst>
          </p:cNvPr>
          <p:cNvSpPr>
            <a:spLocks noGrp="1"/>
          </p:cNvSpPr>
          <p:nvPr>
            <p:ph idx="1"/>
          </p:nvPr>
        </p:nvSpPr>
        <p:spPr/>
        <p:txBody>
          <a:bodyPr/>
          <a:lstStyle/>
          <a:p>
            <a:r>
              <a:rPr lang="en-US" dirty="0"/>
              <a:t>pooling is faster to compute than convolutions. </a:t>
            </a:r>
          </a:p>
          <a:p>
            <a:r>
              <a:rPr lang="en-US" dirty="0"/>
              <a:t>When we use average pooling it helps to extract the smooth features.</a:t>
            </a:r>
          </a:p>
          <a:p>
            <a:r>
              <a:rPr lang="en-US" dirty="0"/>
              <a:t> If talking about image data if we apply the average pooling layers we will get them out as the combination of all colors presented in the region covered by the feature map. </a:t>
            </a:r>
          </a:p>
          <a:p>
            <a:r>
              <a:rPr lang="en-US" dirty="0"/>
              <a:t>So if the distribution of the data points in data and colors in any image is smooth or more basically the distribution is proper then we can use the Average pooling to get proper results.</a:t>
            </a:r>
            <a:endParaRPr lang="en-IN" dirty="0"/>
          </a:p>
        </p:txBody>
      </p:sp>
    </p:spTree>
    <p:extLst>
      <p:ext uri="{BB962C8B-B14F-4D97-AF65-F5344CB8AC3E}">
        <p14:creationId xmlns:p14="http://schemas.microsoft.com/office/powerpoint/2010/main" val="672294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DD03-93B8-4538-87BC-5D6DE59E7F5D}"/>
              </a:ext>
            </a:extLst>
          </p:cNvPr>
          <p:cNvSpPr>
            <a:spLocks noGrp="1"/>
          </p:cNvSpPr>
          <p:nvPr>
            <p:ph type="title"/>
          </p:nvPr>
        </p:nvSpPr>
        <p:spPr/>
        <p:txBody>
          <a:bodyPr/>
          <a:lstStyle/>
          <a:p>
            <a:endParaRPr lang="en-IN"/>
          </a:p>
        </p:txBody>
      </p:sp>
      <p:pic>
        <p:nvPicPr>
          <p:cNvPr id="4098" name="Picture 2" descr="https://149695847.v2.pressablecdn.com/wp-content/uploads/2021/08/image-274.png">
            <a:extLst>
              <a:ext uri="{FF2B5EF4-FFF2-40B4-BE49-F238E27FC236}">
                <a16:creationId xmlns:a16="http://schemas.microsoft.com/office/drawing/2014/main" id="{43B35CF6-63BF-4AD7-890D-6E896FD698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9374" y="1891506"/>
            <a:ext cx="6493151"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251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C531-0DB5-49E5-8633-3F656A90A134}"/>
              </a:ext>
            </a:extLst>
          </p:cNvPr>
          <p:cNvSpPr>
            <a:spLocks noGrp="1"/>
          </p:cNvSpPr>
          <p:nvPr>
            <p:ph type="title"/>
          </p:nvPr>
        </p:nvSpPr>
        <p:spPr/>
        <p:txBody>
          <a:bodyPr/>
          <a:lstStyle/>
          <a:p>
            <a:endParaRPr lang="en-IN"/>
          </a:p>
        </p:txBody>
      </p:sp>
      <p:pic>
        <p:nvPicPr>
          <p:cNvPr id="3074" name="Picture 2" descr="https://149695847.v2.pressablecdn.com/wp-content/uploads/2021/08/image-273.png">
            <a:extLst>
              <a:ext uri="{FF2B5EF4-FFF2-40B4-BE49-F238E27FC236}">
                <a16:creationId xmlns:a16="http://schemas.microsoft.com/office/drawing/2014/main" id="{A240F5B5-5D41-4B01-B8C6-682C851B86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9443" y="2001078"/>
            <a:ext cx="8783707" cy="390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350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8BB7-2ADE-4989-B2B7-ABC7F4E90C99}"/>
              </a:ext>
            </a:extLst>
          </p:cNvPr>
          <p:cNvSpPr>
            <a:spLocks noGrp="1"/>
          </p:cNvSpPr>
          <p:nvPr>
            <p:ph type="title"/>
          </p:nvPr>
        </p:nvSpPr>
        <p:spPr/>
        <p:txBody>
          <a:bodyPr/>
          <a:lstStyle/>
          <a:p>
            <a:r>
              <a:rPr lang="en-US" dirty="0"/>
              <a:t>Example</a:t>
            </a:r>
            <a:endParaRPr lang="en-IN" dirty="0"/>
          </a:p>
        </p:txBody>
      </p:sp>
      <p:pic>
        <p:nvPicPr>
          <p:cNvPr id="4" name="Content Placeholder 3" descr="https://cs231n.github.io/assets/cnn/convnet.jpeg">
            <a:extLst>
              <a:ext uri="{FF2B5EF4-FFF2-40B4-BE49-F238E27FC236}">
                <a16:creationId xmlns:a16="http://schemas.microsoft.com/office/drawing/2014/main" id="{6DE9A3A3-27E0-40F3-8641-899BF6BD700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2798" y="1825625"/>
            <a:ext cx="9086404" cy="4351338"/>
          </a:xfrm>
          <a:prstGeom prst="rect">
            <a:avLst/>
          </a:prstGeom>
          <a:noFill/>
          <a:ln>
            <a:noFill/>
          </a:ln>
        </p:spPr>
      </p:pic>
    </p:spTree>
    <p:extLst>
      <p:ext uri="{BB962C8B-B14F-4D97-AF65-F5344CB8AC3E}">
        <p14:creationId xmlns:p14="http://schemas.microsoft.com/office/powerpoint/2010/main" val="4283074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82BF4-D788-42A0-B205-737F560C4D6F}"/>
              </a:ext>
            </a:extLst>
          </p:cNvPr>
          <p:cNvSpPr>
            <a:spLocks noGrp="1"/>
          </p:cNvSpPr>
          <p:nvPr>
            <p:ph type="title"/>
          </p:nvPr>
        </p:nvSpPr>
        <p:spPr/>
        <p:txBody>
          <a:bodyPr/>
          <a:lstStyle/>
          <a:p>
            <a:r>
              <a:rPr lang="en-US" dirty="0"/>
              <a:t>Fully connected Layers</a:t>
            </a:r>
            <a:endParaRPr lang="en-IN" dirty="0"/>
          </a:p>
        </p:txBody>
      </p:sp>
      <p:sp>
        <p:nvSpPr>
          <p:cNvPr id="3" name="Content Placeholder 2">
            <a:extLst>
              <a:ext uri="{FF2B5EF4-FFF2-40B4-BE49-F238E27FC236}">
                <a16:creationId xmlns:a16="http://schemas.microsoft.com/office/drawing/2014/main" id="{B1D4D503-F4AF-430B-8E0E-1B7936EA78F1}"/>
              </a:ext>
            </a:extLst>
          </p:cNvPr>
          <p:cNvSpPr>
            <a:spLocks noGrp="1"/>
          </p:cNvSpPr>
          <p:nvPr>
            <p:ph idx="1"/>
          </p:nvPr>
        </p:nvSpPr>
        <p:spPr/>
        <p:txBody>
          <a:bodyPr>
            <a:normAutofit fontScale="92500" lnSpcReduction="10000"/>
          </a:bodyPr>
          <a:lstStyle/>
          <a:p>
            <a:r>
              <a:rPr lang="en-US" dirty="0"/>
              <a:t>After going through the above process, we have successfully enabled the model to understand the features. </a:t>
            </a:r>
          </a:p>
          <a:p>
            <a:r>
              <a:rPr lang="en-US" dirty="0"/>
              <a:t>Moving on, we are going to flatten the final output and feed it to a regular Neural Network for classification purposes.</a:t>
            </a:r>
          </a:p>
          <a:p>
            <a:r>
              <a:rPr lang="en-US" dirty="0"/>
              <a:t>Now that we have converted our input image into a suitable form for our Multi-Level Perceptron, we shall flatten the image into a column vector.</a:t>
            </a:r>
          </a:p>
          <a:p>
            <a:r>
              <a:rPr lang="en-US" dirty="0"/>
              <a:t>The flattened output is fed to a feed-forward neural network and backpropagation applied to every iteration of training.</a:t>
            </a:r>
          </a:p>
          <a:p>
            <a:r>
              <a:rPr lang="en-US" dirty="0"/>
              <a:t>Over a series of epochs, the model is able to distinguish between dominating and certain low-level features in images and classify them using the </a:t>
            </a:r>
            <a:r>
              <a:rPr lang="en-US" b="1" dirty="0" err="1"/>
              <a:t>Softmax</a:t>
            </a:r>
            <a:r>
              <a:rPr lang="en-US" b="1" dirty="0"/>
              <a:t> Classification</a:t>
            </a:r>
            <a:r>
              <a:rPr lang="en-US" dirty="0"/>
              <a:t> technique.</a:t>
            </a:r>
            <a:endParaRPr lang="en-IN" dirty="0"/>
          </a:p>
        </p:txBody>
      </p:sp>
    </p:spTree>
    <p:extLst>
      <p:ext uri="{BB962C8B-B14F-4D97-AF65-F5344CB8AC3E}">
        <p14:creationId xmlns:p14="http://schemas.microsoft.com/office/powerpoint/2010/main" val="2781093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4BDE-0B88-496B-A8EE-74A7B5EFC4EF}"/>
              </a:ext>
            </a:extLst>
          </p:cNvPr>
          <p:cNvSpPr>
            <a:spLocks noGrp="1"/>
          </p:cNvSpPr>
          <p:nvPr>
            <p:ph type="title"/>
          </p:nvPr>
        </p:nvSpPr>
        <p:spPr/>
        <p:txBody>
          <a:bodyPr/>
          <a:lstStyle/>
          <a:p>
            <a:endParaRPr lang="en-IN" dirty="0"/>
          </a:p>
        </p:txBody>
      </p:sp>
      <p:pic>
        <p:nvPicPr>
          <p:cNvPr id="3074" name="Picture 2" descr="https://miro.medium.com/max/700/1*kToStLowjokojIQ7pY2ynQ.jpeg">
            <a:extLst>
              <a:ext uri="{FF2B5EF4-FFF2-40B4-BE49-F238E27FC236}">
                <a16:creationId xmlns:a16="http://schemas.microsoft.com/office/drawing/2014/main" id="{DED9C48E-ECFD-4DAC-8B89-8277EE3B2B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6522" y="2062956"/>
            <a:ext cx="8839200"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7314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FE8A-672B-44D3-85E3-3D21D6191279}"/>
              </a:ext>
            </a:extLst>
          </p:cNvPr>
          <p:cNvSpPr>
            <a:spLocks noGrp="1"/>
          </p:cNvSpPr>
          <p:nvPr>
            <p:ph type="title"/>
          </p:nvPr>
        </p:nvSpPr>
        <p:spPr/>
        <p:txBody>
          <a:bodyPr/>
          <a:lstStyle/>
          <a:p>
            <a:r>
              <a:rPr lang="en-US" dirty="0"/>
              <a:t>Fully connected Layers</a:t>
            </a:r>
            <a:endParaRPr lang="en-IN" dirty="0"/>
          </a:p>
        </p:txBody>
      </p:sp>
      <p:pic>
        <p:nvPicPr>
          <p:cNvPr id="8194" name="Picture 2" descr="https://miro.medium.com/max/413/1*Dpj_w8J1Crm-uXuiA-fr9w.png">
            <a:extLst>
              <a:ext uri="{FF2B5EF4-FFF2-40B4-BE49-F238E27FC236}">
                <a16:creationId xmlns:a16="http://schemas.microsoft.com/office/drawing/2014/main" id="{618E087C-6EC9-403B-8A3F-EC309C2912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2226" y="1825625"/>
            <a:ext cx="5552661" cy="4932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2021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A2AF1-A9AF-4BD1-BB8A-53FB6659499B}"/>
              </a:ext>
            </a:extLst>
          </p:cNvPr>
          <p:cNvSpPr>
            <a:spLocks noGrp="1"/>
          </p:cNvSpPr>
          <p:nvPr>
            <p:ph type="title"/>
          </p:nvPr>
        </p:nvSpPr>
        <p:spPr/>
        <p:txBody>
          <a:bodyPr/>
          <a:lstStyle/>
          <a:p>
            <a:r>
              <a:rPr lang="en-US" dirty="0"/>
              <a:t>Fully connected Layers</a:t>
            </a:r>
            <a:endParaRPr lang="en-IN" dirty="0"/>
          </a:p>
        </p:txBody>
      </p:sp>
      <p:sp>
        <p:nvSpPr>
          <p:cNvPr id="3" name="Content Placeholder 2">
            <a:extLst>
              <a:ext uri="{FF2B5EF4-FFF2-40B4-BE49-F238E27FC236}">
                <a16:creationId xmlns:a16="http://schemas.microsoft.com/office/drawing/2014/main" id="{4CC429B0-A05D-4D46-B372-FFEABBB0D229}"/>
              </a:ext>
            </a:extLst>
          </p:cNvPr>
          <p:cNvSpPr>
            <a:spLocks noGrp="1"/>
          </p:cNvSpPr>
          <p:nvPr>
            <p:ph idx="1"/>
          </p:nvPr>
        </p:nvSpPr>
        <p:spPr>
          <a:xfrm>
            <a:off x="467140" y="1690688"/>
            <a:ext cx="10515600" cy="4351338"/>
          </a:xfrm>
        </p:spPr>
        <p:txBody>
          <a:bodyPr/>
          <a:lstStyle/>
          <a:p>
            <a:r>
              <a:rPr lang="en-US" dirty="0"/>
              <a:t>In fully connected layers, the neuron applies a linear transformation to the input vector through a weights matrix. </a:t>
            </a:r>
          </a:p>
          <a:p>
            <a:r>
              <a:rPr lang="en-US" dirty="0"/>
              <a:t>A non-linear transformation is then applied to the product through a non-linear activation function</a:t>
            </a:r>
            <a:r>
              <a:rPr lang="en-US" i="1" dirty="0"/>
              <a:t> f</a:t>
            </a:r>
            <a:r>
              <a:rPr lang="en-US" dirty="0"/>
              <a:t>.</a:t>
            </a:r>
          </a:p>
          <a:p>
            <a:endParaRPr lang="en-IN" dirty="0"/>
          </a:p>
        </p:txBody>
      </p:sp>
      <p:pic>
        <p:nvPicPr>
          <p:cNvPr id="9218" name="Picture 2" descr="https://miro.medium.com/max/538/1*d46zuQZnzgv3a8IPsBcIjg.png">
            <a:extLst>
              <a:ext uri="{FF2B5EF4-FFF2-40B4-BE49-F238E27FC236}">
                <a16:creationId xmlns:a16="http://schemas.microsoft.com/office/drawing/2014/main" id="{78519106-D861-4193-BC21-C8B1E7A37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332" y="4281350"/>
            <a:ext cx="512445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9292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4876B-6F4B-4AA7-9602-EEA4DDC012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CDFB23-8809-4BF8-80FA-875EA4B74A77}"/>
              </a:ext>
            </a:extLst>
          </p:cNvPr>
          <p:cNvSpPr>
            <a:spLocks noGrp="1"/>
          </p:cNvSpPr>
          <p:nvPr>
            <p:ph idx="1"/>
          </p:nvPr>
        </p:nvSpPr>
        <p:spPr/>
        <p:txBody>
          <a:bodyPr/>
          <a:lstStyle/>
          <a:p>
            <a:r>
              <a:rPr lang="en-US" dirty="0"/>
              <a:t>Neurons in a fully connected layer have full connections to all activations in the previous layer, as seen in regular Neural Networks.</a:t>
            </a:r>
            <a:endParaRPr lang="en-IN" dirty="0"/>
          </a:p>
        </p:txBody>
      </p:sp>
    </p:spTree>
    <p:extLst>
      <p:ext uri="{BB962C8B-B14F-4D97-AF65-F5344CB8AC3E}">
        <p14:creationId xmlns:p14="http://schemas.microsoft.com/office/powerpoint/2010/main" val="2679498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4BDE-0B88-496B-A8EE-74A7B5EFC4EF}"/>
              </a:ext>
            </a:extLst>
          </p:cNvPr>
          <p:cNvSpPr>
            <a:spLocks noGrp="1"/>
          </p:cNvSpPr>
          <p:nvPr>
            <p:ph type="title"/>
          </p:nvPr>
        </p:nvSpPr>
        <p:spPr/>
        <p:txBody>
          <a:bodyPr/>
          <a:lstStyle/>
          <a:p>
            <a:endParaRPr lang="en-IN" dirty="0"/>
          </a:p>
        </p:txBody>
      </p:sp>
      <p:pic>
        <p:nvPicPr>
          <p:cNvPr id="3074" name="Picture 2" descr="https://miro.medium.com/max/700/1*kToStLowjokojIQ7pY2ynQ.jpeg">
            <a:extLst>
              <a:ext uri="{FF2B5EF4-FFF2-40B4-BE49-F238E27FC236}">
                <a16:creationId xmlns:a16="http://schemas.microsoft.com/office/drawing/2014/main" id="{DED9C48E-ECFD-4DAC-8B89-8277EE3B2B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6522" y="2062956"/>
            <a:ext cx="8839200"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01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DACA-73FE-4363-BA79-D48AF45E34E1}"/>
              </a:ext>
            </a:extLst>
          </p:cNvPr>
          <p:cNvSpPr>
            <a:spLocks noGrp="1"/>
          </p:cNvSpPr>
          <p:nvPr>
            <p:ph type="title"/>
          </p:nvPr>
        </p:nvSpPr>
        <p:spPr/>
        <p:txBody>
          <a:bodyPr/>
          <a:lstStyle/>
          <a:p>
            <a:r>
              <a:rPr lang="en-US" dirty="0"/>
              <a:t>CNN</a:t>
            </a:r>
            <a:endParaRPr lang="en-IN" dirty="0"/>
          </a:p>
        </p:txBody>
      </p:sp>
      <p:pic>
        <p:nvPicPr>
          <p:cNvPr id="1026" name="Picture 2" descr="https://miro.medium.com/max/2000/1*vkQ0hXDaQv57sALXAJquxA.jpeg">
            <a:extLst>
              <a:ext uri="{FF2B5EF4-FFF2-40B4-BE49-F238E27FC236}">
                <a16:creationId xmlns:a16="http://schemas.microsoft.com/office/drawing/2014/main" id="{F3B3F8CD-63D9-4E5B-86B7-6B388DECA8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4974" y="2224954"/>
            <a:ext cx="9674087" cy="3552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062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5A92-EC66-4FB9-BD36-C109845F69A0}"/>
              </a:ext>
            </a:extLst>
          </p:cNvPr>
          <p:cNvSpPr>
            <a:spLocks noGrp="1"/>
          </p:cNvSpPr>
          <p:nvPr>
            <p:ph type="title"/>
          </p:nvPr>
        </p:nvSpPr>
        <p:spPr/>
        <p:txBody>
          <a:bodyPr/>
          <a:lstStyle/>
          <a:p>
            <a:r>
              <a:rPr lang="en-US" dirty="0"/>
              <a:t>CNN</a:t>
            </a:r>
            <a:endParaRPr lang="en-IN" dirty="0"/>
          </a:p>
        </p:txBody>
      </p:sp>
      <p:pic>
        <p:nvPicPr>
          <p:cNvPr id="2050" name="Picture 2" descr="https://miro.medium.com/max/1400/1*uAeANQIOQPqWZnnuH-VEyw.jpeg">
            <a:extLst>
              <a:ext uri="{FF2B5EF4-FFF2-40B4-BE49-F238E27FC236}">
                <a16:creationId xmlns:a16="http://schemas.microsoft.com/office/drawing/2014/main" id="{D4F79E77-8C32-4619-8CEA-5A110B0429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9443" y="1825625"/>
            <a:ext cx="1017435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675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3D26-8BAC-49DF-BD3B-54115E7958E3}"/>
              </a:ext>
            </a:extLst>
          </p:cNvPr>
          <p:cNvSpPr>
            <a:spLocks noGrp="1"/>
          </p:cNvSpPr>
          <p:nvPr>
            <p:ph type="title"/>
          </p:nvPr>
        </p:nvSpPr>
        <p:spPr/>
        <p:txBody>
          <a:bodyPr/>
          <a:lstStyle/>
          <a:p>
            <a:r>
              <a:rPr lang="en-US" dirty="0"/>
              <a:t>CNN</a:t>
            </a:r>
            <a:endParaRPr lang="en-IN" dirty="0"/>
          </a:p>
        </p:txBody>
      </p:sp>
      <p:sp>
        <p:nvSpPr>
          <p:cNvPr id="3" name="Content Placeholder 2">
            <a:extLst>
              <a:ext uri="{FF2B5EF4-FFF2-40B4-BE49-F238E27FC236}">
                <a16:creationId xmlns:a16="http://schemas.microsoft.com/office/drawing/2014/main" id="{92A9FE80-B848-44C7-9AAD-150618C43FE5}"/>
              </a:ext>
            </a:extLst>
          </p:cNvPr>
          <p:cNvSpPr>
            <a:spLocks noGrp="1"/>
          </p:cNvSpPr>
          <p:nvPr>
            <p:ph idx="1"/>
          </p:nvPr>
        </p:nvSpPr>
        <p:spPr/>
        <p:txBody>
          <a:bodyPr>
            <a:normAutofit lnSpcReduction="10000"/>
          </a:bodyPr>
          <a:lstStyle/>
          <a:p>
            <a:r>
              <a:rPr lang="en-US" dirty="0"/>
              <a:t>Convolutional neural networks are distinguished from other neural networks by their superior performance with image, speech, or audio signal inputs. They have three main types of layers, which are:</a:t>
            </a:r>
          </a:p>
          <a:p>
            <a:r>
              <a:rPr lang="en-IN" dirty="0"/>
              <a:t>Convolutional layer</a:t>
            </a:r>
          </a:p>
          <a:p>
            <a:r>
              <a:rPr lang="en-IN" dirty="0"/>
              <a:t>Pooling layer</a:t>
            </a:r>
          </a:p>
          <a:p>
            <a:r>
              <a:rPr lang="en-IN" dirty="0"/>
              <a:t>Fully-connected (FC) layer</a:t>
            </a:r>
          </a:p>
          <a:p>
            <a:r>
              <a:rPr lang="en-US" dirty="0"/>
              <a:t>The convolutional layer is the first layer of a convolutional network. While convolutional layers can be followed by additional convolutional layers or pooling layers, the fully-connected layer is the final layer.</a:t>
            </a:r>
            <a:endParaRPr lang="en-IN" dirty="0"/>
          </a:p>
        </p:txBody>
      </p:sp>
    </p:spTree>
    <p:extLst>
      <p:ext uri="{BB962C8B-B14F-4D97-AF65-F5344CB8AC3E}">
        <p14:creationId xmlns:p14="http://schemas.microsoft.com/office/powerpoint/2010/main" val="2009897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5A5A-538D-452F-A34D-2A4469E1DBBB}"/>
              </a:ext>
            </a:extLst>
          </p:cNvPr>
          <p:cNvSpPr>
            <a:spLocks noGrp="1"/>
          </p:cNvSpPr>
          <p:nvPr>
            <p:ph type="title"/>
          </p:nvPr>
        </p:nvSpPr>
        <p:spPr/>
        <p:txBody>
          <a:bodyPr>
            <a:normAutofit fontScale="90000"/>
          </a:bodyPr>
          <a:lstStyle/>
          <a:p>
            <a:r>
              <a:rPr lang="en-US" dirty="0"/>
              <a:t>Layers used to build </a:t>
            </a:r>
            <a:r>
              <a:rPr lang="en-US" dirty="0" err="1"/>
              <a:t>ConvNets</a:t>
            </a:r>
            <a:r>
              <a:rPr lang="en-US" dirty="0"/>
              <a:t> :</a:t>
            </a:r>
            <a:br>
              <a:rPr lang="en-US" dirty="0"/>
            </a:br>
            <a:r>
              <a:rPr lang="en-US" dirty="0"/>
              <a:t>  </a:t>
            </a:r>
            <a:r>
              <a:rPr lang="en-US" sz="2700" dirty="0"/>
              <a:t>Example considering input image 32*32*3</a:t>
            </a:r>
            <a:br>
              <a:rPr lang="en-US" dirty="0"/>
            </a:br>
            <a:endParaRPr lang="en-IN" dirty="0"/>
          </a:p>
        </p:txBody>
      </p:sp>
      <p:sp>
        <p:nvSpPr>
          <p:cNvPr id="3" name="Content Placeholder 2">
            <a:extLst>
              <a:ext uri="{FF2B5EF4-FFF2-40B4-BE49-F238E27FC236}">
                <a16:creationId xmlns:a16="http://schemas.microsoft.com/office/drawing/2014/main" id="{7C5EF498-A4EB-49C7-86DC-8A4D920F5B4F}"/>
              </a:ext>
            </a:extLst>
          </p:cNvPr>
          <p:cNvSpPr>
            <a:spLocks noGrp="1"/>
          </p:cNvSpPr>
          <p:nvPr>
            <p:ph idx="1"/>
          </p:nvPr>
        </p:nvSpPr>
        <p:spPr/>
        <p:txBody>
          <a:bodyPr>
            <a:normAutofit fontScale="85000" lnSpcReduction="10000"/>
          </a:bodyPr>
          <a:lstStyle/>
          <a:p>
            <a:r>
              <a:rPr lang="en-US" dirty="0"/>
              <a:t>INPUT [32x32x3] will hold the raw pixel values of the image, in this case an image of width 32, height 32, and with three color channels R,G,B.</a:t>
            </a:r>
          </a:p>
          <a:p>
            <a:r>
              <a:rPr lang="en-US" dirty="0"/>
              <a:t>CONV layer will compute the output of neurons that are connected to local regions in the input, each computing a dot product between their weights and a small region they are connected to in the input volume. This may result in volume such as [32x32x12] if we decided to use 12 filters.</a:t>
            </a:r>
          </a:p>
          <a:p>
            <a:r>
              <a:rPr lang="en-US" dirty="0"/>
              <a:t>RELU layer will apply an elementwise activation function, such as the max(0,x) the   thresholding at zero. This leaves the size of the volume unchanged ([32x32x12]).</a:t>
            </a:r>
          </a:p>
          <a:p>
            <a:r>
              <a:rPr lang="en-US" dirty="0"/>
              <a:t>The Pooling layer is responsible for reducing the spatial size of the Convolved Feature. </a:t>
            </a:r>
          </a:p>
          <a:p>
            <a:r>
              <a:rPr lang="en-US" dirty="0"/>
              <a:t>FC (i.e. fully-connected) layer will compute the class scores, resulting in volume of size [1x1x10]…….(where each of the 10 numbers correspond to a class score)</a:t>
            </a:r>
            <a:endParaRPr lang="en-IN" dirty="0"/>
          </a:p>
        </p:txBody>
      </p:sp>
      <p:sp>
        <p:nvSpPr>
          <p:cNvPr id="4" name="Rectangle 1">
            <a:extLst>
              <a:ext uri="{FF2B5EF4-FFF2-40B4-BE49-F238E27FC236}">
                <a16:creationId xmlns:a16="http://schemas.microsoft.com/office/drawing/2014/main" id="{A883028D-554B-48B0-BB44-15ABFF861346}"/>
              </a:ext>
            </a:extLst>
          </p:cNvPr>
          <p:cNvSpPr>
            <a:spLocks noChangeArrowheads="1"/>
          </p:cNvSpPr>
          <p:nvPr/>
        </p:nvSpPr>
        <p:spPr bwMode="auto">
          <a:xfrm>
            <a:off x="0" y="-458081"/>
            <a:ext cx="216402" cy="916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14245" tIns="179331"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1442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5749</TotalTime>
  <Words>1277</Words>
  <Application>Microsoft Office PowerPoint</Application>
  <PresentationFormat>Widescreen</PresentationFormat>
  <Paragraphs>119</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Convolutional Neural Networks</vt:lpstr>
      <vt:lpstr>CNN</vt:lpstr>
      <vt:lpstr>CNN</vt:lpstr>
      <vt:lpstr>Example</vt:lpstr>
      <vt:lpstr>PowerPoint Presentation</vt:lpstr>
      <vt:lpstr>CNN</vt:lpstr>
      <vt:lpstr>CNN</vt:lpstr>
      <vt:lpstr>CNN</vt:lpstr>
      <vt:lpstr>Layers used to build ConvNets :   Example considering input image 32*32*3 </vt:lpstr>
      <vt:lpstr>Convolutional Layer </vt:lpstr>
      <vt:lpstr>Image representation in 3D form</vt:lpstr>
      <vt:lpstr>Convolutional Layer </vt:lpstr>
      <vt:lpstr>Convolutional Layer </vt:lpstr>
      <vt:lpstr>Stride-2</vt:lpstr>
      <vt:lpstr>Convolution Layer — The Kernel </vt:lpstr>
      <vt:lpstr>CONVOLUTIONAL OPERATION</vt:lpstr>
      <vt:lpstr>Convolutional Layer </vt:lpstr>
      <vt:lpstr>Convolutional Layer</vt:lpstr>
      <vt:lpstr>Convolutional Layer</vt:lpstr>
      <vt:lpstr>Convolutional Layer</vt:lpstr>
      <vt:lpstr>Convolutional Layer</vt:lpstr>
      <vt:lpstr>PowerPoint Presentation</vt:lpstr>
      <vt:lpstr>Why Padding?</vt:lpstr>
      <vt:lpstr>PowerPoint Presentation</vt:lpstr>
      <vt:lpstr>Importance of Padding</vt:lpstr>
      <vt:lpstr>About filter</vt:lpstr>
      <vt:lpstr>CONVOLUTIONAL OPERATION</vt:lpstr>
      <vt:lpstr>Pooling Layer </vt:lpstr>
      <vt:lpstr>PowerPoint Presentation</vt:lpstr>
      <vt:lpstr>Max Pooling</vt:lpstr>
      <vt:lpstr>Why do we use Max Pooling?</vt:lpstr>
      <vt:lpstr>PowerPoint Presentation</vt:lpstr>
      <vt:lpstr>PowerPoint Presentation</vt:lpstr>
      <vt:lpstr>Min Pooling</vt:lpstr>
      <vt:lpstr>Min Pooling</vt:lpstr>
      <vt:lpstr>Average pooling</vt:lpstr>
      <vt:lpstr>PowerPoint Presentation</vt:lpstr>
      <vt:lpstr>PowerPoint Presentation</vt:lpstr>
      <vt:lpstr>PowerPoint Presentation</vt:lpstr>
      <vt:lpstr>Fully connected Layers</vt:lpstr>
      <vt:lpstr>PowerPoint Presentation</vt:lpstr>
      <vt:lpstr>Fully connected Layers</vt:lpstr>
      <vt:lpstr>Fully connected Layers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Networks</dc:title>
  <dc:creator>HP</dc:creator>
  <cp:lastModifiedBy>HP</cp:lastModifiedBy>
  <cp:revision>60</cp:revision>
  <dcterms:created xsi:type="dcterms:W3CDTF">2022-01-18T05:18:22Z</dcterms:created>
  <dcterms:modified xsi:type="dcterms:W3CDTF">2022-01-27T05:35:30Z</dcterms:modified>
</cp:coreProperties>
</file>