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3" r:id="rId7"/>
    <p:sldId id="264" r:id="rId8"/>
    <p:sldId id="265" r:id="rId9"/>
    <p:sldId id="266" r:id="rId10"/>
    <p:sldId id="267" r:id="rId11"/>
    <p:sldId id="268" r:id="rId12"/>
    <p:sldId id="269" r:id="rId13"/>
    <p:sldId id="270" r:id="rId14"/>
    <p:sldId id="271" r:id="rId15"/>
    <p:sldId id="272" r:id="rId16"/>
    <p:sldId id="274" r:id="rId17"/>
    <p:sldId id="27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BD030-F51B-407F-8B15-56DBEAC9013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BB2CEAE-193A-4EEB-BC2F-957CD9501C4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F6CC6E3-B674-4DDA-994E-4E1D2133502B}"/>
              </a:ext>
            </a:extLst>
          </p:cNvPr>
          <p:cNvSpPr>
            <a:spLocks noGrp="1"/>
          </p:cNvSpPr>
          <p:nvPr>
            <p:ph type="dt" sz="half" idx="10"/>
          </p:nvPr>
        </p:nvSpPr>
        <p:spPr/>
        <p:txBody>
          <a:bodyPr/>
          <a:lstStyle/>
          <a:p>
            <a:fld id="{CEA335A9-B2E9-46DD-8A45-5736C9D72447}" type="datetimeFigureOut">
              <a:rPr lang="en-IN" smtClean="0"/>
              <a:t>02-02-2022</a:t>
            </a:fld>
            <a:endParaRPr lang="en-IN"/>
          </a:p>
        </p:txBody>
      </p:sp>
      <p:sp>
        <p:nvSpPr>
          <p:cNvPr id="5" name="Footer Placeholder 4">
            <a:extLst>
              <a:ext uri="{FF2B5EF4-FFF2-40B4-BE49-F238E27FC236}">
                <a16:creationId xmlns:a16="http://schemas.microsoft.com/office/drawing/2014/main" id="{F3578BE0-10F4-4450-A2D6-182E21AA9F4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483263C-7EF2-481D-84B8-14741D01F6F7}"/>
              </a:ext>
            </a:extLst>
          </p:cNvPr>
          <p:cNvSpPr>
            <a:spLocks noGrp="1"/>
          </p:cNvSpPr>
          <p:nvPr>
            <p:ph type="sldNum" sz="quarter" idx="12"/>
          </p:nvPr>
        </p:nvSpPr>
        <p:spPr/>
        <p:txBody>
          <a:bodyPr/>
          <a:lstStyle/>
          <a:p>
            <a:fld id="{0883DFC0-F489-4505-84AF-A1F47D7CD818}" type="slidenum">
              <a:rPr lang="en-IN" smtClean="0"/>
              <a:t>‹#›</a:t>
            </a:fld>
            <a:endParaRPr lang="en-IN"/>
          </a:p>
        </p:txBody>
      </p:sp>
    </p:spTree>
    <p:extLst>
      <p:ext uri="{BB962C8B-B14F-4D97-AF65-F5344CB8AC3E}">
        <p14:creationId xmlns:p14="http://schemas.microsoft.com/office/powerpoint/2010/main" val="17866275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62F99-7A52-410C-89B4-5E1990B9831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E105138-5A58-4700-AF3F-B87E140DE7C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C6CC37C-45D2-4C65-B7C6-1D74A173F915}"/>
              </a:ext>
            </a:extLst>
          </p:cNvPr>
          <p:cNvSpPr>
            <a:spLocks noGrp="1"/>
          </p:cNvSpPr>
          <p:nvPr>
            <p:ph type="dt" sz="half" idx="10"/>
          </p:nvPr>
        </p:nvSpPr>
        <p:spPr/>
        <p:txBody>
          <a:bodyPr/>
          <a:lstStyle/>
          <a:p>
            <a:fld id="{CEA335A9-B2E9-46DD-8A45-5736C9D72447}" type="datetimeFigureOut">
              <a:rPr lang="en-IN" smtClean="0"/>
              <a:t>02-02-2022</a:t>
            </a:fld>
            <a:endParaRPr lang="en-IN"/>
          </a:p>
        </p:txBody>
      </p:sp>
      <p:sp>
        <p:nvSpPr>
          <p:cNvPr id="5" name="Footer Placeholder 4">
            <a:extLst>
              <a:ext uri="{FF2B5EF4-FFF2-40B4-BE49-F238E27FC236}">
                <a16:creationId xmlns:a16="http://schemas.microsoft.com/office/drawing/2014/main" id="{8E529424-C49D-44CB-A199-87A5C3AEEE3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FF45B26-89F5-458E-A1F2-1C9B93478EDE}"/>
              </a:ext>
            </a:extLst>
          </p:cNvPr>
          <p:cNvSpPr>
            <a:spLocks noGrp="1"/>
          </p:cNvSpPr>
          <p:nvPr>
            <p:ph type="sldNum" sz="quarter" idx="12"/>
          </p:nvPr>
        </p:nvSpPr>
        <p:spPr/>
        <p:txBody>
          <a:bodyPr/>
          <a:lstStyle/>
          <a:p>
            <a:fld id="{0883DFC0-F489-4505-84AF-A1F47D7CD818}" type="slidenum">
              <a:rPr lang="en-IN" smtClean="0"/>
              <a:t>‹#›</a:t>
            </a:fld>
            <a:endParaRPr lang="en-IN"/>
          </a:p>
        </p:txBody>
      </p:sp>
    </p:spTree>
    <p:extLst>
      <p:ext uri="{BB962C8B-B14F-4D97-AF65-F5344CB8AC3E}">
        <p14:creationId xmlns:p14="http://schemas.microsoft.com/office/powerpoint/2010/main" val="21685025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5938A2-4E1D-4C0A-B6F2-ABBF18627EB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B27D090-71C3-4704-8570-88515B1662F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0BA1690-E973-4B3C-A6F8-6525815451B6}"/>
              </a:ext>
            </a:extLst>
          </p:cNvPr>
          <p:cNvSpPr>
            <a:spLocks noGrp="1"/>
          </p:cNvSpPr>
          <p:nvPr>
            <p:ph type="dt" sz="half" idx="10"/>
          </p:nvPr>
        </p:nvSpPr>
        <p:spPr/>
        <p:txBody>
          <a:bodyPr/>
          <a:lstStyle/>
          <a:p>
            <a:fld id="{CEA335A9-B2E9-46DD-8A45-5736C9D72447}" type="datetimeFigureOut">
              <a:rPr lang="en-IN" smtClean="0"/>
              <a:t>02-02-2022</a:t>
            </a:fld>
            <a:endParaRPr lang="en-IN"/>
          </a:p>
        </p:txBody>
      </p:sp>
      <p:sp>
        <p:nvSpPr>
          <p:cNvPr id="5" name="Footer Placeholder 4">
            <a:extLst>
              <a:ext uri="{FF2B5EF4-FFF2-40B4-BE49-F238E27FC236}">
                <a16:creationId xmlns:a16="http://schemas.microsoft.com/office/drawing/2014/main" id="{B53B0D8D-CEE6-4E57-BAA3-CCFF4B07E92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755045B-6751-4258-B931-1C290457A0C4}"/>
              </a:ext>
            </a:extLst>
          </p:cNvPr>
          <p:cNvSpPr>
            <a:spLocks noGrp="1"/>
          </p:cNvSpPr>
          <p:nvPr>
            <p:ph type="sldNum" sz="quarter" idx="12"/>
          </p:nvPr>
        </p:nvSpPr>
        <p:spPr/>
        <p:txBody>
          <a:bodyPr/>
          <a:lstStyle/>
          <a:p>
            <a:fld id="{0883DFC0-F489-4505-84AF-A1F47D7CD818}" type="slidenum">
              <a:rPr lang="en-IN" smtClean="0"/>
              <a:t>‹#›</a:t>
            </a:fld>
            <a:endParaRPr lang="en-IN"/>
          </a:p>
        </p:txBody>
      </p:sp>
    </p:spTree>
    <p:extLst>
      <p:ext uri="{BB962C8B-B14F-4D97-AF65-F5344CB8AC3E}">
        <p14:creationId xmlns:p14="http://schemas.microsoft.com/office/powerpoint/2010/main" val="17265407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1CDC5-5106-4767-865D-1D87F26C816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5BBDCB1-2653-4E72-8829-F8192C80F62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D5CE3E5-ADB7-4A3A-A80B-21E6A510CD8B}"/>
              </a:ext>
            </a:extLst>
          </p:cNvPr>
          <p:cNvSpPr>
            <a:spLocks noGrp="1"/>
          </p:cNvSpPr>
          <p:nvPr>
            <p:ph type="dt" sz="half" idx="10"/>
          </p:nvPr>
        </p:nvSpPr>
        <p:spPr/>
        <p:txBody>
          <a:bodyPr/>
          <a:lstStyle/>
          <a:p>
            <a:fld id="{CEA335A9-B2E9-46DD-8A45-5736C9D72447}" type="datetimeFigureOut">
              <a:rPr lang="en-IN" smtClean="0"/>
              <a:t>02-02-2022</a:t>
            </a:fld>
            <a:endParaRPr lang="en-IN"/>
          </a:p>
        </p:txBody>
      </p:sp>
      <p:sp>
        <p:nvSpPr>
          <p:cNvPr id="5" name="Footer Placeholder 4">
            <a:extLst>
              <a:ext uri="{FF2B5EF4-FFF2-40B4-BE49-F238E27FC236}">
                <a16:creationId xmlns:a16="http://schemas.microsoft.com/office/drawing/2014/main" id="{65B3B358-0536-4415-94B9-4DD400BD832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0BACE8E-273C-453E-A984-D3840B535467}"/>
              </a:ext>
            </a:extLst>
          </p:cNvPr>
          <p:cNvSpPr>
            <a:spLocks noGrp="1"/>
          </p:cNvSpPr>
          <p:nvPr>
            <p:ph type="sldNum" sz="quarter" idx="12"/>
          </p:nvPr>
        </p:nvSpPr>
        <p:spPr/>
        <p:txBody>
          <a:bodyPr/>
          <a:lstStyle/>
          <a:p>
            <a:fld id="{0883DFC0-F489-4505-84AF-A1F47D7CD818}" type="slidenum">
              <a:rPr lang="en-IN" smtClean="0"/>
              <a:t>‹#›</a:t>
            </a:fld>
            <a:endParaRPr lang="en-IN"/>
          </a:p>
        </p:txBody>
      </p:sp>
    </p:spTree>
    <p:extLst>
      <p:ext uri="{BB962C8B-B14F-4D97-AF65-F5344CB8AC3E}">
        <p14:creationId xmlns:p14="http://schemas.microsoft.com/office/powerpoint/2010/main" val="31757223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7D07F-36DF-4112-B510-8201396449A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AB9EA30-A90B-484E-8740-2FC311C3333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F5B9478-D3EA-4991-A796-EC684D46697F}"/>
              </a:ext>
            </a:extLst>
          </p:cNvPr>
          <p:cNvSpPr>
            <a:spLocks noGrp="1"/>
          </p:cNvSpPr>
          <p:nvPr>
            <p:ph type="dt" sz="half" idx="10"/>
          </p:nvPr>
        </p:nvSpPr>
        <p:spPr/>
        <p:txBody>
          <a:bodyPr/>
          <a:lstStyle/>
          <a:p>
            <a:fld id="{CEA335A9-B2E9-46DD-8A45-5736C9D72447}" type="datetimeFigureOut">
              <a:rPr lang="en-IN" smtClean="0"/>
              <a:t>02-02-2022</a:t>
            </a:fld>
            <a:endParaRPr lang="en-IN"/>
          </a:p>
        </p:txBody>
      </p:sp>
      <p:sp>
        <p:nvSpPr>
          <p:cNvPr id="5" name="Footer Placeholder 4">
            <a:extLst>
              <a:ext uri="{FF2B5EF4-FFF2-40B4-BE49-F238E27FC236}">
                <a16:creationId xmlns:a16="http://schemas.microsoft.com/office/drawing/2014/main" id="{AFCC6D7F-13EE-456C-88FC-56FA52EC5CC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B96EC97-352C-4435-8AA4-2D721A2022CC}"/>
              </a:ext>
            </a:extLst>
          </p:cNvPr>
          <p:cNvSpPr>
            <a:spLocks noGrp="1"/>
          </p:cNvSpPr>
          <p:nvPr>
            <p:ph type="sldNum" sz="quarter" idx="12"/>
          </p:nvPr>
        </p:nvSpPr>
        <p:spPr/>
        <p:txBody>
          <a:bodyPr/>
          <a:lstStyle/>
          <a:p>
            <a:fld id="{0883DFC0-F489-4505-84AF-A1F47D7CD818}" type="slidenum">
              <a:rPr lang="en-IN" smtClean="0"/>
              <a:t>‹#›</a:t>
            </a:fld>
            <a:endParaRPr lang="en-IN"/>
          </a:p>
        </p:txBody>
      </p:sp>
    </p:spTree>
    <p:extLst>
      <p:ext uri="{BB962C8B-B14F-4D97-AF65-F5344CB8AC3E}">
        <p14:creationId xmlns:p14="http://schemas.microsoft.com/office/powerpoint/2010/main" val="3698198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517F5-733B-4C54-9C97-ED28F1A73C9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B39CAA8-1A4C-4648-87C3-C547700B37D1}"/>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7F42503-28E1-4675-B1CC-DAC9DF58D8EE}"/>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F6C8149-68FF-4F37-9ADB-2B2CFAB18A5E}"/>
              </a:ext>
            </a:extLst>
          </p:cNvPr>
          <p:cNvSpPr>
            <a:spLocks noGrp="1"/>
          </p:cNvSpPr>
          <p:nvPr>
            <p:ph type="dt" sz="half" idx="10"/>
          </p:nvPr>
        </p:nvSpPr>
        <p:spPr/>
        <p:txBody>
          <a:bodyPr/>
          <a:lstStyle/>
          <a:p>
            <a:fld id="{CEA335A9-B2E9-46DD-8A45-5736C9D72447}" type="datetimeFigureOut">
              <a:rPr lang="en-IN" smtClean="0"/>
              <a:t>02-02-2022</a:t>
            </a:fld>
            <a:endParaRPr lang="en-IN"/>
          </a:p>
        </p:txBody>
      </p:sp>
      <p:sp>
        <p:nvSpPr>
          <p:cNvPr id="6" name="Footer Placeholder 5">
            <a:extLst>
              <a:ext uri="{FF2B5EF4-FFF2-40B4-BE49-F238E27FC236}">
                <a16:creationId xmlns:a16="http://schemas.microsoft.com/office/drawing/2014/main" id="{A9F4E022-1302-4505-8AA3-BC698F38AAC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80A169D-C16D-445D-8F62-6AA3E2E4CD9A}"/>
              </a:ext>
            </a:extLst>
          </p:cNvPr>
          <p:cNvSpPr>
            <a:spLocks noGrp="1"/>
          </p:cNvSpPr>
          <p:nvPr>
            <p:ph type="sldNum" sz="quarter" idx="12"/>
          </p:nvPr>
        </p:nvSpPr>
        <p:spPr/>
        <p:txBody>
          <a:bodyPr/>
          <a:lstStyle/>
          <a:p>
            <a:fld id="{0883DFC0-F489-4505-84AF-A1F47D7CD818}" type="slidenum">
              <a:rPr lang="en-IN" smtClean="0"/>
              <a:t>‹#›</a:t>
            </a:fld>
            <a:endParaRPr lang="en-IN"/>
          </a:p>
        </p:txBody>
      </p:sp>
    </p:spTree>
    <p:extLst>
      <p:ext uri="{BB962C8B-B14F-4D97-AF65-F5344CB8AC3E}">
        <p14:creationId xmlns:p14="http://schemas.microsoft.com/office/powerpoint/2010/main" val="10369931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6C183-5E6A-4363-BD18-C97AE67F454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AC33B87-DCF3-4E76-BF06-97BC6206501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23A859ED-012F-4A32-BE9B-1C72AE9C9B8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47B857B-FFC2-4DF1-AA2B-42FA6FCD2EE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7EB8279B-C9E6-4EE1-963F-898B0DC27F8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E0ADFD7-203A-4EB6-94BC-F51041EF81A5}"/>
              </a:ext>
            </a:extLst>
          </p:cNvPr>
          <p:cNvSpPr>
            <a:spLocks noGrp="1"/>
          </p:cNvSpPr>
          <p:nvPr>
            <p:ph type="dt" sz="half" idx="10"/>
          </p:nvPr>
        </p:nvSpPr>
        <p:spPr/>
        <p:txBody>
          <a:bodyPr/>
          <a:lstStyle/>
          <a:p>
            <a:fld id="{CEA335A9-B2E9-46DD-8A45-5736C9D72447}" type="datetimeFigureOut">
              <a:rPr lang="en-IN" smtClean="0"/>
              <a:t>02-02-2022</a:t>
            </a:fld>
            <a:endParaRPr lang="en-IN"/>
          </a:p>
        </p:txBody>
      </p:sp>
      <p:sp>
        <p:nvSpPr>
          <p:cNvPr id="8" name="Footer Placeholder 7">
            <a:extLst>
              <a:ext uri="{FF2B5EF4-FFF2-40B4-BE49-F238E27FC236}">
                <a16:creationId xmlns:a16="http://schemas.microsoft.com/office/drawing/2014/main" id="{3F12A490-4C8F-4820-AB56-467EBE2218C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24F4716-2C87-4712-8F97-E7781FCB336F}"/>
              </a:ext>
            </a:extLst>
          </p:cNvPr>
          <p:cNvSpPr>
            <a:spLocks noGrp="1"/>
          </p:cNvSpPr>
          <p:nvPr>
            <p:ph type="sldNum" sz="quarter" idx="12"/>
          </p:nvPr>
        </p:nvSpPr>
        <p:spPr/>
        <p:txBody>
          <a:bodyPr/>
          <a:lstStyle/>
          <a:p>
            <a:fld id="{0883DFC0-F489-4505-84AF-A1F47D7CD818}" type="slidenum">
              <a:rPr lang="en-IN" smtClean="0"/>
              <a:t>‹#›</a:t>
            </a:fld>
            <a:endParaRPr lang="en-IN"/>
          </a:p>
        </p:txBody>
      </p:sp>
    </p:spTree>
    <p:extLst>
      <p:ext uri="{BB962C8B-B14F-4D97-AF65-F5344CB8AC3E}">
        <p14:creationId xmlns:p14="http://schemas.microsoft.com/office/powerpoint/2010/main" val="32695379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24E04-2EA0-46D7-A163-A5BB6AA2B86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5FC5CF7-C0A1-42B2-8791-3972D30E876F}"/>
              </a:ext>
            </a:extLst>
          </p:cNvPr>
          <p:cNvSpPr>
            <a:spLocks noGrp="1"/>
          </p:cNvSpPr>
          <p:nvPr>
            <p:ph type="dt" sz="half" idx="10"/>
          </p:nvPr>
        </p:nvSpPr>
        <p:spPr/>
        <p:txBody>
          <a:bodyPr/>
          <a:lstStyle/>
          <a:p>
            <a:fld id="{CEA335A9-B2E9-46DD-8A45-5736C9D72447}" type="datetimeFigureOut">
              <a:rPr lang="en-IN" smtClean="0"/>
              <a:t>02-02-2022</a:t>
            </a:fld>
            <a:endParaRPr lang="en-IN"/>
          </a:p>
        </p:txBody>
      </p:sp>
      <p:sp>
        <p:nvSpPr>
          <p:cNvPr id="4" name="Footer Placeholder 3">
            <a:extLst>
              <a:ext uri="{FF2B5EF4-FFF2-40B4-BE49-F238E27FC236}">
                <a16:creationId xmlns:a16="http://schemas.microsoft.com/office/drawing/2014/main" id="{297FF15D-1218-414B-A442-E1882BD44C6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09FB957-63B5-4261-9A6F-6250F3A505C3}"/>
              </a:ext>
            </a:extLst>
          </p:cNvPr>
          <p:cNvSpPr>
            <a:spLocks noGrp="1"/>
          </p:cNvSpPr>
          <p:nvPr>
            <p:ph type="sldNum" sz="quarter" idx="12"/>
          </p:nvPr>
        </p:nvSpPr>
        <p:spPr/>
        <p:txBody>
          <a:bodyPr/>
          <a:lstStyle/>
          <a:p>
            <a:fld id="{0883DFC0-F489-4505-84AF-A1F47D7CD818}" type="slidenum">
              <a:rPr lang="en-IN" smtClean="0"/>
              <a:t>‹#›</a:t>
            </a:fld>
            <a:endParaRPr lang="en-IN"/>
          </a:p>
        </p:txBody>
      </p:sp>
    </p:spTree>
    <p:extLst>
      <p:ext uri="{BB962C8B-B14F-4D97-AF65-F5344CB8AC3E}">
        <p14:creationId xmlns:p14="http://schemas.microsoft.com/office/powerpoint/2010/main" val="15466353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654A10E-905C-415B-A183-EFD66F1E441E}"/>
              </a:ext>
            </a:extLst>
          </p:cNvPr>
          <p:cNvSpPr>
            <a:spLocks noGrp="1"/>
          </p:cNvSpPr>
          <p:nvPr>
            <p:ph type="dt" sz="half" idx="10"/>
          </p:nvPr>
        </p:nvSpPr>
        <p:spPr/>
        <p:txBody>
          <a:bodyPr/>
          <a:lstStyle/>
          <a:p>
            <a:fld id="{CEA335A9-B2E9-46DD-8A45-5736C9D72447}" type="datetimeFigureOut">
              <a:rPr lang="en-IN" smtClean="0"/>
              <a:t>02-02-2022</a:t>
            </a:fld>
            <a:endParaRPr lang="en-IN"/>
          </a:p>
        </p:txBody>
      </p:sp>
      <p:sp>
        <p:nvSpPr>
          <p:cNvPr id="3" name="Footer Placeholder 2">
            <a:extLst>
              <a:ext uri="{FF2B5EF4-FFF2-40B4-BE49-F238E27FC236}">
                <a16:creationId xmlns:a16="http://schemas.microsoft.com/office/drawing/2014/main" id="{9AC2C54A-8149-4011-8552-A2FDF148FEB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8669FFB-222E-4A4F-B752-16D8A53FD336}"/>
              </a:ext>
            </a:extLst>
          </p:cNvPr>
          <p:cNvSpPr>
            <a:spLocks noGrp="1"/>
          </p:cNvSpPr>
          <p:nvPr>
            <p:ph type="sldNum" sz="quarter" idx="12"/>
          </p:nvPr>
        </p:nvSpPr>
        <p:spPr/>
        <p:txBody>
          <a:bodyPr/>
          <a:lstStyle/>
          <a:p>
            <a:fld id="{0883DFC0-F489-4505-84AF-A1F47D7CD818}" type="slidenum">
              <a:rPr lang="en-IN" smtClean="0"/>
              <a:t>‹#›</a:t>
            </a:fld>
            <a:endParaRPr lang="en-IN"/>
          </a:p>
        </p:txBody>
      </p:sp>
    </p:spTree>
    <p:extLst>
      <p:ext uri="{BB962C8B-B14F-4D97-AF65-F5344CB8AC3E}">
        <p14:creationId xmlns:p14="http://schemas.microsoft.com/office/powerpoint/2010/main" val="2339928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181F1-C9C7-4D40-85CB-7FEE245117B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B1FCFCF-BA54-433A-9567-6D8DA692821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99006CB-866E-46FB-B2B1-0D00056138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B894EBB-5457-4108-ACD8-F72EBF54CB9C}"/>
              </a:ext>
            </a:extLst>
          </p:cNvPr>
          <p:cNvSpPr>
            <a:spLocks noGrp="1"/>
          </p:cNvSpPr>
          <p:nvPr>
            <p:ph type="dt" sz="half" idx="10"/>
          </p:nvPr>
        </p:nvSpPr>
        <p:spPr/>
        <p:txBody>
          <a:bodyPr/>
          <a:lstStyle/>
          <a:p>
            <a:fld id="{CEA335A9-B2E9-46DD-8A45-5736C9D72447}" type="datetimeFigureOut">
              <a:rPr lang="en-IN" smtClean="0"/>
              <a:t>02-02-2022</a:t>
            </a:fld>
            <a:endParaRPr lang="en-IN"/>
          </a:p>
        </p:txBody>
      </p:sp>
      <p:sp>
        <p:nvSpPr>
          <p:cNvPr id="6" name="Footer Placeholder 5">
            <a:extLst>
              <a:ext uri="{FF2B5EF4-FFF2-40B4-BE49-F238E27FC236}">
                <a16:creationId xmlns:a16="http://schemas.microsoft.com/office/drawing/2014/main" id="{B313BA4D-D059-4EBD-8621-5E22560CDC6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8E126E9-384B-428A-92E4-B7304D6C939A}"/>
              </a:ext>
            </a:extLst>
          </p:cNvPr>
          <p:cNvSpPr>
            <a:spLocks noGrp="1"/>
          </p:cNvSpPr>
          <p:nvPr>
            <p:ph type="sldNum" sz="quarter" idx="12"/>
          </p:nvPr>
        </p:nvSpPr>
        <p:spPr/>
        <p:txBody>
          <a:bodyPr/>
          <a:lstStyle/>
          <a:p>
            <a:fld id="{0883DFC0-F489-4505-84AF-A1F47D7CD818}" type="slidenum">
              <a:rPr lang="en-IN" smtClean="0"/>
              <a:t>‹#›</a:t>
            </a:fld>
            <a:endParaRPr lang="en-IN"/>
          </a:p>
        </p:txBody>
      </p:sp>
    </p:spTree>
    <p:extLst>
      <p:ext uri="{BB962C8B-B14F-4D97-AF65-F5344CB8AC3E}">
        <p14:creationId xmlns:p14="http://schemas.microsoft.com/office/powerpoint/2010/main" val="24637757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05081-08F8-4C60-A9E5-D026C4F53CC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CF194DC-FC34-4237-8A04-89B0EB4EB1E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3D66375-6A67-48C3-A62A-C800C07F5B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45B52D7-9A97-41A3-9FBE-FA40AC33BDB3}"/>
              </a:ext>
            </a:extLst>
          </p:cNvPr>
          <p:cNvSpPr>
            <a:spLocks noGrp="1"/>
          </p:cNvSpPr>
          <p:nvPr>
            <p:ph type="dt" sz="half" idx="10"/>
          </p:nvPr>
        </p:nvSpPr>
        <p:spPr/>
        <p:txBody>
          <a:bodyPr/>
          <a:lstStyle/>
          <a:p>
            <a:fld id="{CEA335A9-B2E9-46DD-8A45-5736C9D72447}" type="datetimeFigureOut">
              <a:rPr lang="en-IN" smtClean="0"/>
              <a:t>02-02-2022</a:t>
            </a:fld>
            <a:endParaRPr lang="en-IN"/>
          </a:p>
        </p:txBody>
      </p:sp>
      <p:sp>
        <p:nvSpPr>
          <p:cNvPr id="6" name="Footer Placeholder 5">
            <a:extLst>
              <a:ext uri="{FF2B5EF4-FFF2-40B4-BE49-F238E27FC236}">
                <a16:creationId xmlns:a16="http://schemas.microsoft.com/office/drawing/2014/main" id="{8129F84B-3370-40D9-9BE1-D2B9D05C4E6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B2C7F3B-57DC-4150-8C1E-C524F01C0A85}"/>
              </a:ext>
            </a:extLst>
          </p:cNvPr>
          <p:cNvSpPr>
            <a:spLocks noGrp="1"/>
          </p:cNvSpPr>
          <p:nvPr>
            <p:ph type="sldNum" sz="quarter" idx="12"/>
          </p:nvPr>
        </p:nvSpPr>
        <p:spPr/>
        <p:txBody>
          <a:bodyPr/>
          <a:lstStyle/>
          <a:p>
            <a:fld id="{0883DFC0-F489-4505-84AF-A1F47D7CD818}" type="slidenum">
              <a:rPr lang="en-IN" smtClean="0"/>
              <a:t>‹#›</a:t>
            </a:fld>
            <a:endParaRPr lang="en-IN"/>
          </a:p>
        </p:txBody>
      </p:sp>
    </p:spTree>
    <p:extLst>
      <p:ext uri="{BB962C8B-B14F-4D97-AF65-F5344CB8AC3E}">
        <p14:creationId xmlns:p14="http://schemas.microsoft.com/office/powerpoint/2010/main" val="9779451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D861982-EF44-4FCF-8725-BEA30D38AA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3525558-B4B5-44A7-9A9D-9132B5B2A8E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E2C2A49-42E7-40B4-A175-AAC6FDB208F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A335A9-B2E9-46DD-8A45-5736C9D72447}" type="datetimeFigureOut">
              <a:rPr lang="en-IN" smtClean="0"/>
              <a:t>02-02-2022</a:t>
            </a:fld>
            <a:endParaRPr lang="en-IN"/>
          </a:p>
        </p:txBody>
      </p:sp>
      <p:sp>
        <p:nvSpPr>
          <p:cNvPr id="5" name="Footer Placeholder 4">
            <a:extLst>
              <a:ext uri="{FF2B5EF4-FFF2-40B4-BE49-F238E27FC236}">
                <a16:creationId xmlns:a16="http://schemas.microsoft.com/office/drawing/2014/main" id="{59FAADA2-EDC5-4D3E-8AC7-5C29A0933A0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E353CF9-10E7-4104-8367-5E5E5D67D50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83DFC0-F489-4505-84AF-A1F47D7CD818}" type="slidenum">
              <a:rPr lang="en-IN" smtClean="0"/>
              <a:t>‹#›</a:t>
            </a:fld>
            <a:endParaRPr lang="en-IN"/>
          </a:p>
        </p:txBody>
      </p:sp>
    </p:spTree>
    <p:extLst>
      <p:ext uri="{BB962C8B-B14F-4D97-AF65-F5344CB8AC3E}">
        <p14:creationId xmlns:p14="http://schemas.microsoft.com/office/powerpoint/2010/main" val="35862489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analyticssteps.com/blogs/how-transfer-learning-done-neural-networks-and-convolutional-neural-network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A873D-8BA5-48E1-8948-6589EB0FDDB5}"/>
              </a:ext>
            </a:extLst>
          </p:cNvPr>
          <p:cNvSpPr>
            <a:spLocks noGrp="1"/>
          </p:cNvSpPr>
          <p:nvPr>
            <p:ph type="ctrTitle"/>
          </p:nvPr>
        </p:nvSpPr>
        <p:spPr/>
        <p:txBody>
          <a:bodyPr/>
          <a:lstStyle/>
          <a:p>
            <a:r>
              <a:rPr lang="en-US" dirty="0"/>
              <a:t>CASE STUDY -CNN</a:t>
            </a:r>
            <a:endParaRPr lang="en-IN" dirty="0"/>
          </a:p>
        </p:txBody>
      </p:sp>
      <p:sp>
        <p:nvSpPr>
          <p:cNvPr id="3" name="Subtitle 2">
            <a:extLst>
              <a:ext uri="{FF2B5EF4-FFF2-40B4-BE49-F238E27FC236}">
                <a16:creationId xmlns:a16="http://schemas.microsoft.com/office/drawing/2014/main" id="{28585CEA-BB61-402C-9A1A-B30E235D4F8D}"/>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40052701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5E3B0-9A8D-4C37-8F6F-1A36A47E55F7}"/>
              </a:ext>
            </a:extLst>
          </p:cNvPr>
          <p:cNvSpPr>
            <a:spLocks noGrp="1"/>
          </p:cNvSpPr>
          <p:nvPr>
            <p:ph type="title"/>
          </p:nvPr>
        </p:nvSpPr>
        <p:spPr/>
        <p:txBody>
          <a:bodyPr/>
          <a:lstStyle/>
          <a:p>
            <a:r>
              <a:rPr lang="en-US" dirty="0"/>
              <a:t>Architecture:</a:t>
            </a:r>
            <a:endParaRPr lang="en-IN" dirty="0"/>
          </a:p>
        </p:txBody>
      </p:sp>
      <p:sp>
        <p:nvSpPr>
          <p:cNvPr id="6" name="AutoShape 6" descr="../_images/alexnet.svg">
            <a:extLst>
              <a:ext uri="{FF2B5EF4-FFF2-40B4-BE49-F238E27FC236}">
                <a16:creationId xmlns:a16="http://schemas.microsoft.com/office/drawing/2014/main" id="{27F7828B-7261-495F-B5B9-20D6E6CFBD27}"/>
              </a:ext>
            </a:extLst>
          </p:cNvPr>
          <p:cNvSpPr>
            <a:spLocks noChangeAspect="1" noChangeArrowheads="1"/>
          </p:cNvSpPr>
          <p:nvPr/>
        </p:nvSpPr>
        <p:spPr bwMode="auto">
          <a:xfrm>
            <a:off x="7189304" y="37338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AutoShape 8" descr="../_images/alexnet.svg">
            <a:extLst>
              <a:ext uri="{FF2B5EF4-FFF2-40B4-BE49-F238E27FC236}">
                <a16:creationId xmlns:a16="http://schemas.microsoft.com/office/drawing/2014/main" id="{D580578F-889F-44D0-9236-6B38CD3A08CB}"/>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4106" name="Picture 10" descr="alexnet2">
            <a:extLst>
              <a:ext uri="{FF2B5EF4-FFF2-40B4-BE49-F238E27FC236}">
                <a16:creationId xmlns:a16="http://schemas.microsoft.com/office/drawing/2014/main" id="{32DB63F5-D90C-4CF0-B7CD-085F671EBC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3426" y="2076449"/>
            <a:ext cx="10641496" cy="34629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02543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CB034-DEE5-4FD3-855A-70306180C6B4}"/>
              </a:ext>
            </a:extLst>
          </p:cNvPr>
          <p:cNvSpPr>
            <a:spLocks noGrp="1"/>
          </p:cNvSpPr>
          <p:nvPr>
            <p:ph type="title"/>
          </p:nvPr>
        </p:nvSpPr>
        <p:spPr/>
        <p:txBody>
          <a:bodyPr/>
          <a:lstStyle/>
          <a:p>
            <a:r>
              <a:rPr lang="en-US" dirty="0"/>
              <a:t>Layer1</a:t>
            </a:r>
            <a:endParaRPr lang="en-IN" dirty="0"/>
          </a:p>
        </p:txBody>
      </p:sp>
      <p:sp>
        <p:nvSpPr>
          <p:cNvPr id="3" name="Content Placeholder 2">
            <a:extLst>
              <a:ext uri="{FF2B5EF4-FFF2-40B4-BE49-F238E27FC236}">
                <a16:creationId xmlns:a16="http://schemas.microsoft.com/office/drawing/2014/main" id="{0843F9DC-3B64-46AE-B022-D43D37DB07A5}"/>
              </a:ext>
            </a:extLst>
          </p:cNvPr>
          <p:cNvSpPr>
            <a:spLocks noGrp="1"/>
          </p:cNvSpPr>
          <p:nvPr>
            <p:ph idx="1"/>
          </p:nvPr>
        </p:nvSpPr>
        <p:spPr/>
        <p:txBody>
          <a:bodyPr/>
          <a:lstStyle/>
          <a:p>
            <a:pPr fontAlgn="base"/>
            <a:r>
              <a:rPr lang="en-US" dirty="0"/>
              <a:t>Layer 1 is a Convolution Layer,</a:t>
            </a:r>
          </a:p>
          <a:p>
            <a:pPr fontAlgn="base"/>
            <a:r>
              <a:rPr lang="en-US" dirty="0"/>
              <a:t>Input Image size is – 224 x 224 x 3</a:t>
            </a:r>
          </a:p>
          <a:p>
            <a:pPr fontAlgn="base"/>
            <a:r>
              <a:rPr lang="en-US" dirty="0"/>
              <a:t>Number of filters – 96</a:t>
            </a:r>
          </a:p>
          <a:p>
            <a:pPr fontAlgn="base"/>
            <a:r>
              <a:rPr lang="en-US" dirty="0"/>
              <a:t>Filter size – 11 x 11 x 3</a:t>
            </a:r>
          </a:p>
          <a:p>
            <a:pPr fontAlgn="base"/>
            <a:r>
              <a:rPr lang="en-US" dirty="0"/>
              <a:t>Stride – 4</a:t>
            </a:r>
          </a:p>
          <a:p>
            <a:pPr fontAlgn="base"/>
            <a:r>
              <a:rPr lang="en-US" dirty="0"/>
              <a:t>Layer 1 Output</a:t>
            </a:r>
          </a:p>
          <a:p>
            <a:pPr lvl="1" fontAlgn="base"/>
            <a:r>
              <a:rPr lang="en-US" dirty="0"/>
              <a:t>224/4 x 224/4 x 96 = 55 x 55 x 96 (because of stride 4)</a:t>
            </a:r>
          </a:p>
          <a:p>
            <a:pPr lvl="1" fontAlgn="base"/>
            <a:r>
              <a:rPr lang="en-US" dirty="0"/>
              <a:t>Split across 2 GPUs – So 55 x 55 x 48 for each GPU</a:t>
            </a:r>
          </a:p>
          <a:p>
            <a:endParaRPr lang="en-IN" dirty="0"/>
          </a:p>
        </p:txBody>
      </p:sp>
    </p:spTree>
    <p:extLst>
      <p:ext uri="{BB962C8B-B14F-4D97-AF65-F5344CB8AC3E}">
        <p14:creationId xmlns:p14="http://schemas.microsoft.com/office/powerpoint/2010/main" val="41196825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8C346-4F56-4E39-866F-9B4A1D7E0ABC}"/>
              </a:ext>
            </a:extLst>
          </p:cNvPr>
          <p:cNvSpPr>
            <a:spLocks noGrp="1"/>
          </p:cNvSpPr>
          <p:nvPr>
            <p:ph type="title"/>
          </p:nvPr>
        </p:nvSpPr>
        <p:spPr/>
        <p:txBody>
          <a:bodyPr/>
          <a:lstStyle/>
          <a:p>
            <a:r>
              <a:rPr lang="en-US" dirty="0"/>
              <a:t>Layer 2</a:t>
            </a:r>
            <a:endParaRPr lang="en-IN" dirty="0"/>
          </a:p>
        </p:txBody>
      </p:sp>
      <p:sp>
        <p:nvSpPr>
          <p:cNvPr id="3" name="Content Placeholder 2">
            <a:extLst>
              <a:ext uri="{FF2B5EF4-FFF2-40B4-BE49-F238E27FC236}">
                <a16:creationId xmlns:a16="http://schemas.microsoft.com/office/drawing/2014/main" id="{DC2C6069-B9F1-4302-83FB-9ED96F36945B}"/>
              </a:ext>
            </a:extLst>
          </p:cNvPr>
          <p:cNvSpPr>
            <a:spLocks noGrp="1"/>
          </p:cNvSpPr>
          <p:nvPr>
            <p:ph idx="1"/>
          </p:nvPr>
        </p:nvSpPr>
        <p:spPr/>
        <p:txBody>
          <a:bodyPr/>
          <a:lstStyle/>
          <a:p>
            <a:pPr fontAlgn="base"/>
            <a:r>
              <a:rPr lang="en-US" dirty="0"/>
              <a:t>Layer 2 is a Max Pooling Followed by Convolution</a:t>
            </a:r>
          </a:p>
          <a:p>
            <a:pPr fontAlgn="base"/>
            <a:r>
              <a:rPr lang="en-US" dirty="0"/>
              <a:t>Input – 55 x 55 x 96</a:t>
            </a:r>
          </a:p>
          <a:p>
            <a:pPr fontAlgn="base"/>
            <a:r>
              <a:rPr lang="en-US" dirty="0"/>
              <a:t>Max pooling – 55/2 x 55/2 x 96 = 27 x 27 x 96</a:t>
            </a:r>
          </a:p>
          <a:p>
            <a:pPr fontAlgn="base"/>
            <a:r>
              <a:rPr lang="en-US" dirty="0"/>
              <a:t>Number of filters – 256</a:t>
            </a:r>
          </a:p>
          <a:p>
            <a:pPr fontAlgn="base"/>
            <a:r>
              <a:rPr lang="en-US" dirty="0"/>
              <a:t>Filter size – 5 x 5 x 48</a:t>
            </a:r>
          </a:p>
          <a:p>
            <a:pPr fontAlgn="base"/>
            <a:r>
              <a:rPr lang="en-US" dirty="0"/>
              <a:t>Layer 2 Output</a:t>
            </a:r>
          </a:p>
          <a:p>
            <a:pPr lvl="1" fontAlgn="base"/>
            <a:r>
              <a:rPr lang="en-US" dirty="0"/>
              <a:t>27 x 27 x 256</a:t>
            </a:r>
          </a:p>
          <a:p>
            <a:pPr lvl="1" fontAlgn="base"/>
            <a:r>
              <a:rPr lang="en-US" dirty="0"/>
              <a:t>Split across 2 GPUs – So 27 x 27 x 128 for each GPU</a:t>
            </a:r>
          </a:p>
          <a:p>
            <a:pPr marL="457200" lvl="1" indent="0" fontAlgn="base">
              <a:buNone/>
            </a:pPr>
            <a:r>
              <a:rPr lang="en-US" sz="2800" b="1" dirty="0"/>
              <a:t>Layers 3, 4 &amp; 5 follow on similar lines.</a:t>
            </a:r>
          </a:p>
          <a:p>
            <a:endParaRPr lang="en-IN" dirty="0"/>
          </a:p>
        </p:txBody>
      </p:sp>
    </p:spTree>
    <p:extLst>
      <p:ext uri="{BB962C8B-B14F-4D97-AF65-F5344CB8AC3E}">
        <p14:creationId xmlns:p14="http://schemas.microsoft.com/office/powerpoint/2010/main" val="42874021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689A4-B7AF-4F6D-8EB9-38538423005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8C75C53-6E5B-430A-8F86-6588655CDEAD}"/>
              </a:ext>
            </a:extLst>
          </p:cNvPr>
          <p:cNvSpPr>
            <a:spLocks noGrp="1"/>
          </p:cNvSpPr>
          <p:nvPr>
            <p:ph idx="1"/>
          </p:nvPr>
        </p:nvSpPr>
        <p:spPr/>
        <p:txBody>
          <a:bodyPr>
            <a:normAutofit fontScale="92500"/>
          </a:bodyPr>
          <a:lstStyle/>
          <a:p>
            <a:pPr fontAlgn="base"/>
            <a:r>
              <a:rPr lang="en-US" dirty="0"/>
              <a:t>Layer 6 is fully connected</a:t>
            </a:r>
          </a:p>
          <a:p>
            <a:pPr fontAlgn="base"/>
            <a:r>
              <a:rPr lang="en-US" dirty="0"/>
              <a:t>Input – 13 x 13 x 128 – &gt; is transformed into a vector</a:t>
            </a:r>
          </a:p>
          <a:p>
            <a:pPr fontAlgn="base"/>
            <a:r>
              <a:rPr lang="en-US" dirty="0"/>
              <a:t>And multiplied with a matrix of the following dim – (13 x 13 x 128) x 2048</a:t>
            </a:r>
          </a:p>
          <a:p>
            <a:pPr fontAlgn="base"/>
            <a:r>
              <a:rPr lang="en-US" dirty="0"/>
              <a:t>GEMV(General Matrix Vector Multiply) is used here:</a:t>
            </a:r>
          </a:p>
          <a:p>
            <a:pPr fontAlgn="base"/>
            <a:r>
              <a:rPr lang="en-US" dirty="0"/>
              <a:t>Vector X = 1 x (13x13x128)</a:t>
            </a:r>
          </a:p>
          <a:p>
            <a:pPr fontAlgn="base"/>
            <a:r>
              <a:rPr lang="en-US" dirty="0"/>
              <a:t>Matrix A = (13x13x128) x 2048 – This is an external input to the network</a:t>
            </a:r>
          </a:p>
          <a:p>
            <a:pPr fontAlgn="base"/>
            <a:r>
              <a:rPr lang="en-US" dirty="0"/>
              <a:t>Output is – 1 x 2048</a:t>
            </a:r>
          </a:p>
          <a:p>
            <a:pPr fontAlgn="base"/>
            <a:r>
              <a:rPr lang="en-US" dirty="0"/>
              <a:t>**Layers 7 &amp; 8 follow on similar lines.</a:t>
            </a:r>
          </a:p>
          <a:p>
            <a:endParaRPr lang="en-IN" dirty="0"/>
          </a:p>
        </p:txBody>
      </p:sp>
    </p:spTree>
    <p:extLst>
      <p:ext uri="{BB962C8B-B14F-4D97-AF65-F5344CB8AC3E}">
        <p14:creationId xmlns:p14="http://schemas.microsoft.com/office/powerpoint/2010/main" val="13518532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68C0E-19F4-49D2-9538-7B0A05154D90}"/>
              </a:ext>
            </a:extLst>
          </p:cNvPr>
          <p:cNvSpPr>
            <a:spLocks noGrp="1"/>
          </p:cNvSpPr>
          <p:nvPr>
            <p:ph type="title"/>
          </p:nvPr>
        </p:nvSpPr>
        <p:spPr/>
        <p:txBody>
          <a:bodyPr/>
          <a:lstStyle/>
          <a:p>
            <a:r>
              <a:rPr lang="en-US" dirty="0"/>
              <a:t>VGGNet-16</a:t>
            </a:r>
            <a:endParaRPr lang="en-IN" dirty="0"/>
          </a:p>
        </p:txBody>
      </p:sp>
      <p:sp>
        <p:nvSpPr>
          <p:cNvPr id="3" name="Content Placeholder 2">
            <a:extLst>
              <a:ext uri="{FF2B5EF4-FFF2-40B4-BE49-F238E27FC236}">
                <a16:creationId xmlns:a16="http://schemas.microsoft.com/office/drawing/2014/main" id="{DD236991-FF05-46D0-AD9E-7EBC2DA37FB9}"/>
              </a:ext>
            </a:extLst>
          </p:cNvPr>
          <p:cNvSpPr>
            <a:spLocks noGrp="1"/>
          </p:cNvSpPr>
          <p:nvPr>
            <p:ph idx="1"/>
          </p:nvPr>
        </p:nvSpPr>
        <p:spPr/>
        <p:txBody>
          <a:bodyPr/>
          <a:lstStyle/>
          <a:p>
            <a:r>
              <a:rPr lang="en-US" dirty="0"/>
              <a:t>VGGNet-16 consists of </a:t>
            </a:r>
            <a:r>
              <a:rPr lang="en-US" b="1" dirty="0"/>
              <a:t>16 convolutional layers</a:t>
            </a:r>
            <a:r>
              <a:rPr lang="en-US" dirty="0"/>
              <a:t> and is very appealing because of its </a:t>
            </a:r>
            <a:r>
              <a:rPr lang="en-US" b="1" dirty="0"/>
              <a:t>very uniform Architecture</a:t>
            </a:r>
            <a:r>
              <a:rPr lang="en-US" dirty="0"/>
              <a:t>.</a:t>
            </a:r>
          </a:p>
          <a:p>
            <a:r>
              <a:rPr lang="en-US" dirty="0"/>
              <a:t> Similar to </a:t>
            </a:r>
            <a:r>
              <a:rPr lang="en-US" dirty="0" err="1"/>
              <a:t>AlexNet</a:t>
            </a:r>
            <a:r>
              <a:rPr lang="en-US" dirty="0"/>
              <a:t>, it has only 3x3 convolutions, but lots of filters.</a:t>
            </a:r>
          </a:p>
          <a:p>
            <a:r>
              <a:rPr lang="en-US" dirty="0"/>
              <a:t> It can be trained on 4 GPUs for 2–3 weeks. </a:t>
            </a:r>
          </a:p>
          <a:p>
            <a:r>
              <a:rPr lang="en-US" dirty="0"/>
              <a:t>It is currently the </a:t>
            </a:r>
            <a:r>
              <a:rPr lang="en-US" b="1" dirty="0"/>
              <a:t>most preferred choice in the community for extracting features from images</a:t>
            </a:r>
            <a:r>
              <a:rPr lang="en-US" dirty="0"/>
              <a:t>. </a:t>
            </a:r>
          </a:p>
          <a:p>
            <a:r>
              <a:rPr lang="en-US" dirty="0"/>
              <a:t>The weight configuration of the </a:t>
            </a:r>
            <a:r>
              <a:rPr lang="en-US" dirty="0" err="1"/>
              <a:t>VGGNet</a:t>
            </a:r>
            <a:r>
              <a:rPr lang="en-US" dirty="0"/>
              <a:t> is publicly available and has been used in many other applications and challenges as a baseline feature extractor.</a:t>
            </a:r>
            <a:endParaRPr lang="en-IN" dirty="0"/>
          </a:p>
        </p:txBody>
      </p:sp>
    </p:spTree>
    <p:extLst>
      <p:ext uri="{BB962C8B-B14F-4D97-AF65-F5344CB8AC3E}">
        <p14:creationId xmlns:p14="http://schemas.microsoft.com/office/powerpoint/2010/main" val="9457030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6502A-2952-49FD-8CDD-5F2165B6D365}"/>
              </a:ext>
            </a:extLst>
          </p:cNvPr>
          <p:cNvSpPr>
            <a:spLocks noGrp="1"/>
          </p:cNvSpPr>
          <p:nvPr>
            <p:ph type="title"/>
          </p:nvPr>
        </p:nvSpPr>
        <p:spPr/>
        <p:txBody>
          <a:bodyPr/>
          <a:lstStyle/>
          <a:p>
            <a:r>
              <a:rPr lang="en-US" dirty="0"/>
              <a:t>Architecture</a:t>
            </a:r>
            <a:endParaRPr lang="en-IN" dirty="0"/>
          </a:p>
        </p:txBody>
      </p:sp>
      <p:pic>
        <p:nvPicPr>
          <p:cNvPr id="5122" name="Picture 2" descr="VGG architecture">
            <a:extLst>
              <a:ext uri="{FF2B5EF4-FFF2-40B4-BE49-F238E27FC236}">
                <a16:creationId xmlns:a16="http://schemas.microsoft.com/office/drawing/2014/main" id="{50606A15-FFEA-4712-AE8A-C1A1CF22883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09600" y="1895061"/>
            <a:ext cx="10111409" cy="44792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57456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D593B-A969-473C-9CAB-AFF55E241475}"/>
              </a:ext>
            </a:extLst>
          </p:cNvPr>
          <p:cNvSpPr>
            <a:spLocks noGrp="1"/>
          </p:cNvSpPr>
          <p:nvPr>
            <p:ph type="title"/>
          </p:nvPr>
        </p:nvSpPr>
        <p:spPr/>
        <p:txBody>
          <a:bodyPr/>
          <a:lstStyle/>
          <a:p>
            <a:endParaRPr lang="en-IN"/>
          </a:p>
        </p:txBody>
      </p:sp>
      <p:pic>
        <p:nvPicPr>
          <p:cNvPr id="6146" name="Picture 2" descr="VGG16 Layers">
            <a:extLst>
              <a:ext uri="{FF2B5EF4-FFF2-40B4-BE49-F238E27FC236}">
                <a16:creationId xmlns:a16="http://schemas.microsoft.com/office/drawing/2014/main" id="{15796D9F-068C-4318-B48D-0A42DF2EF30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1792" y="1987826"/>
            <a:ext cx="10310192" cy="38563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77535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32DE5-B318-4F71-BBAC-67E24E4474AF}"/>
              </a:ext>
            </a:extLst>
          </p:cNvPr>
          <p:cNvSpPr>
            <a:spLocks noGrp="1"/>
          </p:cNvSpPr>
          <p:nvPr>
            <p:ph type="title"/>
          </p:nvPr>
        </p:nvSpPr>
        <p:spPr/>
        <p:txBody>
          <a:bodyPr/>
          <a:lstStyle/>
          <a:p>
            <a:r>
              <a:rPr lang="en-US" dirty="0"/>
              <a:t>16 layers</a:t>
            </a:r>
            <a:endParaRPr lang="en-IN" dirty="0"/>
          </a:p>
        </p:txBody>
      </p:sp>
      <p:sp>
        <p:nvSpPr>
          <p:cNvPr id="3" name="Content Placeholder 2">
            <a:extLst>
              <a:ext uri="{FF2B5EF4-FFF2-40B4-BE49-F238E27FC236}">
                <a16:creationId xmlns:a16="http://schemas.microsoft.com/office/drawing/2014/main" id="{C13EC5E0-6485-47DC-868C-8E5E07113179}"/>
              </a:ext>
            </a:extLst>
          </p:cNvPr>
          <p:cNvSpPr>
            <a:spLocks noGrp="1"/>
          </p:cNvSpPr>
          <p:nvPr>
            <p:ph idx="1"/>
          </p:nvPr>
        </p:nvSpPr>
        <p:spPr/>
        <p:txBody>
          <a:bodyPr>
            <a:normAutofit fontScale="85000" lnSpcReduction="20000"/>
          </a:bodyPr>
          <a:lstStyle/>
          <a:p>
            <a:r>
              <a:rPr lang="en-IN" dirty="0"/>
              <a:t>1.Convolution using 64 filters</a:t>
            </a:r>
            <a:br>
              <a:rPr lang="en-IN" dirty="0"/>
            </a:br>
            <a:r>
              <a:rPr lang="en-IN" dirty="0"/>
              <a:t>2.Convolution using 64 filters + Max pooling</a:t>
            </a:r>
            <a:br>
              <a:rPr lang="en-IN" dirty="0"/>
            </a:br>
            <a:r>
              <a:rPr lang="en-IN" dirty="0"/>
              <a:t>3.Convolution using 128 filters</a:t>
            </a:r>
            <a:br>
              <a:rPr lang="en-IN" dirty="0"/>
            </a:br>
            <a:r>
              <a:rPr lang="en-IN" dirty="0"/>
              <a:t>4. Convolution using 128 filters + Max pooling</a:t>
            </a:r>
            <a:br>
              <a:rPr lang="en-IN" dirty="0"/>
            </a:br>
            <a:r>
              <a:rPr lang="en-IN" dirty="0"/>
              <a:t>5. Convolution using 256 filters</a:t>
            </a:r>
            <a:br>
              <a:rPr lang="en-IN" dirty="0"/>
            </a:br>
            <a:r>
              <a:rPr lang="en-IN" dirty="0"/>
              <a:t>6. Convolution using 256 filters</a:t>
            </a:r>
            <a:br>
              <a:rPr lang="en-IN" dirty="0"/>
            </a:br>
            <a:r>
              <a:rPr lang="en-IN" dirty="0"/>
              <a:t>7. Convolution using 256 filters + Max pooling</a:t>
            </a:r>
            <a:br>
              <a:rPr lang="en-IN" dirty="0"/>
            </a:br>
            <a:r>
              <a:rPr lang="en-IN" dirty="0"/>
              <a:t>8. Convolution using 512 filters</a:t>
            </a:r>
            <a:br>
              <a:rPr lang="en-IN" dirty="0"/>
            </a:br>
            <a:r>
              <a:rPr lang="en-IN" dirty="0"/>
              <a:t>9. Convolution using 512 filters</a:t>
            </a:r>
            <a:br>
              <a:rPr lang="en-IN" dirty="0"/>
            </a:br>
            <a:r>
              <a:rPr lang="en-IN" dirty="0"/>
              <a:t>10. Convolution using 512 </a:t>
            </a:r>
            <a:r>
              <a:rPr lang="en-IN" dirty="0" err="1"/>
              <a:t>filters+Max</a:t>
            </a:r>
            <a:r>
              <a:rPr lang="en-IN" dirty="0"/>
              <a:t> pooling</a:t>
            </a:r>
            <a:br>
              <a:rPr lang="en-IN" dirty="0"/>
            </a:br>
            <a:r>
              <a:rPr lang="en-IN" dirty="0"/>
              <a:t>11. Convolution using 512 filters</a:t>
            </a:r>
            <a:br>
              <a:rPr lang="en-IN" dirty="0"/>
            </a:br>
            <a:r>
              <a:rPr lang="en-IN" dirty="0"/>
              <a:t>12. Convolution using 512 filters</a:t>
            </a:r>
            <a:br>
              <a:rPr lang="en-IN" dirty="0"/>
            </a:br>
            <a:r>
              <a:rPr lang="en-IN" dirty="0"/>
              <a:t>13. Convolution using 512 </a:t>
            </a:r>
            <a:r>
              <a:rPr lang="en-IN" dirty="0" err="1"/>
              <a:t>filters+Max</a:t>
            </a:r>
            <a:r>
              <a:rPr lang="en-IN" dirty="0"/>
              <a:t> pooling</a:t>
            </a:r>
            <a:br>
              <a:rPr lang="en-IN" dirty="0"/>
            </a:br>
            <a:r>
              <a:rPr lang="en-IN" dirty="0"/>
              <a:t>14. Fully connected with 4096 nodes</a:t>
            </a:r>
            <a:br>
              <a:rPr lang="en-IN" dirty="0"/>
            </a:br>
            <a:r>
              <a:rPr lang="en-IN" dirty="0"/>
              <a:t>15. Fully connected with 4096 nodes</a:t>
            </a:r>
            <a:br>
              <a:rPr lang="en-IN" dirty="0"/>
            </a:br>
            <a:r>
              <a:rPr lang="en-IN" dirty="0"/>
              <a:t>16. Output layer with </a:t>
            </a:r>
            <a:r>
              <a:rPr lang="en-IN" dirty="0" err="1"/>
              <a:t>Softmax</a:t>
            </a:r>
            <a:r>
              <a:rPr lang="en-IN" dirty="0"/>
              <a:t> activation with 1000 nodes.</a:t>
            </a:r>
          </a:p>
        </p:txBody>
      </p:sp>
    </p:spTree>
    <p:extLst>
      <p:ext uri="{BB962C8B-B14F-4D97-AF65-F5344CB8AC3E}">
        <p14:creationId xmlns:p14="http://schemas.microsoft.com/office/powerpoint/2010/main" val="20371680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F97D6-3265-456B-9306-FE84F0815C50}"/>
              </a:ext>
            </a:extLst>
          </p:cNvPr>
          <p:cNvSpPr>
            <a:spLocks noGrp="1"/>
          </p:cNvSpPr>
          <p:nvPr>
            <p:ph type="title"/>
          </p:nvPr>
        </p:nvSpPr>
        <p:spPr/>
        <p:txBody>
          <a:bodyPr/>
          <a:lstStyle/>
          <a:p>
            <a:r>
              <a:rPr lang="en-IN" b="1" u="sng" dirty="0"/>
              <a:t>History of LeNet-5</a:t>
            </a:r>
            <a:br>
              <a:rPr lang="en-IN" dirty="0"/>
            </a:br>
            <a:r>
              <a:rPr lang="en-IN" dirty="0" err="1"/>
              <a:t>LeNet-5</a:t>
            </a:r>
            <a:r>
              <a:rPr lang="en-IN" dirty="0"/>
              <a:t> (1998)</a:t>
            </a:r>
          </a:p>
        </p:txBody>
      </p:sp>
      <p:sp>
        <p:nvSpPr>
          <p:cNvPr id="3" name="Content Placeholder 2">
            <a:extLst>
              <a:ext uri="{FF2B5EF4-FFF2-40B4-BE49-F238E27FC236}">
                <a16:creationId xmlns:a16="http://schemas.microsoft.com/office/drawing/2014/main" id="{5B7101A5-96E1-42CE-ACF7-7A3E968DDE83}"/>
              </a:ext>
            </a:extLst>
          </p:cNvPr>
          <p:cNvSpPr>
            <a:spLocks noGrp="1"/>
          </p:cNvSpPr>
          <p:nvPr>
            <p:ph idx="1"/>
          </p:nvPr>
        </p:nvSpPr>
        <p:spPr/>
        <p:txBody>
          <a:bodyPr/>
          <a:lstStyle/>
          <a:p>
            <a:r>
              <a:rPr lang="en-US" dirty="0"/>
              <a:t>LeNet-5 was one among the earliest </a:t>
            </a:r>
            <a:r>
              <a:rPr lang="en-US" u="sng" dirty="0">
                <a:hlinkClick r:id="rId2"/>
              </a:rPr>
              <a:t>convolutional neural networks</a:t>
            </a:r>
            <a:r>
              <a:rPr lang="en-US" dirty="0"/>
              <a:t> which promoted the event of deep learning. </a:t>
            </a:r>
          </a:p>
          <a:p>
            <a:r>
              <a:rPr lang="en-US" dirty="0"/>
              <a:t>After innumerous years of analysis and plenty of compelling iterations, the end result was named LeNet-5 in 1988.</a:t>
            </a:r>
          </a:p>
          <a:p>
            <a:r>
              <a:rPr lang="en-US" dirty="0"/>
              <a:t>In 1989, Yann </a:t>
            </a:r>
            <a:r>
              <a:rPr lang="en-US" dirty="0" err="1"/>
              <a:t>LeCun</a:t>
            </a:r>
            <a:r>
              <a:rPr lang="en-US" dirty="0"/>
              <a:t> et al. at Bell Labs initially applied the backpropagation rule to all sensible applications, and believed that the flexibility that is provided in network generalization can be increased dramatically by providing constraints from the tasks domain. </a:t>
            </a:r>
            <a:endParaRPr lang="en-IN" dirty="0"/>
          </a:p>
        </p:txBody>
      </p:sp>
    </p:spTree>
    <p:extLst>
      <p:ext uri="{BB962C8B-B14F-4D97-AF65-F5344CB8AC3E}">
        <p14:creationId xmlns:p14="http://schemas.microsoft.com/office/powerpoint/2010/main" val="7305593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AE70B-81B9-4E59-9D0B-E6A66A5941E5}"/>
              </a:ext>
            </a:extLst>
          </p:cNvPr>
          <p:cNvSpPr>
            <a:spLocks noGrp="1"/>
          </p:cNvSpPr>
          <p:nvPr>
            <p:ph type="title"/>
          </p:nvPr>
        </p:nvSpPr>
        <p:spPr/>
        <p:txBody>
          <a:bodyPr/>
          <a:lstStyle/>
          <a:p>
            <a:r>
              <a:rPr lang="en-IN" dirty="0"/>
              <a:t>Objective</a:t>
            </a:r>
            <a:br>
              <a:rPr lang="en-IN" dirty="0"/>
            </a:br>
            <a:endParaRPr lang="en-IN" dirty="0"/>
          </a:p>
        </p:txBody>
      </p:sp>
      <p:sp>
        <p:nvSpPr>
          <p:cNvPr id="3" name="Content Placeholder 2">
            <a:extLst>
              <a:ext uri="{FF2B5EF4-FFF2-40B4-BE49-F238E27FC236}">
                <a16:creationId xmlns:a16="http://schemas.microsoft.com/office/drawing/2014/main" id="{69330184-7752-40AD-B930-8E563E19F37F}"/>
              </a:ext>
            </a:extLst>
          </p:cNvPr>
          <p:cNvSpPr>
            <a:spLocks noGrp="1"/>
          </p:cNvSpPr>
          <p:nvPr>
            <p:ph idx="1"/>
          </p:nvPr>
        </p:nvSpPr>
        <p:spPr/>
        <p:txBody>
          <a:bodyPr/>
          <a:lstStyle/>
          <a:p>
            <a:r>
              <a:rPr lang="en-US" dirty="0"/>
              <a:t>Transfer learning through Pre-trained models is a time and cost-efficient solution for deep learning problems.</a:t>
            </a:r>
          </a:p>
          <a:p>
            <a:r>
              <a:rPr lang="en-US" dirty="0"/>
              <a:t>Understand the Architecture of Lenet-5 as proposed by the authors.</a:t>
            </a:r>
          </a:p>
          <a:p>
            <a:r>
              <a:rPr lang="en-US" dirty="0"/>
              <a:t>Transfer learning works in a similar manner. Transfer learning is the method that uses a neural network trained on a large and generalized enough dataset and being used for another problem. These neural networks are called Pre-trained networks.</a:t>
            </a:r>
            <a:endParaRPr lang="en-IN" dirty="0"/>
          </a:p>
        </p:txBody>
      </p:sp>
    </p:spTree>
    <p:extLst>
      <p:ext uri="{BB962C8B-B14F-4D97-AF65-F5344CB8AC3E}">
        <p14:creationId xmlns:p14="http://schemas.microsoft.com/office/powerpoint/2010/main" val="14482118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59ABF-D3EB-4DF0-A661-8F121A071124}"/>
              </a:ext>
            </a:extLst>
          </p:cNvPr>
          <p:cNvSpPr>
            <a:spLocks noGrp="1"/>
          </p:cNvSpPr>
          <p:nvPr>
            <p:ph type="title"/>
          </p:nvPr>
        </p:nvSpPr>
        <p:spPr/>
        <p:txBody>
          <a:bodyPr/>
          <a:lstStyle/>
          <a:p>
            <a:r>
              <a:rPr lang="en-IN" b="1" u="sng" dirty="0"/>
              <a:t>Features of LeNet-5</a:t>
            </a:r>
            <a:br>
              <a:rPr lang="en-IN" dirty="0"/>
            </a:br>
            <a:endParaRPr lang="en-IN" dirty="0"/>
          </a:p>
        </p:txBody>
      </p:sp>
      <p:sp>
        <p:nvSpPr>
          <p:cNvPr id="3" name="Content Placeholder 2">
            <a:extLst>
              <a:ext uri="{FF2B5EF4-FFF2-40B4-BE49-F238E27FC236}">
                <a16:creationId xmlns:a16="http://schemas.microsoft.com/office/drawing/2014/main" id="{B9FF637B-786C-4C9C-8B53-2B9E6EA9FF62}"/>
              </a:ext>
            </a:extLst>
          </p:cNvPr>
          <p:cNvSpPr>
            <a:spLocks noGrp="1"/>
          </p:cNvSpPr>
          <p:nvPr>
            <p:ph idx="1"/>
          </p:nvPr>
        </p:nvSpPr>
        <p:spPr/>
        <p:txBody>
          <a:bodyPr/>
          <a:lstStyle/>
          <a:p>
            <a:r>
              <a:rPr lang="en-US" dirty="0"/>
              <a:t>Every convolutional layer includes three parts: convolution, pooling, and nonlinear activation functions</a:t>
            </a:r>
          </a:p>
          <a:p>
            <a:r>
              <a:rPr lang="en-US" dirty="0"/>
              <a:t>Using convolution to extract spatial features (Convolution was called receptive fields originally)</a:t>
            </a:r>
          </a:p>
          <a:p>
            <a:r>
              <a:rPr lang="en-US" dirty="0"/>
              <a:t>Subsampling average pooling layer</a:t>
            </a:r>
          </a:p>
          <a:p>
            <a:r>
              <a:rPr lang="en-US" dirty="0"/>
              <a:t>tanh activation function</a:t>
            </a:r>
          </a:p>
          <a:p>
            <a:r>
              <a:rPr lang="en-US" dirty="0"/>
              <a:t>Using MLP as the last classifier</a:t>
            </a:r>
          </a:p>
          <a:p>
            <a:endParaRPr lang="en-IN" dirty="0"/>
          </a:p>
        </p:txBody>
      </p:sp>
    </p:spTree>
    <p:extLst>
      <p:ext uri="{BB962C8B-B14F-4D97-AF65-F5344CB8AC3E}">
        <p14:creationId xmlns:p14="http://schemas.microsoft.com/office/powerpoint/2010/main" val="36419688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97AA8-DEE4-4C33-9152-8104EF7C52FE}"/>
              </a:ext>
            </a:extLst>
          </p:cNvPr>
          <p:cNvSpPr>
            <a:spLocks noGrp="1"/>
          </p:cNvSpPr>
          <p:nvPr>
            <p:ph type="title"/>
          </p:nvPr>
        </p:nvSpPr>
        <p:spPr/>
        <p:txBody>
          <a:bodyPr/>
          <a:lstStyle/>
          <a:p>
            <a:r>
              <a:rPr lang="en-IN" b="1" u="sng" dirty="0"/>
              <a:t>Architecture of LeNet-5</a:t>
            </a:r>
            <a:br>
              <a:rPr lang="en-IN" dirty="0"/>
            </a:br>
            <a:endParaRPr lang="en-IN" dirty="0"/>
          </a:p>
        </p:txBody>
      </p:sp>
      <p:pic>
        <p:nvPicPr>
          <p:cNvPr id="1026" name="Picture 2" descr="Displaying the architecture of LeNet-5">
            <a:extLst>
              <a:ext uri="{FF2B5EF4-FFF2-40B4-BE49-F238E27FC236}">
                <a16:creationId xmlns:a16="http://schemas.microsoft.com/office/drawing/2014/main" id="{C049D3C2-3646-45C9-9D79-2B0DE1A72D3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690688"/>
            <a:ext cx="10515600" cy="45378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87852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296C3-CD11-4834-A8B4-A4144C66E09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78981EF-8D9A-4358-BE0A-3AF14D1BB1F7}"/>
              </a:ext>
            </a:extLst>
          </p:cNvPr>
          <p:cNvSpPr>
            <a:spLocks noGrp="1"/>
          </p:cNvSpPr>
          <p:nvPr>
            <p:ph idx="1"/>
          </p:nvPr>
        </p:nvSpPr>
        <p:spPr/>
        <p:txBody>
          <a:bodyPr>
            <a:normAutofit fontScale="92500" lnSpcReduction="20000"/>
          </a:bodyPr>
          <a:lstStyle/>
          <a:p>
            <a:r>
              <a:rPr lang="en-US" dirty="0"/>
              <a:t>Layer1:The input for LeNet-5 is a 32×32 grayscale image which passes through the first convolutional layer with 6 feature maps or filters having size 5×5 and a stride of one. The image dimensions changes from 32x32x1 to 28x28x6.</a:t>
            </a:r>
          </a:p>
          <a:p>
            <a:r>
              <a:rPr lang="en-US" dirty="0"/>
              <a:t>Layer2:Then the LeNet-5 applies average pooling layer or sub-sampling layer with a filter size 2×2 and a stride of two. The resulting image dimensions will be reduced to 14x14x6.</a:t>
            </a:r>
          </a:p>
          <a:p>
            <a:r>
              <a:rPr lang="en-US" dirty="0"/>
              <a:t>Layer3:Next, there is a second convolutional layer with 16 feature maps having size 5×5 and a stride of 1. In this layer, only 10 out of 16 feature maps are connected to 6 feature maps of the previous layer as shown </a:t>
            </a:r>
            <a:r>
              <a:rPr lang="en-US" dirty="0" err="1"/>
              <a:t>below.Output</a:t>
            </a:r>
            <a:r>
              <a:rPr lang="en-US" dirty="0"/>
              <a:t> reduced to 10x10x16</a:t>
            </a:r>
          </a:p>
          <a:p>
            <a:br>
              <a:rPr lang="en-US" dirty="0"/>
            </a:br>
            <a:endParaRPr lang="en-US" dirty="0"/>
          </a:p>
          <a:p>
            <a:endParaRPr lang="en-IN" dirty="0"/>
          </a:p>
        </p:txBody>
      </p:sp>
    </p:spTree>
    <p:extLst>
      <p:ext uri="{BB962C8B-B14F-4D97-AF65-F5344CB8AC3E}">
        <p14:creationId xmlns:p14="http://schemas.microsoft.com/office/powerpoint/2010/main" val="31320023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242A3-CA3B-4FDB-A1C9-9C7D758E331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C9998A8-9371-43AC-BE2B-DF0392FB6BF5}"/>
              </a:ext>
            </a:extLst>
          </p:cNvPr>
          <p:cNvSpPr>
            <a:spLocks noGrp="1"/>
          </p:cNvSpPr>
          <p:nvPr>
            <p:ph idx="1"/>
          </p:nvPr>
        </p:nvSpPr>
        <p:spPr/>
        <p:txBody>
          <a:bodyPr/>
          <a:lstStyle/>
          <a:p>
            <a:r>
              <a:rPr lang="en-US" dirty="0"/>
              <a:t>Layer4:The fourth layer (S4) is again an average pooling layer with filter size 2×2 and a stride of 2. This layer is the same as the second layer (S2) except it has 16 feature maps so the output will be reduced to 5x5x16.</a:t>
            </a:r>
          </a:p>
          <a:p>
            <a:r>
              <a:rPr lang="en-US" dirty="0"/>
              <a:t>Layer5: The fifth layer (C5) is a fully connected convolutional layer with 120 feature maps each of size 1×1. Each of the 120 units in C5 is connected to all the 400 nodes (5x5x16) in the fourth layer S4.</a:t>
            </a:r>
          </a:p>
          <a:p>
            <a:r>
              <a:rPr lang="en-US" dirty="0"/>
              <a:t>Layer6: The sixth layer is a fully connected layer (F6) with 84 units.</a:t>
            </a:r>
          </a:p>
          <a:p>
            <a:r>
              <a:rPr lang="en-US" dirty="0"/>
              <a:t>Layer7:Finally, there is a fully connected </a:t>
            </a:r>
            <a:r>
              <a:rPr lang="en-US" dirty="0" err="1"/>
              <a:t>softmax</a:t>
            </a:r>
            <a:r>
              <a:rPr lang="en-US" dirty="0"/>
              <a:t> output layer ŷ with 10 possible values corresponding to the digits from 0 to 9.</a:t>
            </a:r>
            <a:endParaRPr lang="en-IN" dirty="0"/>
          </a:p>
        </p:txBody>
      </p:sp>
    </p:spTree>
    <p:extLst>
      <p:ext uri="{BB962C8B-B14F-4D97-AF65-F5344CB8AC3E}">
        <p14:creationId xmlns:p14="http://schemas.microsoft.com/office/powerpoint/2010/main" val="37512350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966D4-7AB9-42A6-AE2F-806668CE1BC2}"/>
              </a:ext>
            </a:extLst>
          </p:cNvPr>
          <p:cNvSpPr>
            <a:spLocks noGrp="1"/>
          </p:cNvSpPr>
          <p:nvPr>
            <p:ph type="title"/>
          </p:nvPr>
        </p:nvSpPr>
        <p:spPr/>
        <p:txBody>
          <a:bodyPr/>
          <a:lstStyle/>
          <a:p>
            <a:endParaRPr lang="en-IN"/>
          </a:p>
        </p:txBody>
      </p:sp>
      <p:pic>
        <p:nvPicPr>
          <p:cNvPr id="2050" name="Picture 2" descr="1gNzz6vvWmF6tDN6pTRTd9g">
            <a:extLst>
              <a:ext uri="{FF2B5EF4-FFF2-40B4-BE49-F238E27FC236}">
                <a16:creationId xmlns:a16="http://schemas.microsoft.com/office/drawing/2014/main" id="{004CAF49-19CF-48B6-88BB-2D26A943D2F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07165" y="2058193"/>
            <a:ext cx="10346635" cy="44346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3613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57A0F-D6F2-4BC9-8C41-99F740F4DD5B}"/>
              </a:ext>
            </a:extLst>
          </p:cNvPr>
          <p:cNvSpPr>
            <a:spLocks noGrp="1"/>
          </p:cNvSpPr>
          <p:nvPr>
            <p:ph type="title"/>
          </p:nvPr>
        </p:nvSpPr>
        <p:spPr/>
        <p:txBody>
          <a:bodyPr/>
          <a:lstStyle/>
          <a:p>
            <a:r>
              <a:rPr lang="en-US" b="1" dirty="0" err="1"/>
              <a:t>AlexNet</a:t>
            </a:r>
            <a:r>
              <a:rPr lang="en-US" dirty="0"/>
              <a:t> </a:t>
            </a:r>
            <a:br>
              <a:rPr lang="en-US" dirty="0"/>
            </a:br>
            <a:r>
              <a:rPr lang="en-IN" dirty="0" err="1"/>
              <a:t>AlexNet</a:t>
            </a:r>
            <a:r>
              <a:rPr lang="en-IN" dirty="0"/>
              <a:t> (2012)</a:t>
            </a:r>
          </a:p>
        </p:txBody>
      </p:sp>
      <p:sp>
        <p:nvSpPr>
          <p:cNvPr id="3" name="Content Placeholder 2">
            <a:extLst>
              <a:ext uri="{FF2B5EF4-FFF2-40B4-BE49-F238E27FC236}">
                <a16:creationId xmlns:a16="http://schemas.microsoft.com/office/drawing/2014/main" id="{A7C7E405-7C21-421A-8534-0CB668D3FD2F}"/>
              </a:ext>
            </a:extLst>
          </p:cNvPr>
          <p:cNvSpPr>
            <a:spLocks noGrp="1"/>
          </p:cNvSpPr>
          <p:nvPr>
            <p:ph idx="1"/>
          </p:nvPr>
        </p:nvSpPr>
        <p:spPr/>
        <p:txBody>
          <a:bodyPr/>
          <a:lstStyle/>
          <a:p>
            <a:r>
              <a:rPr lang="en-US" b="1" dirty="0" err="1"/>
              <a:t>AlexNet</a:t>
            </a:r>
            <a:r>
              <a:rPr lang="en-US" dirty="0"/>
              <a:t> was primarily designed by Alex </a:t>
            </a:r>
            <a:r>
              <a:rPr lang="en-US" dirty="0" err="1"/>
              <a:t>Krizhevsky</a:t>
            </a:r>
            <a:r>
              <a:rPr lang="en-US" dirty="0"/>
              <a:t>.</a:t>
            </a:r>
          </a:p>
          <a:p>
            <a:r>
              <a:rPr lang="en-US" dirty="0" err="1"/>
              <a:t>AlexNet</a:t>
            </a:r>
            <a:r>
              <a:rPr lang="en-US" dirty="0"/>
              <a:t>, which employed an 8-layer CNN.</a:t>
            </a:r>
          </a:p>
          <a:p>
            <a:r>
              <a:rPr lang="en-US" dirty="0" err="1"/>
              <a:t>Alexnet</a:t>
            </a:r>
            <a:r>
              <a:rPr lang="en-US" dirty="0"/>
              <a:t> has 8 layers. The first 5 are convolutional and the last 3 are fully connected layers. In between we also have some ‘layers’ called pooling and activation.</a:t>
            </a:r>
          </a:p>
          <a:p>
            <a:endParaRPr lang="en-IN" dirty="0"/>
          </a:p>
        </p:txBody>
      </p:sp>
    </p:spTree>
    <p:extLst>
      <p:ext uri="{BB962C8B-B14F-4D97-AF65-F5344CB8AC3E}">
        <p14:creationId xmlns:p14="http://schemas.microsoft.com/office/powerpoint/2010/main" val="34282654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1724</TotalTime>
  <Words>650</Words>
  <Application>Microsoft Office PowerPoint</Application>
  <PresentationFormat>Widescreen</PresentationFormat>
  <Paragraphs>65</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CASE STUDY -CNN</vt:lpstr>
      <vt:lpstr>History of LeNet-5 LeNet-5 (1998)</vt:lpstr>
      <vt:lpstr>Objective </vt:lpstr>
      <vt:lpstr>Features of LeNet-5 </vt:lpstr>
      <vt:lpstr>Architecture of LeNet-5 </vt:lpstr>
      <vt:lpstr>PowerPoint Presentation</vt:lpstr>
      <vt:lpstr>PowerPoint Presentation</vt:lpstr>
      <vt:lpstr>PowerPoint Presentation</vt:lpstr>
      <vt:lpstr>AlexNet  AlexNet (2012)</vt:lpstr>
      <vt:lpstr>Architecture:</vt:lpstr>
      <vt:lpstr>Layer1</vt:lpstr>
      <vt:lpstr>Layer 2</vt:lpstr>
      <vt:lpstr>PowerPoint Presentation</vt:lpstr>
      <vt:lpstr>VGGNet-16</vt:lpstr>
      <vt:lpstr>Architecture</vt:lpstr>
      <vt:lpstr>PowerPoint Presentation</vt:lpstr>
      <vt:lpstr>16 layers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HP</cp:lastModifiedBy>
  <cp:revision>24</cp:revision>
  <dcterms:created xsi:type="dcterms:W3CDTF">2022-01-26T12:10:39Z</dcterms:created>
  <dcterms:modified xsi:type="dcterms:W3CDTF">2022-02-03T13:15:30Z</dcterms:modified>
</cp:coreProperties>
</file>