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58" r:id="rId5"/>
    <p:sldId id="259" r:id="rId6"/>
    <p:sldId id="260" r:id="rId7"/>
    <p:sldId id="264" r:id="rId8"/>
    <p:sldId id="261" r:id="rId9"/>
    <p:sldId id="297" r:id="rId10"/>
    <p:sldId id="298" r:id="rId11"/>
    <p:sldId id="299" r:id="rId12"/>
    <p:sldId id="294" r:id="rId13"/>
    <p:sldId id="265" r:id="rId14"/>
    <p:sldId id="267" r:id="rId15"/>
    <p:sldId id="300" r:id="rId16"/>
    <p:sldId id="301" r:id="rId17"/>
    <p:sldId id="266" r:id="rId18"/>
    <p:sldId id="302" r:id="rId19"/>
    <p:sldId id="342" r:id="rId20"/>
    <p:sldId id="295" r:id="rId21"/>
    <p:sldId id="296" r:id="rId22"/>
    <p:sldId id="270" r:id="rId23"/>
    <p:sldId id="313" r:id="rId24"/>
    <p:sldId id="312" r:id="rId25"/>
    <p:sldId id="315" r:id="rId26"/>
    <p:sldId id="316" r:id="rId27"/>
    <p:sldId id="317" r:id="rId28"/>
    <p:sldId id="347" r:id="rId29"/>
    <p:sldId id="335" r:id="rId30"/>
    <p:sldId id="340" r:id="rId31"/>
    <p:sldId id="318" r:id="rId32"/>
    <p:sldId id="319" r:id="rId33"/>
    <p:sldId id="320" r:id="rId34"/>
    <p:sldId id="321" r:id="rId35"/>
    <p:sldId id="333" r:id="rId36"/>
    <p:sldId id="322" r:id="rId37"/>
    <p:sldId id="323" r:id="rId38"/>
    <p:sldId id="336" r:id="rId39"/>
    <p:sldId id="328" r:id="rId40"/>
    <p:sldId id="329" r:id="rId41"/>
    <p:sldId id="330" r:id="rId42"/>
    <p:sldId id="331" r:id="rId43"/>
    <p:sldId id="310" r:id="rId44"/>
    <p:sldId id="338" r:id="rId45"/>
    <p:sldId id="339" r:id="rId46"/>
    <p:sldId id="272" r:id="rId47"/>
    <p:sldId id="276" r:id="rId48"/>
    <p:sldId id="343" r:id="rId49"/>
    <p:sldId id="344" r:id="rId50"/>
    <p:sldId id="341" r:id="rId51"/>
    <p:sldId id="348" r:id="rId52"/>
    <p:sldId id="349" r:id="rId53"/>
    <p:sldId id="350" r:id="rId54"/>
    <p:sldId id="351" r:id="rId55"/>
    <p:sldId id="353" r:id="rId56"/>
    <p:sldId id="352" r:id="rId57"/>
    <p:sldId id="354" r:id="rId58"/>
    <p:sldId id="355" r:id="rId59"/>
    <p:sldId id="356" r:id="rId60"/>
    <p:sldId id="357" r:id="rId61"/>
    <p:sldId id="358" r:id="rId62"/>
    <p:sldId id="359" r:id="rId63"/>
    <p:sldId id="360" r:id="rId64"/>
    <p:sldId id="361" r:id="rId65"/>
    <p:sldId id="362" r:id="rId66"/>
    <p:sldId id="365" r:id="rId67"/>
    <p:sldId id="363" r:id="rId68"/>
    <p:sldId id="364" r:id="rId69"/>
    <p:sldId id="366" r:id="rId70"/>
    <p:sldId id="369" r:id="rId71"/>
    <p:sldId id="367" r:id="rId72"/>
    <p:sldId id="370"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797FCE-608B-4AF8-B8D6-815AF5088D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CC88C5D5-B995-4C92-88B3-A22AE7D3BC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8ED4CB4-D78B-4A35-9373-15124CD87B0A}"/>
              </a:ext>
            </a:extLst>
          </p:cNvPr>
          <p:cNvSpPr>
            <a:spLocks noGrp="1"/>
          </p:cNvSpPr>
          <p:nvPr>
            <p:ph type="dt" sz="half" idx="10"/>
          </p:nvPr>
        </p:nvSpPr>
        <p:spPr/>
        <p:txBody>
          <a:bodyPr/>
          <a:lstStyle/>
          <a:p>
            <a:fld id="{98FAEF0E-79EA-4AA3-BDB9-8B18E6EC8FBF}" type="datetimeFigureOut">
              <a:rPr lang="en-IN" smtClean="0"/>
              <a:t>14-05-2022</a:t>
            </a:fld>
            <a:endParaRPr lang="en-IN"/>
          </a:p>
        </p:txBody>
      </p:sp>
      <p:sp>
        <p:nvSpPr>
          <p:cNvPr id="5" name="Footer Placeholder 4">
            <a:extLst>
              <a:ext uri="{FF2B5EF4-FFF2-40B4-BE49-F238E27FC236}">
                <a16:creationId xmlns:a16="http://schemas.microsoft.com/office/drawing/2014/main" xmlns="" id="{5B7DDE8E-DCC1-4317-BC51-08334CA24B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3B6777E-0AD4-447F-B7D2-B67E5D9D7C18}"/>
              </a:ext>
            </a:extLst>
          </p:cNvPr>
          <p:cNvSpPr>
            <a:spLocks noGrp="1"/>
          </p:cNvSpPr>
          <p:nvPr>
            <p:ph type="sldNum" sz="quarter" idx="12"/>
          </p:nvPr>
        </p:nvSpPr>
        <p:spPr/>
        <p:txBody>
          <a:bodyPr/>
          <a:lstStyle/>
          <a:p>
            <a:fld id="{81114E88-A6C0-421E-A854-BE1DC2353E12}" type="slidenum">
              <a:rPr lang="en-IN" smtClean="0"/>
              <a:t>‹#›</a:t>
            </a:fld>
            <a:endParaRPr lang="en-IN"/>
          </a:p>
        </p:txBody>
      </p:sp>
    </p:spTree>
    <p:extLst>
      <p:ext uri="{BB962C8B-B14F-4D97-AF65-F5344CB8AC3E}">
        <p14:creationId xmlns:p14="http://schemas.microsoft.com/office/powerpoint/2010/main" val="3620866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9345C1-69B0-419C-919E-A6578746AD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CAF74E2-52D8-4ED6-8A40-EB4791F1851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53D9836-37F8-403A-9AD0-BD442F71028B}"/>
              </a:ext>
            </a:extLst>
          </p:cNvPr>
          <p:cNvSpPr>
            <a:spLocks noGrp="1"/>
          </p:cNvSpPr>
          <p:nvPr>
            <p:ph type="dt" sz="half" idx="10"/>
          </p:nvPr>
        </p:nvSpPr>
        <p:spPr/>
        <p:txBody>
          <a:bodyPr/>
          <a:lstStyle/>
          <a:p>
            <a:fld id="{98FAEF0E-79EA-4AA3-BDB9-8B18E6EC8FBF}" type="datetimeFigureOut">
              <a:rPr lang="en-IN" smtClean="0"/>
              <a:t>14-05-2022</a:t>
            </a:fld>
            <a:endParaRPr lang="en-IN"/>
          </a:p>
        </p:txBody>
      </p:sp>
      <p:sp>
        <p:nvSpPr>
          <p:cNvPr id="5" name="Footer Placeholder 4">
            <a:extLst>
              <a:ext uri="{FF2B5EF4-FFF2-40B4-BE49-F238E27FC236}">
                <a16:creationId xmlns:a16="http://schemas.microsoft.com/office/drawing/2014/main" xmlns="" id="{D7FEA9CF-8F2C-4426-88CD-19EF82902C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C9A68D7-99F9-4365-8B5D-52BF020601F8}"/>
              </a:ext>
            </a:extLst>
          </p:cNvPr>
          <p:cNvSpPr>
            <a:spLocks noGrp="1"/>
          </p:cNvSpPr>
          <p:nvPr>
            <p:ph type="sldNum" sz="quarter" idx="12"/>
          </p:nvPr>
        </p:nvSpPr>
        <p:spPr/>
        <p:txBody>
          <a:bodyPr/>
          <a:lstStyle/>
          <a:p>
            <a:fld id="{81114E88-A6C0-421E-A854-BE1DC2353E12}" type="slidenum">
              <a:rPr lang="en-IN" smtClean="0"/>
              <a:t>‹#›</a:t>
            </a:fld>
            <a:endParaRPr lang="en-IN"/>
          </a:p>
        </p:txBody>
      </p:sp>
    </p:spTree>
    <p:extLst>
      <p:ext uri="{BB962C8B-B14F-4D97-AF65-F5344CB8AC3E}">
        <p14:creationId xmlns:p14="http://schemas.microsoft.com/office/powerpoint/2010/main" val="37039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5992DC3-1799-469A-A1AE-2EB0BB2265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B0A7BF2-7D46-41F3-B151-4CA3288CBA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9EF4F90-89C3-4FA7-815D-8B459A2AF171}"/>
              </a:ext>
            </a:extLst>
          </p:cNvPr>
          <p:cNvSpPr>
            <a:spLocks noGrp="1"/>
          </p:cNvSpPr>
          <p:nvPr>
            <p:ph type="dt" sz="half" idx="10"/>
          </p:nvPr>
        </p:nvSpPr>
        <p:spPr/>
        <p:txBody>
          <a:bodyPr/>
          <a:lstStyle/>
          <a:p>
            <a:fld id="{98FAEF0E-79EA-4AA3-BDB9-8B18E6EC8FBF}" type="datetimeFigureOut">
              <a:rPr lang="en-IN" smtClean="0"/>
              <a:t>14-05-2022</a:t>
            </a:fld>
            <a:endParaRPr lang="en-IN"/>
          </a:p>
        </p:txBody>
      </p:sp>
      <p:sp>
        <p:nvSpPr>
          <p:cNvPr id="5" name="Footer Placeholder 4">
            <a:extLst>
              <a:ext uri="{FF2B5EF4-FFF2-40B4-BE49-F238E27FC236}">
                <a16:creationId xmlns:a16="http://schemas.microsoft.com/office/drawing/2014/main" xmlns="" id="{8DA7FC12-D2AA-4A49-84EA-390A9B992F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CD491B-F54F-4253-B712-2CDD5D00DDB9}"/>
              </a:ext>
            </a:extLst>
          </p:cNvPr>
          <p:cNvSpPr>
            <a:spLocks noGrp="1"/>
          </p:cNvSpPr>
          <p:nvPr>
            <p:ph type="sldNum" sz="quarter" idx="12"/>
          </p:nvPr>
        </p:nvSpPr>
        <p:spPr/>
        <p:txBody>
          <a:bodyPr/>
          <a:lstStyle/>
          <a:p>
            <a:fld id="{81114E88-A6C0-421E-A854-BE1DC2353E12}" type="slidenum">
              <a:rPr lang="en-IN" smtClean="0"/>
              <a:t>‹#›</a:t>
            </a:fld>
            <a:endParaRPr lang="en-IN"/>
          </a:p>
        </p:txBody>
      </p:sp>
    </p:spTree>
    <p:extLst>
      <p:ext uri="{BB962C8B-B14F-4D97-AF65-F5344CB8AC3E}">
        <p14:creationId xmlns:p14="http://schemas.microsoft.com/office/powerpoint/2010/main" val="3785422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B99FFE-FCF4-410D-84E9-CC399BD95A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D4DF3FA-9F48-4AF9-BBCC-75FF5469AA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A034F59-FD97-4D29-9B42-94578A78DBE8}"/>
              </a:ext>
            </a:extLst>
          </p:cNvPr>
          <p:cNvSpPr>
            <a:spLocks noGrp="1"/>
          </p:cNvSpPr>
          <p:nvPr>
            <p:ph type="dt" sz="half" idx="10"/>
          </p:nvPr>
        </p:nvSpPr>
        <p:spPr/>
        <p:txBody>
          <a:bodyPr/>
          <a:lstStyle/>
          <a:p>
            <a:fld id="{98FAEF0E-79EA-4AA3-BDB9-8B18E6EC8FBF}" type="datetimeFigureOut">
              <a:rPr lang="en-IN" smtClean="0"/>
              <a:t>14-05-2022</a:t>
            </a:fld>
            <a:endParaRPr lang="en-IN"/>
          </a:p>
        </p:txBody>
      </p:sp>
      <p:sp>
        <p:nvSpPr>
          <p:cNvPr id="5" name="Footer Placeholder 4">
            <a:extLst>
              <a:ext uri="{FF2B5EF4-FFF2-40B4-BE49-F238E27FC236}">
                <a16:creationId xmlns:a16="http://schemas.microsoft.com/office/drawing/2014/main" xmlns="" id="{F3A2FEDF-FB09-41BA-9765-E312FD926A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1D2E377-0C1A-4F20-BA3B-D00705440910}"/>
              </a:ext>
            </a:extLst>
          </p:cNvPr>
          <p:cNvSpPr>
            <a:spLocks noGrp="1"/>
          </p:cNvSpPr>
          <p:nvPr>
            <p:ph type="sldNum" sz="quarter" idx="12"/>
          </p:nvPr>
        </p:nvSpPr>
        <p:spPr/>
        <p:txBody>
          <a:bodyPr/>
          <a:lstStyle/>
          <a:p>
            <a:fld id="{81114E88-A6C0-421E-A854-BE1DC2353E12}" type="slidenum">
              <a:rPr lang="en-IN" smtClean="0"/>
              <a:t>‹#›</a:t>
            </a:fld>
            <a:endParaRPr lang="en-IN"/>
          </a:p>
        </p:txBody>
      </p:sp>
    </p:spTree>
    <p:extLst>
      <p:ext uri="{BB962C8B-B14F-4D97-AF65-F5344CB8AC3E}">
        <p14:creationId xmlns:p14="http://schemas.microsoft.com/office/powerpoint/2010/main" val="1481770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07E0D2-19B2-4BDD-816B-182B0FAF37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45E9884-33B0-47B3-9992-3A95863FA2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5BA8DC7-8563-435A-86CA-3C0C222F7CC7}"/>
              </a:ext>
            </a:extLst>
          </p:cNvPr>
          <p:cNvSpPr>
            <a:spLocks noGrp="1"/>
          </p:cNvSpPr>
          <p:nvPr>
            <p:ph type="dt" sz="half" idx="10"/>
          </p:nvPr>
        </p:nvSpPr>
        <p:spPr/>
        <p:txBody>
          <a:bodyPr/>
          <a:lstStyle/>
          <a:p>
            <a:fld id="{98FAEF0E-79EA-4AA3-BDB9-8B18E6EC8FBF}" type="datetimeFigureOut">
              <a:rPr lang="en-IN" smtClean="0"/>
              <a:t>14-05-2022</a:t>
            </a:fld>
            <a:endParaRPr lang="en-IN"/>
          </a:p>
        </p:txBody>
      </p:sp>
      <p:sp>
        <p:nvSpPr>
          <p:cNvPr id="5" name="Footer Placeholder 4">
            <a:extLst>
              <a:ext uri="{FF2B5EF4-FFF2-40B4-BE49-F238E27FC236}">
                <a16:creationId xmlns:a16="http://schemas.microsoft.com/office/drawing/2014/main" xmlns="" id="{DCA6719C-4F03-44D2-AA0F-4760BF6F8F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359E4C1-58C9-4711-811C-97CC5B67BFF6}"/>
              </a:ext>
            </a:extLst>
          </p:cNvPr>
          <p:cNvSpPr>
            <a:spLocks noGrp="1"/>
          </p:cNvSpPr>
          <p:nvPr>
            <p:ph type="sldNum" sz="quarter" idx="12"/>
          </p:nvPr>
        </p:nvSpPr>
        <p:spPr/>
        <p:txBody>
          <a:bodyPr/>
          <a:lstStyle/>
          <a:p>
            <a:fld id="{81114E88-A6C0-421E-A854-BE1DC2353E12}" type="slidenum">
              <a:rPr lang="en-IN" smtClean="0"/>
              <a:t>‹#›</a:t>
            </a:fld>
            <a:endParaRPr lang="en-IN"/>
          </a:p>
        </p:txBody>
      </p:sp>
    </p:spTree>
    <p:extLst>
      <p:ext uri="{BB962C8B-B14F-4D97-AF65-F5344CB8AC3E}">
        <p14:creationId xmlns:p14="http://schemas.microsoft.com/office/powerpoint/2010/main" val="3696878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861F0A-CC67-43B7-8A93-E2D302328E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8688B2B-5D39-4189-9D55-06C5AC25021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06563CC-01CE-4D28-89E3-EC389D1039E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658F317-331A-4210-A6DA-6B29152A3757}"/>
              </a:ext>
            </a:extLst>
          </p:cNvPr>
          <p:cNvSpPr>
            <a:spLocks noGrp="1"/>
          </p:cNvSpPr>
          <p:nvPr>
            <p:ph type="dt" sz="half" idx="10"/>
          </p:nvPr>
        </p:nvSpPr>
        <p:spPr/>
        <p:txBody>
          <a:bodyPr/>
          <a:lstStyle/>
          <a:p>
            <a:fld id="{98FAEF0E-79EA-4AA3-BDB9-8B18E6EC8FBF}" type="datetimeFigureOut">
              <a:rPr lang="en-IN" smtClean="0"/>
              <a:t>14-05-2022</a:t>
            </a:fld>
            <a:endParaRPr lang="en-IN"/>
          </a:p>
        </p:txBody>
      </p:sp>
      <p:sp>
        <p:nvSpPr>
          <p:cNvPr id="6" name="Footer Placeholder 5">
            <a:extLst>
              <a:ext uri="{FF2B5EF4-FFF2-40B4-BE49-F238E27FC236}">
                <a16:creationId xmlns:a16="http://schemas.microsoft.com/office/drawing/2014/main" xmlns="" id="{D2D8C8A3-563C-4C1E-AA4C-21521473CB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C4A6AB5-A067-4B8E-B535-4398A46214FF}"/>
              </a:ext>
            </a:extLst>
          </p:cNvPr>
          <p:cNvSpPr>
            <a:spLocks noGrp="1"/>
          </p:cNvSpPr>
          <p:nvPr>
            <p:ph type="sldNum" sz="quarter" idx="12"/>
          </p:nvPr>
        </p:nvSpPr>
        <p:spPr/>
        <p:txBody>
          <a:bodyPr/>
          <a:lstStyle/>
          <a:p>
            <a:fld id="{81114E88-A6C0-421E-A854-BE1DC2353E12}" type="slidenum">
              <a:rPr lang="en-IN" smtClean="0"/>
              <a:t>‹#›</a:t>
            </a:fld>
            <a:endParaRPr lang="en-IN"/>
          </a:p>
        </p:txBody>
      </p:sp>
    </p:spTree>
    <p:extLst>
      <p:ext uri="{BB962C8B-B14F-4D97-AF65-F5344CB8AC3E}">
        <p14:creationId xmlns:p14="http://schemas.microsoft.com/office/powerpoint/2010/main" val="163067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444BCF-7B8C-4D4D-B68A-CE3708FACF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CB3CB36-8C5C-483A-AD49-2EF6200B9A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B309F28-4ED1-4E8D-8D03-72651EC90C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4AFE2C4-177F-4F1A-BE70-0082C55793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318F5060-F46D-479F-A0DB-4F3263894D7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84DA8C7-D472-4025-9A69-D0A32C55563D}"/>
              </a:ext>
            </a:extLst>
          </p:cNvPr>
          <p:cNvSpPr>
            <a:spLocks noGrp="1"/>
          </p:cNvSpPr>
          <p:nvPr>
            <p:ph type="dt" sz="half" idx="10"/>
          </p:nvPr>
        </p:nvSpPr>
        <p:spPr/>
        <p:txBody>
          <a:bodyPr/>
          <a:lstStyle/>
          <a:p>
            <a:fld id="{98FAEF0E-79EA-4AA3-BDB9-8B18E6EC8FBF}" type="datetimeFigureOut">
              <a:rPr lang="en-IN" smtClean="0"/>
              <a:t>14-05-2022</a:t>
            </a:fld>
            <a:endParaRPr lang="en-IN"/>
          </a:p>
        </p:txBody>
      </p:sp>
      <p:sp>
        <p:nvSpPr>
          <p:cNvPr id="8" name="Footer Placeholder 7">
            <a:extLst>
              <a:ext uri="{FF2B5EF4-FFF2-40B4-BE49-F238E27FC236}">
                <a16:creationId xmlns:a16="http://schemas.microsoft.com/office/drawing/2014/main" xmlns="" id="{FCB0E6AF-3EAB-475F-975F-A59E6A9728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192ED209-FF13-4F3C-8461-2FC8EBF3CEC3}"/>
              </a:ext>
            </a:extLst>
          </p:cNvPr>
          <p:cNvSpPr>
            <a:spLocks noGrp="1"/>
          </p:cNvSpPr>
          <p:nvPr>
            <p:ph type="sldNum" sz="quarter" idx="12"/>
          </p:nvPr>
        </p:nvSpPr>
        <p:spPr/>
        <p:txBody>
          <a:bodyPr/>
          <a:lstStyle/>
          <a:p>
            <a:fld id="{81114E88-A6C0-421E-A854-BE1DC2353E12}" type="slidenum">
              <a:rPr lang="en-IN" smtClean="0"/>
              <a:t>‹#›</a:t>
            </a:fld>
            <a:endParaRPr lang="en-IN"/>
          </a:p>
        </p:txBody>
      </p:sp>
    </p:spTree>
    <p:extLst>
      <p:ext uri="{BB962C8B-B14F-4D97-AF65-F5344CB8AC3E}">
        <p14:creationId xmlns:p14="http://schemas.microsoft.com/office/powerpoint/2010/main" val="281985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A6EF2F-0EEF-459D-BFB4-ECA0F39F04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3C15590-6BC2-46A4-8B63-8CB3E638C2C6}"/>
              </a:ext>
            </a:extLst>
          </p:cNvPr>
          <p:cNvSpPr>
            <a:spLocks noGrp="1"/>
          </p:cNvSpPr>
          <p:nvPr>
            <p:ph type="dt" sz="half" idx="10"/>
          </p:nvPr>
        </p:nvSpPr>
        <p:spPr/>
        <p:txBody>
          <a:bodyPr/>
          <a:lstStyle/>
          <a:p>
            <a:fld id="{98FAEF0E-79EA-4AA3-BDB9-8B18E6EC8FBF}" type="datetimeFigureOut">
              <a:rPr lang="en-IN" smtClean="0"/>
              <a:t>14-05-2022</a:t>
            </a:fld>
            <a:endParaRPr lang="en-IN"/>
          </a:p>
        </p:txBody>
      </p:sp>
      <p:sp>
        <p:nvSpPr>
          <p:cNvPr id="4" name="Footer Placeholder 3">
            <a:extLst>
              <a:ext uri="{FF2B5EF4-FFF2-40B4-BE49-F238E27FC236}">
                <a16:creationId xmlns:a16="http://schemas.microsoft.com/office/drawing/2014/main" xmlns="" id="{485289BB-F3B2-463C-9167-7229A7F7B5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821160CA-3D0F-4A69-823E-8F809B8D42DA}"/>
              </a:ext>
            </a:extLst>
          </p:cNvPr>
          <p:cNvSpPr>
            <a:spLocks noGrp="1"/>
          </p:cNvSpPr>
          <p:nvPr>
            <p:ph type="sldNum" sz="quarter" idx="12"/>
          </p:nvPr>
        </p:nvSpPr>
        <p:spPr/>
        <p:txBody>
          <a:bodyPr/>
          <a:lstStyle/>
          <a:p>
            <a:fld id="{81114E88-A6C0-421E-A854-BE1DC2353E12}" type="slidenum">
              <a:rPr lang="en-IN" smtClean="0"/>
              <a:t>‹#›</a:t>
            </a:fld>
            <a:endParaRPr lang="en-IN"/>
          </a:p>
        </p:txBody>
      </p:sp>
    </p:spTree>
    <p:extLst>
      <p:ext uri="{BB962C8B-B14F-4D97-AF65-F5344CB8AC3E}">
        <p14:creationId xmlns:p14="http://schemas.microsoft.com/office/powerpoint/2010/main" val="60413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3E20B14-4BC4-49A5-A67C-0E1EF00CBC0D}"/>
              </a:ext>
            </a:extLst>
          </p:cNvPr>
          <p:cNvSpPr>
            <a:spLocks noGrp="1"/>
          </p:cNvSpPr>
          <p:nvPr>
            <p:ph type="dt" sz="half" idx="10"/>
          </p:nvPr>
        </p:nvSpPr>
        <p:spPr/>
        <p:txBody>
          <a:bodyPr/>
          <a:lstStyle/>
          <a:p>
            <a:fld id="{98FAEF0E-79EA-4AA3-BDB9-8B18E6EC8FBF}" type="datetimeFigureOut">
              <a:rPr lang="en-IN" smtClean="0"/>
              <a:t>14-05-2022</a:t>
            </a:fld>
            <a:endParaRPr lang="en-IN"/>
          </a:p>
        </p:txBody>
      </p:sp>
      <p:sp>
        <p:nvSpPr>
          <p:cNvPr id="3" name="Footer Placeholder 2">
            <a:extLst>
              <a:ext uri="{FF2B5EF4-FFF2-40B4-BE49-F238E27FC236}">
                <a16:creationId xmlns:a16="http://schemas.microsoft.com/office/drawing/2014/main" xmlns="" id="{5C0E4E56-CCE3-4E90-94C2-3AFC3945B3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F590B07D-9573-4767-B786-6395EB9AE23C}"/>
              </a:ext>
            </a:extLst>
          </p:cNvPr>
          <p:cNvSpPr>
            <a:spLocks noGrp="1"/>
          </p:cNvSpPr>
          <p:nvPr>
            <p:ph type="sldNum" sz="quarter" idx="12"/>
          </p:nvPr>
        </p:nvSpPr>
        <p:spPr/>
        <p:txBody>
          <a:bodyPr/>
          <a:lstStyle/>
          <a:p>
            <a:fld id="{81114E88-A6C0-421E-A854-BE1DC2353E12}" type="slidenum">
              <a:rPr lang="en-IN" smtClean="0"/>
              <a:t>‹#›</a:t>
            </a:fld>
            <a:endParaRPr lang="en-IN"/>
          </a:p>
        </p:txBody>
      </p:sp>
    </p:spTree>
    <p:extLst>
      <p:ext uri="{BB962C8B-B14F-4D97-AF65-F5344CB8AC3E}">
        <p14:creationId xmlns:p14="http://schemas.microsoft.com/office/powerpoint/2010/main" val="3139451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FE8011-2FB7-49C1-99A6-9CA4492919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6A3E111-CC8D-4E22-9533-3830D04F64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D4A265B-A003-4FDD-B845-87D7CA46F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D885F0C-F436-45AD-A4A8-4F20B7701C3C}"/>
              </a:ext>
            </a:extLst>
          </p:cNvPr>
          <p:cNvSpPr>
            <a:spLocks noGrp="1"/>
          </p:cNvSpPr>
          <p:nvPr>
            <p:ph type="dt" sz="half" idx="10"/>
          </p:nvPr>
        </p:nvSpPr>
        <p:spPr/>
        <p:txBody>
          <a:bodyPr/>
          <a:lstStyle/>
          <a:p>
            <a:fld id="{98FAEF0E-79EA-4AA3-BDB9-8B18E6EC8FBF}" type="datetimeFigureOut">
              <a:rPr lang="en-IN" smtClean="0"/>
              <a:t>14-05-2022</a:t>
            </a:fld>
            <a:endParaRPr lang="en-IN"/>
          </a:p>
        </p:txBody>
      </p:sp>
      <p:sp>
        <p:nvSpPr>
          <p:cNvPr id="6" name="Footer Placeholder 5">
            <a:extLst>
              <a:ext uri="{FF2B5EF4-FFF2-40B4-BE49-F238E27FC236}">
                <a16:creationId xmlns:a16="http://schemas.microsoft.com/office/drawing/2014/main" xmlns="" id="{6DF50C11-1930-469C-AA3A-0C942B155E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10CA0BB-2252-4B1B-A0FA-80B8463EEA3A}"/>
              </a:ext>
            </a:extLst>
          </p:cNvPr>
          <p:cNvSpPr>
            <a:spLocks noGrp="1"/>
          </p:cNvSpPr>
          <p:nvPr>
            <p:ph type="sldNum" sz="quarter" idx="12"/>
          </p:nvPr>
        </p:nvSpPr>
        <p:spPr/>
        <p:txBody>
          <a:bodyPr/>
          <a:lstStyle/>
          <a:p>
            <a:fld id="{81114E88-A6C0-421E-A854-BE1DC2353E12}" type="slidenum">
              <a:rPr lang="en-IN" smtClean="0"/>
              <a:t>‹#›</a:t>
            </a:fld>
            <a:endParaRPr lang="en-IN"/>
          </a:p>
        </p:txBody>
      </p:sp>
    </p:spTree>
    <p:extLst>
      <p:ext uri="{BB962C8B-B14F-4D97-AF65-F5344CB8AC3E}">
        <p14:creationId xmlns:p14="http://schemas.microsoft.com/office/powerpoint/2010/main" val="388501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C1F2AE-042D-4061-BC0C-78DD89D38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E93EC48-9438-4807-BA24-794CFD8443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D152A690-6FD8-49BD-A297-D661AAFF4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C5B465F-7E74-4F85-B505-502728C1E7F0}"/>
              </a:ext>
            </a:extLst>
          </p:cNvPr>
          <p:cNvSpPr>
            <a:spLocks noGrp="1"/>
          </p:cNvSpPr>
          <p:nvPr>
            <p:ph type="dt" sz="half" idx="10"/>
          </p:nvPr>
        </p:nvSpPr>
        <p:spPr/>
        <p:txBody>
          <a:bodyPr/>
          <a:lstStyle/>
          <a:p>
            <a:fld id="{98FAEF0E-79EA-4AA3-BDB9-8B18E6EC8FBF}" type="datetimeFigureOut">
              <a:rPr lang="en-IN" smtClean="0"/>
              <a:t>14-05-2022</a:t>
            </a:fld>
            <a:endParaRPr lang="en-IN"/>
          </a:p>
        </p:txBody>
      </p:sp>
      <p:sp>
        <p:nvSpPr>
          <p:cNvPr id="6" name="Footer Placeholder 5">
            <a:extLst>
              <a:ext uri="{FF2B5EF4-FFF2-40B4-BE49-F238E27FC236}">
                <a16:creationId xmlns:a16="http://schemas.microsoft.com/office/drawing/2014/main" xmlns="" id="{1B5365EB-4DC1-441D-93EA-2A1CC489DF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45AC30E-9384-41A6-BE51-49366264B7D4}"/>
              </a:ext>
            </a:extLst>
          </p:cNvPr>
          <p:cNvSpPr>
            <a:spLocks noGrp="1"/>
          </p:cNvSpPr>
          <p:nvPr>
            <p:ph type="sldNum" sz="quarter" idx="12"/>
          </p:nvPr>
        </p:nvSpPr>
        <p:spPr/>
        <p:txBody>
          <a:bodyPr/>
          <a:lstStyle/>
          <a:p>
            <a:fld id="{81114E88-A6C0-421E-A854-BE1DC2353E12}" type="slidenum">
              <a:rPr lang="en-IN" smtClean="0"/>
              <a:t>‹#›</a:t>
            </a:fld>
            <a:endParaRPr lang="en-IN"/>
          </a:p>
        </p:txBody>
      </p:sp>
    </p:spTree>
    <p:extLst>
      <p:ext uri="{BB962C8B-B14F-4D97-AF65-F5344CB8AC3E}">
        <p14:creationId xmlns:p14="http://schemas.microsoft.com/office/powerpoint/2010/main" val="3982667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6F50BAB-52BD-4E30-95D5-0FDD04DEFF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7681D8B-D4B6-405E-8B66-0BDA46DF75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CB70E22-658F-4EAC-83C6-4F51B23E8D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FAEF0E-79EA-4AA3-BDB9-8B18E6EC8FBF}" type="datetimeFigureOut">
              <a:rPr lang="en-IN" smtClean="0"/>
              <a:t>14-05-2022</a:t>
            </a:fld>
            <a:endParaRPr lang="en-IN"/>
          </a:p>
        </p:txBody>
      </p:sp>
      <p:sp>
        <p:nvSpPr>
          <p:cNvPr id="5" name="Footer Placeholder 4">
            <a:extLst>
              <a:ext uri="{FF2B5EF4-FFF2-40B4-BE49-F238E27FC236}">
                <a16:creationId xmlns:a16="http://schemas.microsoft.com/office/drawing/2014/main" xmlns="" id="{77ED0C4E-03C8-443B-902E-5DCA7923A0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C7C4E762-ECC9-401C-95A5-B0A209F047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114E88-A6C0-421E-A854-BE1DC2353E12}" type="slidenum">
              <a:rPr lang="en-IN" smtClean="0"/>
              <a:t>‹#›</a:t>
            </a:fld>
            <a:endParaRPr lang="en-IN"/>
          </a:p>
        </p:txBody>
      </p:sp>
    </p:spTree>
    <p:extLst>
      <p:ext uri="{BB962C8B-B14F-4D97-AF65-F5344CB8AC3E}">
        <p14:creationId xmlns:p14="http://schemas.microsoft.com/office/powerpoint/2010/main" val="29922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youtube.com/watch?v=mDaEfPgwtgo" TargetMode="External"/><Relationship Id="rId7" Type="http://schemas.openxmlformats.org/officeDocument/2006/relationships/hyperlink" Target="https://www.youtube.com/watch?v=tOuXgORsXJ4" TargetMode="External"/><Relationship Id="rId2" Type="http://schemas.openxmlformats.org/officeDocument/2006/relationships/hyperlink" Target="https://www.youtube.com/watch?v=6EXP2-d_xQA" TargetMode="External"/><Relationship Id="rId1" Type="http://schemas.openxmlformats.org/officeDocument/2006/relationships/slideLayout" Target="../slideLayouts/slideLayout2.xml"/><Relationship Id="rId6" Type="http://schemas.openxmlformats.org/officeDocument/2006/relationships/hyperlink" Target="https://www.youtube.com/watch?v=xLKSMaYp2oQ" TargetMode="External"/><Relationship Id="rId5" Type="http://schemas.openxmlformats.org/officeDocument/2006/relationships/hyperlink" Target="https://www.youtube.com/watch?v=rdkIOM78ZPk" TargetMode="External"/><Relationship Id="rId4" Type="http://schemas.openxmlformats.org/officeDocument/2006/relationships/hyperlink" Target="https://www.youtube.com/watch?v=XsFkGGlocc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E6C945-066D-43BD-B01B-98249D161093}"/>
              </a:ext>
            </a:extLst>
          </p:cNvPr>
          <p:cNvSpPr>
            <a:spLocks noGrp="1"/>
          </p:cNvSpPr>
          <p:nvPr>
            <p:ph type="ctrTitle"/>
          </p:nvPr>
        </p:nvSpPr>
        <p:spPr/>
        <p:txBody>
          <a:bodyPr/>
          <a:lstStyle/>
          <a:p>
            <a:r>
              <a:rPr lang="en-US" dirty="0"/>
              <a:t>Recurrent Neural Networks</a:t>
            </a:r>
            <a:endParaRPr lang="en-IN" dirty="0"/>
          </a:p>
        </p:txBody>
      </p:sp>
      <p:sp>
        <p:nvSpPr>
          <p:cNvPr id="3" name="Subtitle 2">
            <a:extLst>
              <a:ext uri="{FF2B5EF4-FFF2-40B4-BE49-F238E27FC236}">
                <a16:creationId xmlns:a16="http://schemas.microsoft.com/office/drawing/2014/main" xmlns="" id="{A98FDC58-646C-4312-A16B-6BB78CC2C26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08948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C91FC8-B7A2-495F-9C68-625BFBE2F4AD}"/>
              </a:ext>
            </a:extLst>
          </p:cNvPr>
          <p:cNvSpPr>
            <a:spLocks noGrp="1"/>
          </p:cNvSpPr>
          <p:nvPr>
            <p:ph type="title"/>
          </p:nvPr>
        </p:nvSpPr>
        <p:spPr/>
        <p:txBody>
          <a:bodyPr/>
          <a:lstStyle/>
          <a:p>
            <a:r>
              <a:rPr lang="en-IN" b="1" dirty="0"/>
              <a:t/>
            </a:r>
            <a:br>
              <a:rPr lang="en-IN" b="1" dirty="0"/>
            </a:br>
            <a:r>
              <a:rPr lang="en-US" dirty="0"/>
              <a:t>Different types of RNN</a:t>
            </a:r>
            <a:endParaRPr lang="en-IN" dirty="0"/>
          </a:p>
        </p:txBody>
      </p:sp>
      <p:sp>
        <p:nvSpPr>
          <p:cNvPr id="3" name="Content Placeholder 2">
            <a:extLst>
              <a:ext uri="{FF2B5EF4-FFF2-40B4-BE49-F238E27FC236}">
                <a16:creationId xmlns:a16="http://schemas.microsoft.com/office/drawing/2014/main" xmlns="" id="{1BCCB7FC-26D0-485B-8C68-8F21B6CEF4D0}"/>
              </a:ext>
            </a:extLst>
          </p:cNvPr>
          <p:cNvSpPr>
            <a:spLocks noGrp="1"/>
          </p:cNvSpPr>
          <p:nvPr>
            <p:ph idx="1"/>
          </p:nvPr>
        </p:nvSpPr>
        <p:spPr/>
        <p:txBody>
          <a:bodyPr/>
          <a:lstStyle/>
          <a:p>
            <a:r>
              <a:rPr lang="en-IN" b="1" dirty="0"/>
              <a:t>One-to-one:</a:t>
            </a:r>
            <a:endParaRPr lang="en-US" dirty="0"/>
          </a:p>
          <a:p>
            <a:r>
              <a:rPr lang="en-US" dirty="0"/>
              <a:t>It deals with Fixed size of input to Fixed size of Output where they are independent of previous information/output.</a:t>
            </a:r>
          </a:p>
          <a:p>
            <a:r>
              <a:rPr lang="en-IN" b="1" dirty="0"/>
              <a:t>Ex:</a:t>
            </a:r>
            <a:r>
              <a:rPr lang="en-IN" dirty="0"/>
              <a:t> Image classification.</a:t>
            </a:r>
          </a:p>
          <a:p>
            <a:r>
              <a:rPr lang="en-IN" b="1" dirty="0"/>
              <a:t>One-to-Many:</a:t>
            </a:r>
          </a:p>
          <a:p>
            <a:r>
              <a:rPr lang="en-US" dirty="0"/>
              <a:t>it deals with fixed size of information as input that gives sequence of data as output.</a:t>
            </a:r>
          </a:p>
          <a:p>
            <a:r>
              <a:rPr lang="en-US" b="1" dirty="0" err="1"/>
              <a:t>Ex:</a:t>
            </a:r>
            <a:r>
              <a:rPr lang="en-US" dirty="0" err="1"/>
              <a:t>Image</a:t>
            </a:r>
            <a:r>
              <a:rPr lang="en-US" dirty="0"/>
              <a:t> Captioning takes image as input and outputs a sentence of words.</a:t>
            </a:r>
            <a:endParaRPr lang="en-IN" dirty="0"/>
          </a:p>
        </p:txBody>
      </p:sp>
    </p:spTree>
    <p:extLst>
      <p:ext uri="{BB962C8B-B14F-4D97-AF65-F5344CB8AC3E}">
        <p14:creationId xmlns:p14="http://schemas.microsoft.com/office/powerpoint/2010/main" val="1048422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2903D8-3BA0-4977-BB27-D1CA74F4102F}"/>
              </a:ext>
            </a:extLst>
          </p:cNvPr>
          <p:cNvSpPr>
            <a:spLocks noGrp="1"/>
          </p:cNvSpPr>
          <p:nvPr>
            <p:ph type="title"/>
          </p:nvPr>
        </p:nvSpPr>
        <p:spPr/>
        <p:txBody>
          <a:bodyPr/>
          <a:lstStyle/>
          <a:p>
            <a:r>
              <a:rPr lang="en-US" dirty="0"/>
              <a:t>Different types of RNN</a:t>
            </a:r>
            <a:endParaRPr lang="en-IN" dirty="0"/>
          </a:p>
        </p:txBody>
      </p:sp>
      <p:sp>
        <p:nvSpPr>
          <p:cNvPr id="3" name="Content Placeholder 2">
            <a:extLst>
              <a:ext uri="{FF2B5EF4-FFF2-40B4-BE49-F238E27FC236}">
                <a16:creationId xmlns:a16="http://schemas.microsoft.com/office/drawing/2014/main" xmlns="" id="{B4A06715-C7B0-4106-BBEE-0D8AA631BEDD}"/>
              </a:ext>
            </a:extLst>
          </p:cNvPr>
          <p:cNvSpPr>
            <a:spLocks noGrp="1"/>
          </p:cNvSpPr>
          <p:nvPr>
            <p:ph idx="1"/>
          </p:nvPr>
        </p:nvSpPr>
        <p:spPr/>
        <p:txBody>
          <a:bodyPr>
            <a:normAutofit lnSpcReduction="10000"/>
          </a:bodyPr>
          <a:lstStyle/>
          <a:p>
            <a:r>
              <a:rPr lang="en-IN" b="1" dirty="0"/>
              <a:t>Many-to-One:</a:t>
            </a:r>
          </a:p>
          <a:p>
            <a:r>
              <a:rPr lang="en-US" dirty="0"/>
              <a:t>It takes Sequence of information as input and </a:t>
            </a:r>
            <a:r>
              <a:rPr lang="en-US" dirty="0" err="1"/>
              <a:t>ouputs</a:t>
            </a:r>
            <a:r>
              <a:rPr lang="en-US" dirty="0"/>
              <a:t> a fixed size of output.</a:t>
            </a:r>
          </a:p>
          <a:p>
            <a:r>
              <a:rPr lang="en-US" dirty="0" err="1"/>
              <a:t>Ex:sentiment</a:t>
            </a:r>
            <a:r>
              <a:rPr lang="en-US" dirty="0"/>
              <a:t> analysis where a given sentence is classified as </a:t>
            </a:r>
            <a:r>
              <a:rPr lang="en-US" dirty="0" err="1"/>
              <a:t>expre</a:t>
            </a:r>
            <a:endParaRPr lang="en-US" dirty="0"/>
          </a:p>
          <a:p>
            <a:r>
              <a:rPr lang="en-US" dirty="0" err="1"/>
              <a:t>ssing</a:t>
            </a:r>
            <a:r>
              <a:rPr lang="en-US" dirty="0"/>
              <a:t> positive or negative sentiment.</a:t>
            </a:r>
          </a:p>
          <a:p>
            <a:r>
              <a:rPr lang="en-IN" b="1" dirty="0"/>
              <a:t>Many-to-Many:</a:t>
            </a:r>
          </a:p>
          <a:p>
            <a:r>
              <a:rPr lang="en-US" dirty="0"/>
              <a:t>It takes a Sequence of information as input and process it recurrently outputs a Sequence of data.</a:t>
            </a:r>
          </a:p>
          <a:p>
            <a:r>
              <a:rPr lang="en-US" b="1" dirty="0"/>
              <a:t>Ex:</a:t>
            </a:r>
            <a:r>
              <a:rPr lang="en-US" dirty="0"/>
              <a:t> Machine Translation, where an RNN reads a sentence in English and then outputs a sentence in French.</a:t>
            </a:r>
            <a:endParaRPr lang="en-IN" dirty="0"/>
          </a:p>
        </p:txBody>
      </p:sp>
    </p:spTree>
    <p:extLst>
      <p:ext uri="{BB962C8B-B14F-4D97-AF65-F5344CB8AC3E}">
        <p14:creationId xmlns:p14="http://schemas.microsoft.com/office/powerpoint/2010/main" val="2161757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76C20C-2B82-42CC-B376-7404089AD760}"/>
              </a:ext>
            </a:extLst>
          </p:cNvPr>
          <p:cNvSpPr>
            <a:spLocks noGrp="1"/>
          </p:cNvSpPr>
          <p:nvPr>
            <p:ph type="title"/>
          </p:nvPr>
        </p:nvSpPr>
        <p:spPr/>
        <p:txBody>
          <a:bodyPr/>
          <a:lstStyle/>
          <a:p>
            <a:r>
              <a:rPr lang="en-US" dirty="0"/>
              <a:t>Limitations:</a:t>
            </a:r>
            <a:endParaRPr lang="en-IN" dirty="0"/>
          </a:p>
        </p:txBody>
      </p:sp>
      <p:sp>
        <p:nvSpPr>
          <p:cNvPr id="3" name="Content Placeholder 2">
            <a:extLst>
              <a:ext uri="{FF2B5EF4-FFF2-40B4-BE49-F238E27FC236}">
                <a16:creationId xmlns:a16="http://schemas.microsoft.com/office/drawing/2014/main" xmlns="" id="{A4DDC724-D0E1-421B-9872-2CB661FF7F99}"/>
              </a:ext>
            </a:extLst>
          </p:cNvPr>
          <p:cNvSpPr>
            <a:spLocks noGrp="1"/>
          </p:cNvSpPr>
          <p:nvPr>
            <p:ph idx="1"/>
          </p:nvPr>
        </p:nvSpPr>
        <p:spPr/>
        <p:txBody>
          <a:bodyPr/>
          <a:lstStyle/>
          <a:p>
            <a:r>
              <a:rPr lang="en-US" dirty="0"/>
              <a:t>This method of Back Propagation through time (BPTT) can be used up to a limited number of time steps like 8 or 10.</a:t>
            </a:r>
          </a:p>
          <a:p>
            <a:r>
              <a:rPr lang="en-US" dirty="0"/>
              <a:t> If we back propagate further, the gradient </a:t>
            </a:r>
            <a:r>
              <a:rPr lang="en-IN" dirty="0"/>
              <a:t>becomes too small.</a:t>
            </a:r>
          </a:p>
          <a:p>
            <a:r>
              <a:rPr lang="en-US" dirty="0"/>
              <a:t>This problem is called the “Vanishing gradient” problem.</a:t>
            </a:r>
          </a:p>
          <a:p>
            <a:r>
              <a:rPr lang="en-US" dirty="0"/>
              <a:t>The problem is that the contribution of information decays geometrically over time.</a:t>
            </a:r>
          </a:p>
          <a:p>
            <a:r>
              <a:rPr lang="en-US" dirty="0"/>
              <a:t>One of the famous solutions to this problem is by using what is called Long Short-Term Memory (LSTM for short) cells instead of the traditional RNN cells.</a:t>
            </a:r>
          </a:p>
          <a:p>
            <a:endParaRPr lang="en-IN" dirty="0"/>
          </a:p>
        </p:txBody>
      </p:sp>
    </p:spTree>
    <p:extLst>
      <p:ext uri="{BB962C8B-B14F-4D97-AF65-F5344CB8AC3E}">
        <p14:creationId xmlns:p14="http://schemas.microsoft.com/office/powerpoint/2010/main" val="251918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EB7B9F-5727-49FD-B978-08375EDA3C44}"/>
              </a:ext>
            </a:extLst>
          </p:cNvPr>
          <p:cNvSpPr>
            <a:spLocks noGrp="1"/>
          </p:cNvSpPr>
          <p:nvPr>
            <p:ph type="title"/>
          </p:nvPr>
        </p:nvSpPr>
        <p:spPr/>
        <p:txBody>
          <a:bodyPr/>
          <a:lstStyle/>
          <a:p>
            <a:r>
              <a:rPr lang="en-US" dirty="0"/>
              <a:t>Two issues of standard RNN’s</a:t>
            </a:r>
            <a:br>
              <a:rPr lang="en-US" dirty="0"/>
            </a:br>
            <a:endParaRPr lang="en-IN" dirty="0"/>
          </a:p>
        </p:txBody>
      </p:sp>
      <p:sp>
        <p:nvSpPr>
          <p:cNvPr id="3" name="Content Placeholder 2">
            <a:extLst>
              <a:ext uri="{FF2B5EF4-FFF2-40B4-BE49-F238E27FC236}">
                <a16:creationId xmlns:a16="http://schemas.microsoft.com/office/drawing/2014/main" xmlns="" id="{A87D4BEB-9EA8-4CE5-97F4-D67412D52590}"/>
              </a:ext>
            </a:extLst>
          </p:cNvPr>
          <p:cNvSpPr>
            <a:spLocks noGrp="1"/>
          </p:cNvSpPr>
          <p:nvPr>
            <p:ph idx="1"/>
          </p:nvPr>
        </p:nvSpPr>
        <p:spPr/>
        <p:txBody>
          <a:bodyPr>
            <a:normAutofit fontScale="92500"/>
          </a:bodyPr>
          <a:lstStyle/>
          <a:p>
            <a:r>
              <a:rPr lang="en-US" dirty="0"/>
              <a:t>There are two major obstacles RNN’s have had to deal with, but to understand them, you first need to know what a gradient is.</a:t>
            </a:r>
          </a:p>
          <a:p>
            <a:r>
              <a:rPr lang="en-US" dirty="0"/>
              <a:t>A gradient is a partial derivative with respect to its inputs. If you don’t know what that means, just think of it like this: a gradient measures how much the output of a function changes if you change the inputs a little bit.</a:t>
            </a:r>
          </a:p>
          <a:p>
            <a:r>
              <a:rPr lang="en-US" dirty="0"/>
              <a:t>You can also think of a gradient as the slope of a function.</a:t>
            </a:r>
          </a:p>
          <a:p>
            <a:r>
              <a:rPr lang="en-US" dirty="0"/>
              <a:t>The higher the gradient, the steeper the slope and the faster a model can learn. </a:t>
            </a:r>
          </a:p>
          <a:p>
            <a:r>
              <a:rPr lang="en-US" dirty="0"/>
              <a:t>But if the slope is zero, the model stops learning. A gradient simply measures the change in all weights with regard to the change in error.</a:t>
            </a:r>
            <a:endParaRPr lang="en-IN" dirty="0"/>
          </a:p>
        </p:txBody>
      </p:sp>
    </p:spTree>
    <p:extLst>
      <p:ext uri="{BB962C8B-B14F-4D97-AF65-F5344CB8AC3E}">
        <p14:creationId xmlns:p14="http://schemas.microsoft.com/office/powerpoint/2010/main" val="1040304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1DADC7-A06F-47EE-B47E-BCAAC2E3F0BC}"/>
              </a:ext>
            </a:extLst>
          </p:cNvPr>
          <p:cNvSpPr>
            <a:spLocks noGrp="1"/>
          </p:cNvSpPr>
          <p:nvPr>
            <p:ph type="title"/>
          </p:nvPr>
        </p:nvSpPr>
        <p:spPr/>
        <p:txBody>
          <a:bodyPr/>
          <a:lstStyle/>
          <a:p>
            <a:r>
              <a:rPr lang="en-IN" b="1" cap="all" dirty="0"/>
              <a:t>1,VANISHING GRADIENTS</a:t>
            </a:r>
            <a:br>
              <a:rPr lang="en-IN" b="1" cap="all" dirty="0"/>
            </a:br>
            <a:endParaRPr lang="en-IN" dirty="0"/>
          </a:p>
        </p:txBody>
      </p:sp>
      <p:sp>
        <p:nvSpPr>
          <p:cNvPr id="3" name="Content Placeholder 2">
            <a:extLst>
              <a:ext uri="{FF2B5EF4-FFF2-40B4-BE49-F238E27FC236}">
                <a16:creationId xmlns:a16="http://schemas.microsoft.com/office/drawing/2014/main" xmlns="" id="{DBED01FD-BBD5-419B-AE4F-1D0D34A92EA6}"/>
              </a:ext>
            </a:extLst>
          </p:cNvPr>
          <p:cNvSpPr>
            <a:spLocks noGrp="1"/>
          </p:cNvSpPr>
          <p:nvPr>
            <p:ph idx="1"/>
          </p:nvPr>
        </p:nvSpPr>
        <p:spPr/>
        <p:txBody>
          <a:bodyPr>
            <a:normAutofit lnSpcReduction="10000"/>
          </a:bodyPr>
          <a:lstStyle/>
          <a:p>
            <a:r>
              <a:rPr lang="en-US" dirty="0"/>
              <a:t>Vanishing gradients occur when the values of a gradient are too small and the model stops learning or takes way too long as a result. </a:t>
            </a:r>
          </a:p>
          <a:p>
            <a:r>
              <a:rPr lang="en-US" dirty="0"/>
              <a:t>This was a major problem in the 1990s and much harder to solve than the exploding gradients. </a:t>
            </a:r>
          </a:p>
          <a:p>
            <a:r>
              <a:rPr lang="en-US" dirty="0"/>
              <a:t>Fortunately, it was solved through the concept of LSTM by Sepp </a:t>
            </a:r>
            <a:r>
              <a:rPr lang="en-US" dirty="0" err="1"/>
              <a:t>Hochreiter</a:t>
            </a:r>
            <a:r>
              <a:rPr lang="en-US" dirty="0"/>
              <a:t> and Juergen </a:t>
            </a:r>
            <a:r>
              <a:rPr lang="en-US" dirty="0" err="1"/>
              <a:t>Schmidhuber</a:t>
            </a:r>
            <a:r>
              <a:rPr lang="en-US" dirty="0"/>
              <a:t>.</a:t>
            </a:r>
          </a:p>
          <a:p>
            <a:r>
              <a:rPr lang="en-US" b="1" cap="all" dirty="0"/>
              <a:t> </a:t>
            </a:r>
            <a:r>
              <a:rPr lang="en-US" dirty="0"/>
              <a:t> While you are using </a:t>
            </a:r>
            <a:r>
              <a:rPr lang="en-US" dirty="0" err="1"/>
              <a:t>Backpropogating</a:t>
            </a:r>
            <a:r>
              <a:rPr lang="en-US" dirty="0"/>
              <a:t> through time, you find Error is the difference of Actual and Predicted model. </a:t>
            </a:r>
          </a:p>
          <a:p>
            <a:r>
              <a:rPr lang="en-US" dirty="0"/>
              <a:t>Now what if the partial derivation of error with respect to weight is very less than 1?</a:t>
            </a:r>
            <a:endParaRPr lang="en-US" b="1" cap="all" dirty="0"/>
          </a:p>
          <a:p>
            <a:endParaRPr lang="en-IN" dirty="0"/>
          </a:p>
        </p:txBody>
      </p:sp>
    </p:spTree>
    <p:extLst>
      <p:ext uri="{BB962C8B-B14F-4D97-AF65-F5344CB8AC3E}">
        <p14:creationId xmlns:p14="http://schemas.microsoft.com/office/powerpoint/2010/main" val="3641622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218446-E6BF-445E-A848-3B95DB1CF83D}"/>
              </a:ext>
            </a:extLst>
          </p:cNvPr>
          <p:cNvSpPr>
            <a:spLocks noGrp="1"/>
          </p:cNvSpPr>
          <p:nvPr>
            <p:ph type="title"/>
          </p:nvPr>
        </p:nvSpPr>
        <p:spPr/>
        <p:txBody>
          <a:bodyPr/>
          <a:lstStyle/>
          <a:p>
            <a:endParaRPr lang="en-IN"/>
          </a:p>
        </p:txBody>
      </p:sp>
      <p:pic>
        <p:nvPicPr>
          <p:cNvPr id="3074" name="Picture 2" descr="https://miro.medium.com/max/1400/1*U4S-rvcTtnHZUSUhuutxMg.png">
            <a:extLst>
              <a:ext uri="{FF2B5EF4-FFF2-40B4-BE49-F238E27FC236}">
                <a16:creationId xmlns:a16="http://schemas.microsoft.com/office/drawing/2014/main" xmlns="" id="{0D1EDF68-96A2-490A-A975-D88BCCCD98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2809" y="1825625"/>
            <a:ext cx="770638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148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5486FE-8FF9-47AD-9ED8-8BFAA1CA1D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0F2EC3D-C3B7-42E6-B78C-504619B8E7C3}"/>
              </a:ext>
            </a:extLst>
          </p:cNvPr>
          <p:cNvSpPr>
            <a:spLocks noGrp="1"/>
          </p:cNvSpPr>
          <p:nvPr>
            <p:ph idx="1"/>
          </p:nvPr>
        </p:nvSpPr>
        <p:spPr/>
        <p:txBody>
          <a:bodyPr/>
          <a:lstStyle/>
          <a:p>
            <a:r>
              <a:rPr lang="en-US" dirty="0"/>
              <a:t>If the partial derivation of Error is less than 1, then when it get multiplied with the Learning rate which is also very less. </a:t>
            </a:r>
          </a:p>
          <a:p>
            <a:r>
              <a:rPr lang="en-US" dirty="0"/>
              <a:t>Then Multiplying learning rate with partial derivation of Error wont be a big change when compared with previous iteration.</a:t>
            </a:r>
          </a:p>
          <a:p>
            <a:r>
              <a:rPr lang="en-US" b="1" dirty="0"/>
              <a:t>For ex</a:t>
            </a:r>
            <a:r>
              <a:rPr lang="en-US" dirty="0"/>
              <a:t>:- Lets say the value decreased like 0.863 →0.532 →0.356 →0.192 →0.117 →0.086 →0.023 →0.019..</a:t>
            </a:r>
          </a:p>
          <a:p>
            <a:r>
              <a:rPr lang="en-US" dirty="0"/>
              <a:t>you can see that there is no much change in last 3 iterations. This Vanishing of Gradience is called </a:t>
            </a:r>
            <a:r>
              <a:rPr lang="en-US" b="1" dirty="0"/>
              <a:t>Vanishing Gradience</a:t>
            </a:r>
            <a:r>
              <a:rPr lang="en-US" dirty="0"/>
              <a:t>.</a:t>
            </a:r>
            <a:endParaRPr lang="en-IN" dirty="0"/>
          </a:p>
        </p:txBody>
      </p:sp>
    </p:spTree>
    <p:extLst>
      <p:ext uri="{BB962C8B-B14F-4D97-AF65-F5344CB8AC3E}">
        <p14:creationId xmlns:p14="http://schemas.microsoft.com/office/powerpoint/2010/main" val="1136469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7F6DA7-0AC1-422F-BD49-80ED27B871B9}"/>
              </a:ext>
            </a:extLst>
          </p:cNvPr>
          <p:cNvSpPr>
            <a:spLocks noGrp="1"/>
          </p:cNvSpPr>
          <p:nvPr>
            <p:ph type="title"/>
          </p:nvPr>
        </p:nvSpPr>
        <p:spPr/>
        <p:txBody>
          <a:bodyPr/>
          <a:lstStyle/>
          <a:p>
            <a:r>
              <a:rPr lang="en-IN" b="1" cap="all" dirty="0"/>
              <a:t>2,EXPLODING GRADIENTS</a:t>
            </a:r>
            <a:br>
              <a:rPr lang="en-IN" b="1" cap="all" dirty="0"/>
            </a:br>
            <a:endParaRPr lang="en-IN" dirty="0"/>
          </a:p>
        </p:txBody>
      </p:sp>
      <p:sp>
        <p:nvSpPr>
          <p:cNvPr id="3" name="Content Placeholder 2">
            <a:extLst>
              <a:ext uri="{FF2B5EF4-FFF2-40B4-BE49-F238E27FC236}">
                <a16:creationId xmlns:a16="http://schemas.microsoft.com/office/drawing/2014/main" xmlns="" id="{C6F4F50A-302E-4FF9-8D05-69DC1348BF47}"/>
              </a:ext>
            </a:extLst>
          </p:cNvPr>
          <p:cNvSpPr>
            <a:spLocks noGrp="1"/>
          </p:cNvSpPr>
          <p:nvPr>
            <p:ph idx="1"/>
          </p:nvPr>
        </p:nvSpPr>
        <p:spPr/>
        <p:txBody>
          <a:bodyPr/>
          <a:lstStyle/>
          <a:p>
            <a:r>
              <a:rPr lang="en-US" dirty="0"/>
              <a:t>where the gradient grows uncontrollably large.</a:t>
            </a:r>
          </a:p>
          <a:p>
            <a:r>
              <a:rPr lang="en-US" dirty="0"/>
              <a:t>Fortunately, this problem can be easily solved by truncating or squashing the gradients.</a:t>
            </a:r>
          </a:p>
          <a:p>
            <a:r>
              <a:rPr lang="en-US" dirty="0"/>
              <a:t>Exploding gradients are when the algorithm, without much reason, assigns a stupidly high importance to the weights.</a:t>
            </a:r>
          </a:p>
          <a:p>
            <a:r>
              <a:rPr lang="en-US" dirty="0"/>
              <a:t>A popular method called gradient clipping can be used where in each time step, we can check if the gradient&gt; threshold. If yes, then normalize it.</a:t>
            </a:r>
            <a:endParaRPr lang="en-IN" dirty="0"/>
          </a:p>
        </p:txBody>
      </p:sp>
    </p:spTree>
    <p:extLst>
      <p:ext uri="{BB962C8B-B14F-4D97-AF65-F5344CB8AC3E}">
        <p14:creationId xmlns:p14="http://schemas.microsoft.com/office/powerpoint/2010/main" val="3183150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223147-9D6E-464D-ADC3-C634957A9DFB}"/>
              </a:ext>
            </a:extLst>
          </p:cNvPr>
          <p:cNvSpPr>
            <a:spLocks noGrp="1"/>
          </p:cNvSpPr>
          <p:nvPr>
            <p:ph type="title"/>
          </p:nvPr>
        </p:nvSpPr>
        <p:spPr/>
        <p:txBody>
          <a:bodyPr/>
          <a:lstStyle/>
          <a:p>
            <a:r>
              <a:rPr lang="en-IN" b="1" cap="all" dirty="0"/>
              <a:t>EXPLODING GRADIENTS</a:t>
            </a:r>
            <a:endParaRPr lang="en-IN" dirty="0"/>
          </a:p>
        </p:txBody>
      </p:sp>
      <p:pic>
        <p:nvPicPr>
          <p:cNvPr id="4098" name="Picture 2" descr="https://miro.medium.com/max/1400/1*zgI-csKo3BOstYvITddHtw.png">
            <a:extLst>
              <a:ext uri="{FF2B5EF4-FFF2-40B4-BE49-F238E27FC236}">
                <a16:creationId xmlns:a16="http://schemas.microsoft.com/office/drawing/2014/main" xmlns="" id="{A0E2AB29-61C2-4E7D-9FDF-65AE03F72C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3157" y="1825625"/>
            <a:ext cx="756568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514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A204B2-65FA-4407-B77A-8E98D3F742B6}"/>
              </a:ext>
            </a:extLst>
          </p:cNvPr>
          <p:cNvSpPr>
            <a:spLocks noGrp="1"/>
          </p:cNvSpPr>
          <p:nvPr>
            <p:ph type="title"/>
          </p:nvPr>
        </p:nvSpPr>
        <p:spPr/>
        <p:txBody>
          <a:bodyPr/>
          <a:lstStyle/>
          <a:p>
            <a:r>
              <a:rPr lang="en-US" dirty="0"/>
              <a:t>RNN</a:t>
            </a:r>
            <a:endParaRPr lang="en-IN" dirty="0"/>
          </a:p>
        </p:txBody>
      </p:sp>
      <p:pic>
        <p:nvPicPr>
          <p:cNvPr id="1026" name="Picture 2" descr="https://149695847.v2.pressablecdn.com/wp-content/uploads/2021/08/RNN.png">
            <a:extLst>
              <a:ext uri="{FF2B5EF4-FFF2-40B4-BE49-F238E27FC236}">
                <a16:creationId xmlns:a16="http://schemas.microsoft.com/office/drawing/2014/main" xmlns="" id="{63734B49-E4F9-4B05-8DF6-55BF9B0526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0287" y="2377055"/>
            <a:ext cx="3591426" cy="3248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725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2DF7AE-23FB-4F8C-9E53-31F984BD1BDA}"/>
              </a:ext>
            </a:extLst>
          </p:cNvPr>
          <p:cNvSpPr>
            <a:spLocks noGrp="1"/>
          </p:cNvSpPr>
          <p:nvPr>
            <p:ph type="title"/>
          </p:nvPr>
        </p:nvSpPr>
        <p:spPr/>
        <p:txBody>
          <a:bodyPr/>
          <a:lstStyle/>
          <a:p>
            <a:r>
              <a:rPr lang="en-US" dirty="0"/>
              <a:t>RNN</a:t>
            </a:r>
            <a:endParaRPr lang="en-IN" dirty="0"/>
          </a:p>
        </p:txBody>
      </p:sp>
      <p:sp>
        <p:nvSpPr>
          <p:cNvPr id="3" name="Content Placeholder 2">
            <a:extLst>
              <a:ext uri="{FF2B5EF4-FFF2-40B4-BE49-F238E27FC236}">
                <a16:creationId xmlns:a16="http://schemas.microsoft.com/office/drawing/2014/main" xmlns="" id="{A69A98CE-8849-4F3B-B6EA-33DD1F2C791F}"/>
              </a:ext>
            </a:extLst>
          </p:cNvPr>
          <p:cNvSpPr>
            <a:spLocks noGrp="1"/>
          </p:cNvSpPr>
          <p:nvPr>
            <p:ph idx="1"/>
          </p:nvPr>
        </p:nvSpPr>
        <p:spPr/>
        <p:txBody>
          <a:bodyPr>
            <a:normAutofit fontScale="92500" lnSpcReduction="10000"/>
          </a:bodyPr>
          <a:lstStyle/>
          <a:p>
            <a:r>
              <a:rPr lang="en-US" dirty="0"/>
              <a:t>A recurrent neural network (RNN) is </a:t>
            </a:r>
            <a:r>
              <a:rPr lang="en-US" b="1" dirty="0"/>
              <a:t>a special type of an artificial neural network adapted to work for time series data or data that involves sequences</a:t>
            </a:r>
            <a:r>
              <a:rPr lang="en-US" dirty="0"/>
              <a:t>. ...</a:t>
            </a:r>
          </a:p>
          <a:p>
            <a:r>
              <a:rPr lang="en-US" dirty="0"/>
              <a:t> RNNs have the concept of 'memory' that helps them store the states or information of previous inputs to generate the next output of the sequence</a:t>
            </a:r>
          </a:p>
          <a:p>
            <a:r>
              <a:rPr lang="en-US" dirty="0"/>
              <a:t>The main difference between a CNN and an RNN is </a:t>
            </a:r>
            <a:r>
              <a:rPr lang="en-US" b="1" dirty="0"/>
              <a:t>the ability to process temporal information</a:t>
            </a:r>
            <a:r>
              <a:rPr lang="en-US" dirty="0"/>
              <a:t> — data that comes in sequences, such as a sentence.</a:t>
            </a:r>
          </a:p>
          <a:p>
            <a:r>
              <a:rPr lang="en-US" dirty="0"/>
              <a:t> Recurrent neural networks are designed for this very purpose, while convolutional neural networks are incapable of effectively interpreting temporal information.</a:t>
            </a:r>
            <a:endParaRPr lang="en-IN" dirty="0"/>
          </a:p>
        </p:txBody>
      </p:sp>
    </p:spTree>
    <p:extLst>
      <p:ext uri="{BB962C8B-B14F-4D97-AF65-F5344CB8AC3E}">
        <p14:creationId xmlns:p14="http://schemas.microsoft.com/office/powerpoint/2010/main" val="452811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D23A14-5A3A-4A48-91D4-D877061918B1}"/>
              </a:ext>
            </a:extLst>
          </p:cNvPr>
          <p:cNvSpPr>
            <a:spLocks noGrp="1"/>
          </p:cNvSpPr>
          <p:nvPr>
            <p:ph type="title"/>
          </p:nvPr>
        </p:nvSpPr>
        <p:spPr/>
        <p:txBody>
          <a:bodyPr/>
          <a:lstStyle/>
          <a:p>
            <a:r>
              <a:rPr lang="en-IN" dirty="0"/>
              <a:t>Long Short-Term Memory (LSTM)</a:t>
            </a:r>
          </a:p>
        </p:txBody>
      </p:sp>
      <p:sp>
        <p:nvSpPr>
          <p:cNvPr id="3" name="Content Placeholder 2">
            <a:extLst>
              <a:ext uri="{FF2B5EF4-FFF2-40B4-BE49-F238E27FC236}">
                <a16:creationId xmlns:a16="http://schemas.microsoft.com/office/drawing/2014/main" xmlns="" id="{0F317BEE-22B4-41D5-A8D7-DFCA6697D32C}"/>
              </a:ext>
            </a:extLst>
          </p:cNvPr>
          <p:cNvSpPr>
            <a:spLocks noGrp="1"/>
          </p:cNvSpPr>
          <p:nvPr>
            <p:ph idx="1"/>
          </p:nvPr>
        </p:nvSpPr>
        <p:spPr/>
        <p:txBody>
          <a:bodyPr/>
          <a:lstStyle/>
          <a:p>
            <a:r>
              <a:rPr lang="en-US" dirty="0"/>
              <a:t>The units of an LSTM are used as building units for the layers of a RNN, often called an LSTM network.</a:t>
            </a:r>
          </a:p>
          <a:p>
            <a:r>
              <a:rPr lang="en-US" dirty="0"/>
              <a:t>LSTMs enable RNNs to remember inputs over a long period of time.</a:t>
            </a:r>
          </a:p>
          <a:p>
            <a:r>
              <a:rPr lang="en-US" dirty="0"/>
              <a:t> This is because LSTMs contain information in a memory, much like the memory of a computer. </a:t>
            </a:r>
          </a:p>
          <a:p>
            <a:r>
              <a:rPr lang="en-US" dirty="0"/>
              <a:t>The LSTM can read, write and delete information from its memory.</a:t>
            </a:r>
          </a:p>
          <a:p>
            <a:r>
              <a:rPr lang="en-US" dirty="0"/>
              <a:t> LSTM is well-suited to classify, process and predict time series given time lags of unknown duration. </a:t>
            </a:r>
            <a:endParaRPr lang="en-IN" dirty="0"/>
          </a:p>
        </p:txBody>
      </p:sp>
    </p:spTree>
    <p:extLst>
      <p:ext uri="{BB962C8B-B14F-4D97-AF65-F5344CB8AC3E}">
        <p14:creationId xmlns:p14="http://schemas.microsoft.com/office/powerpoint/2010/main" val="4143171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0E7900-CCC6-4EA3-9C50-AE812FCA2F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9CE1642-C597-424D-A144-03929D9E0DD7}"/>
              </a:ext>
            </a:extLst>
          </p:cNvPr>
          <p:cNvSpPr>
            <a:spLocks noGrp="1"/>
          </p:cNvSpPr>
          <p:nvPr>
            <p:ph idx="1"/>
          </p:nvPr>
        </p:nvSpPr>
        <p:spPr/>
        <p:txBody>
          <a:bodyPr/>
          <a:lstStyle/>
          <a:p>
            <a:r>
              <a:rPr lang="en-US" dirty="0"/>
              <a:t>This memory can be seen as a gated cell, with gated meaning the cell decides whether or not to store or delete information (i.e., if it opens the gates or not), based on the importance it assigns to the information.</a:t>
            </a:r>
          </a:p>
          <a:p>
            <a:r>
              <a:rPr lang="en-US" dirty="0"/>
              <a:t> The assigning of importance happens through weights, which are also learned by the algorithm.</a:t>
            </a:r>
          </a:p>
          <a:p>
            <a:r>
              <a:rPr lang="en-US" dirty="0"/>
              <a:t> This simply means that it learns over time what information is important and what is not.</a:t>
            </a:r>
            <a:endParaRPr lang="en-IN" dirty="0"/>
          </a:p>
        </p:txBody>
      </p:sp>
    </p:spTree>
    <p:extLst>
      <p:ext uri="{BB962C8B-B14F-4D97-AF65-F5344CB8AC3E}">
        <p14:creationId xmlns:p14="http://schemas.microsoft.com/office/powerpoint/2010/main" val="4099946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FCD0A7-6D7A-4900-9C3A-20A0AB702E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766421B5-86B8-4CA5-8006-5BBBEA5001BB}"/>
              </a:ext>
            </a:extLst>
          </p:cNvPr>
          <p:cNvSpPr>
            <a:spLocks noGrp="1"/>
          </p:cNvSpPr>
          <p:nvPr>
            <p:ph idx="1"/>
          </p:nvPr>
        </p:nvSpPr>
        <p:spPr/>
        <p:txBody>
          <a:bodyPr/>
          <a:lstStyle/>
          <a:p>
            <a:r>
              <a:rPr lang="en-US" dirty="0"/>
              <a:t>In an LSTM you have three gates: input, forget and output gate. </a:t>
            </a:r>
          </a:p>
          <a:p>
            <a:r>
              <a:rPr lang="en-US" dirty="0"/>
              <a:t>These gates determine whether or not to let new input in (input gate), delete the information because it isn’t important (forget gate), or let it impact the output at the current timestep (output gate).</a:t>
            </a:r>
          </a:p>
          <a:p>
            <a:r>
              <a:rPr lang="en-US" dirty="0"/>
              <a:t>Below is an illustration of a RNN with its three gates:</a:t>
            </a:r>
            <a:endParaRPr lang="en-IN" dirty="0"/>
          </a:p>
        </p:txBody>
      </p:sp>
    </p:spTree>
    <p:extLst>
      <p:ext uri="{BB962C8B-B14F-4D97-AF65-F5344CB8AC3E}">
        <p14:creationId xmlns:p14="http://schemas.microsoft.com/office/powerpoint/2010/main" val="42339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A2AAE8-75E3-47B8-AB36-123BF4BEB955}"/>
              </a:ext>
            </a:extLst>
          </p:cNvPr>
          <p:cNvSpPr>
            <a:spLocks noGrp="1"/>
          </p:cNvSpPr>
          <p:nvPr>
            <p:ph type="title"/>
          </p:nvPr>
        </p:nvSpPr>
        <p:spPr/>
        <p:txBody>
          <a:bodyPr/>
          <a:lstStyle/>
          <a:p>
            <a:endParaRPr lang="en-IN"/>
          </a:p>
        </p:txBody>
      </p:sp>
      <p:pic>
        <p:nvPicPr>
          <p:cNvPr id="11266" name="Picture 2" descr="LSTM gates">
            <a:extLst>
              <a:ext uri="{FF2B5EF4-FFF2-40B4-BE49-F238E27FC236}">
                <a16:creationId xmlns:a16="http://schemas.microsoft.com/office/drawing/2014/main" xmlns="" id="{129C79A5-4F39-42C8-9D2D-3A7828BE12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1448" y="1825625"/>
            <a:ext cx="976910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452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204A17-A290-4863-AA81-E8FC04B296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CAC78388-E737-4B66-B236-FDB3CEB40E8E}"/>
              </a:ext>
            </a:extLst>
          </p:cNvPr>
          <p:cNvSpPr>
            <a:spLocks noGrp="1"/>
          </p:cNvSpPr>
          <p:nvPr>
            <p:ph idx="1"/>
          </p:nvPr>
        </p:nvSpPr>
        <p:spPr/>
        <p:txBody>
          <a:bodyPr>
            <a:normAutofit fontScale="92500" lnSpcReduction="10000"/>
          </a:bodyPr>
          <a:lstStyle/>
          <a:p>
            <a:r>
              <a:rPr lang="en-US" dirty="0"/>
              <a:t>These three parts of an LSTM cell are known as gates. The first part is called </a:t>
            </a:r>
            <a:r>
              <a:rPr lang="en-US" b="1" dirty="0"/>
              <a:t>Forget gate, the </a:t>
            </a:r>
            <a:r>
              <a:rPr lang="en-US" dirty="0"/>
              <a:t>second part is known as </a:t>
            </a:r>
            <a:r>
              <a:rPr lang="en-US" b="1" dirty="0"/>
              <a:t>the Input gate</a:t>
            </a:r>
            <a:r>
              <a:rPr lang="en-US" dirty="0"/>
              <a:t> and the last one is </a:t>
            </a:r>
            <a:r>
              <a:rPr lang="en-US" b="1" dirty="0"/>
              <a:t>the Output gate</a:t>
            </a:r>
            <a:r>
              <a:rPr lang="en-US" dirty="0"/>
              <a:t>.</a:t>
            </a:r>
          </a:p>
          <a:p>
            <a:r>
              <a:rPr lang="en-US" dirty="0"/>
              <a:t>The LSTM  consists of three parts, as shown in the image below and each part performs an individual function.</a:t>
            </a:r>
          </a:p>
          <a:p>
            <a:r>
              <a:rPr lang="en-US" dirty="0"/>
              <a:t>The first part chooses whether the information coming from the previous timestamp is to be remembered or is irrelevant and can be forgotten.</a:t>
            </a:r>
          </a:p>
          <a:p>
            <a:r>
              <a:rPr lang="en-US" dirty="0"/>
              <a:t>In the second part, the cell tries to learn new information from the input to this cell.</a:t>
            </a:r>
          </a:p>
          <a:p>
            <a:r>
              <a:rPr lang="en-US" dirty="0"/>
              <a:t>At last, in the third part, the cell passes the updated information from the current timestamp to the next timestamp.</a:t>
            </a:r>
            <a:endParaRPr lang="en-IN" dirty="0"/>
          </a:p>
        </p:txBody>
      </p:sp>
    </p:spTree>
    <p:extLst>
      <p:ext uri="{BB962C8B-B14F-4D97-AF65-F5344CB8AC3E}">
        <p14:creationId xmlns:p14="http://schemas.microsoft.com/office/powerpoint/2010/main" val="2746816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79A468-3DF0-489A-973F-EC6E0205AAC6}"/>
              </a:ext>
            </a:extLst>
          </p:cNvPr>
          <p:cNvSpPr>
            <a:spLocks noGrp="1"/>
          </p:cNvSpPr>
          <p:nvPr>
            <p:ph type="title"/>
          </p:nvPr>
        </p:nvSpPr>
        <p:spPr/>
        <p:txBody>
          <a:bodyPr/>
          <a:lstStyle/>
          <a:p>
            <a:endParaRPr lang="en-IN"/>
          </a:p>
        </p:txBody>
      </p:sp>
      <p:pic>
        <p:nvPicPr>
          <p:cNvPr id="12290" name="Picture 2" descr="LSTM memory">
            <a:extLst>
              <a:ext uri="{FF2B5EF4-FFF2-40B4-BE49-F238E27FC236}">
                <a16:creationId xmlns:a16="http://schemas.microsoft.com/office/drawing/2014/main" xmlns="" id="{71B86BAB-D8EF-4C2B-82B9-EBDD488FAD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9782" y="1825625"/>
            <a:ext cx="1047243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005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143987-4418-4012-BA96-CADB562B32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9F0F6893-6901-4700-A7E3-139AC537DDAF}"/>
              </a:ext>
            </a:extLst>
          </p:cNvPr>
          <p:cNvSpPr>
            <a:spLocks noGrp="1"/>
          </p:cNvSpPr>
          <p:nvPr>
            <p:ph idx="1"/>
          </p:nvPr>
        </p:nvSpPr>
        <p:spPr/>
        <p:txBody>
          <a:bodyPr/>
          <a:lstStyle/>
          <a:p>
            <a:r>
              <a:rPr lang="en-US" dirty="0"/>
              <a:t>Just like a simple RNN, an LSTM also has a hidden state where H(t-1) represents the hidden state of the previous timestamp and </a:t>
            </a:r>
            <a:r>
              <a:rPr lang="en-US" dirty="0" err="1"/>
              <a:t>Ht</a:t>
            </a:r>
            <a:r>
              <a:rPr lang="en-US" dirty="0"/>
              <a:t> is the hidden state of the current timestamp.</a:t>
            </a:r>
          </a:p>
          <a:p>
            <a:r>
              <a:rPr lang="en-US" dirty="0"/>
              <a:t> In addition to that LSTM also have a cell state represented by C(t-1) and C(t) for previous and current timestamp respectively.</a:t>
            </a:r>
          </a:p>
          <a:p>
            <a:r>
              <a:rPr lang="en-US" dirty="0"/>
              <a:t>Here the hidden state is known as Short term memory and the cell state is known as Long term memory. Refer to the above image.</a:t>
            </a:r>
            <a:endParaRPr lang="en-IN" dirty="0"/>
          </a:p>
        </p:txBody>
      </p:sp>
    </p:spTree>
    <p:extLst>
      <p:ext uri="{BB962C8B-B14F-4D97-AF65-F5344CB8AC3E}">
        <p14:creationId xmlns:p14="http://schemas.microsoft.com/office/powerpoint/2010/main" val="3743733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801E9-9D38-4A55-9ADB-3F96C14E32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997B18B4-FD2A-46BE-A8C7-E9D75BEC930D}"/>
              </a:ext>
            </a:extLst>
          </p:cNvPr>
          <p:cNvSpPr>
            <a:spLocks noGrp="1"/>
          </p:cNvSpPr>
          <p:nvPr>
            <p:ph idx="1"/>
          </p:nvPr>
        </p:nvSpPr>
        <p:spPr/>
        <p:txBody>
          <a:bodyPr>
            <a:normAutofit lnSpcReduction="10000"/>
          </a:bodyPr>
          <a:lstStyle/>
          <a:p>
            <a:r>
              <a:rPr lang="en-US" dirty="0"/>
              <a:t>Let’s take an example to understand how LSTM works. Here we have two sentences separated by a full stop. The first sentence is “Bob is a nice person” and the second sentence is “Dan, on the Other hand, is evil”. It is very clear, in the first sentence we are talking about Bob and as soon as we encounter the full stop(.) we started talking about Dan.</a:t>
            </a:r>
          </a:p>
          <a:p>
            <a:r>
              <a:rPr lang="en-US" dirty="0"/>
              <a:t>As we move from the first sentence to the second sentence, our network should realize that we are no more talking about Bob. Now our subject is Dan. Here, the Forget gate of the network allows it to forget about it. Let’s understand the roles played by these gates in LSTM architecture(context change).</a:t>
            </a:r>
          </a:p>
          <a:p>
            <a:r>
              <a:rPr lang="en-US" dirty="0"/>
              <a:t> </a:t>
            </a:r>
          </a:p>
          <a:p>
            <a:endParaRPr lang="en-IN" dirty="0"/>
          </a:p>
        </p:txBody>
      </p:sp>
    </p:spTree>
    <p:extLst>
      <p:ext uri="{BB962C8B-B14F-4D97-AF65-F5344CB8AC3E}">
        <p14:creationId xmlns:p14="http://schemas.microsoft.com/office/powerpoint/2010/main" val="958449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4D1ABC-D0A1-470D-8E79-18148841B14C}"/>
              </a:ext>
            </a:extLst>
          </p:cNvPr>
          <p:cNvSpPr>
            <a:spLocks noGrp="1"/>
          </p:cNvSpPr>
          <p:nvPr>
            <p:ph type="title"/>
          </p:nvPr>
        </p:nvSpPr>
        <p:spPr/>
        <p:txBody>
          <a:bodyPr/>
          <a:lstStyle/>
          <a:p>
            <a:r>
              <a:rPr lang="en-US" b="1" dirty="0"/>
              <a:t>LSTM had a three step Process:</a:t>
            </a:r>
            <a:endParaRPr lang="en-IN" dirty="0"/>
          </a:p>
        </p:txBody>
      </p:sp>
      <p:pic>
        <p:nvPicPr>
          <p:cNvPr id="5122" name="Picture 2" descr="https://miro.medium.com/max/1400/0*exoKHMF9vYA3ZJvJ.png">
            <a:extLst>
              <a:ext uri="{FF2B5EF4-FFF2-40B4-BE49-F238E27FC236}">
                <a16:creationId xmlns:a16="http://schemas.microsoft.com/office/drawing/2014/main" xmlns="" id="{6D9C257A-3B88-4880-B022-04A1D2E96B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25863"/>
            <a:ext cx="10515600" cy="3950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059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9B20E-D5A0-4278-8589-E8811487CEA1}"/>
              </a:ext>
            </a:extLst>
          </p:cNvPr>
          <p:cNvSpPr>
            <a:spLocks noGrp="1"/>
          </p:cNvSpPr>
          <p:nvPr>
            <p:ph type="title"/>
          </p:nvPr>
        </p:nvSpPr>
        <p:spPr/>
        <p:txBody>
          <a:bodyPr/>
          <a:lstStyle/>
          <a:p>
            <a:r>
              <a:rPr lang="en-US" dirty="0"/>
              <a:t>Different view of LSTM</a:t>
            </a:r>
            <a:endParaRPr lang="en-IN" dirty="0"/>
          </a:p>
        </p:txBody>
      </p:sp>
      <p:pic>
        <p:nvPicPr>
          <p:cNvPr id="6146" name="Picture 2" descr="https://miro.medium.com/max/1400/0*G474BVfgtu5ZE4ai">
            <a:extLst>
              <a:ext uri="{FF2B5EF4-FFF2-40B4-BE49-F238E27FC236}">
                <a16:creationId xmlns:a16="http://schemas.microsoft.com/office/drawing/2014/main" xmlns="" id="{AA5AAEB6-7C83-4498-B831-173634620C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7496" y="1825625"/>
            <a:ext cx="80090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459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CBE326-C46A-434E-BB1B-2DA8728DCBEB}"/>
              </a:ext>
            </a:extLst>
          </p:cNvPr>
          <p:cNvSpPr>
            <a:spLocks noGrp="1"/>
          </p:cNvSpPr>
          <p:nvPr>
            <p:ph type="title"/>
          </p:nvPr>
        </p:nvSpPr>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xmlns="" id="{E792D479-81AE-47EF-9F72-663943467BC1}"/>
              </a:ext>
            </a:extLst>
          </p:cNvPr>
          <p:cNvSpPr>
            <a:spLocks noGrp="1"/>
          </p:cNvSpPr>
          <p:nvPr>
            <p:ph idx="1"/>
          </p:nvPr>
        </p:nvSpPr>
        <p:spPr/>
        <p:txBody>
          <a:bodyPr/>
          <a:lstStyle/>
          <a:p>
            <a:r>
              <a:rPr lang="en-US" dirty="0"/>
              <a:t>Speech recognition involves converting a sequence of audio signals to a sequence of words.</a:t>
            </a:r>
          </a:p>
          <a:p>
            <a:r>
              <a:rPr lang="en-US" dirty="0"/>
              <a:t>Video captioning involves converting a sequence of video frames to a sequence of words.</a:t>
            </a:r>
          </a:p>
          <a:p>
            <a:r>
              <a:rPr lang="en-US" dirty="0"/>
              <a:t>Natural language processing tasks such as question answering involve addressing a question (a sequence of words) into an answer (another sequence of words).</a:t>
            </a:r>
          </a:p>
          <a:p>
            <a:endParaRPr lang="en-IN" dirty="0"/>
          </a:p>
        </p:txBody>
      </p:sp>
    </p:spTree>
    <p:extLst>
      <p:ext uri="{BB962C8B-B14F-4D97-AF65-F5344CB8AC3E}">
        <p14:creationId xmlns:p14="http://schemas.microsoft.com/office/powerpoint/2010/main" val="4071483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284D3F-CE6F-4CF6-ADF8-D4FB3EBF6374}"/>
              </a:ext>
            </a:extLst>
          </p:cNvPr>
          <p:cNvSpPr>
            <a:spLocks noGrp="1"/>
          </p:cNvSpPr>
          <p:nvPr>
            <p:ph type="title"/>
          </p:nvPr>
        </p:nvSpPr>
        <p:spPr/>
        <p:txBody>
          <a:bodyPr/>
          <a:lstStyle/>
          <a:p>
            <a:r>
              <a:rPr lang="en-US" dirty="0"/>
              <a:t>Different view of LSTM</a:t>
            </a:r>
            <a:endParaRPr lang="en-IN" dirty="0"/>
          </a:p>
        </p:txBody>
      </p:sp>
      <p:pic>
        <p:nvPicPr>
          <p:cNvPr id="2050" name="Picture 2" descr="https://miro.medium.com/max/569/1*PJ5atpFStpNWE_XpB4e8qQ.png">
            <a:extLst>
              <a:ext uri="{FF2B5EF4-FFF2-40B4-BE49-F238E27FC236}">
                <a16:creationId xmlns:a16="http://schemas.microsoft.com/office/drawing/2014/main" xmlns="" id="{D097ADD1-1341-44F1-8F68-0C2BCAE5DD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0017" y="1690688"/>
            <a:ext cx="8693426" cy="516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833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505204-DD7C-47CE-A7E1-99CFA5D23359}"/>
              </a:ext>
            </a:extLst>
          </p:cNvPr>
          <p:cNvSpPr>
            <a:spLocks noGrp="1"/>
          </p:cNvSpPr>
          <p:nvPr>
            <p:ph type="title"/>
          </p:nvPr>
        </p:nvSpPr>
        <p:spPr/>
        <p:txBody>
          <a:bodyPr/>
          <a:lstStyle/>
          <a:p>
            <a:r>
              <a:rPr lang="en-IN" dirty="0"/>
              <a:t>Forget Gate</a:t>
            </a:r>
            <a:br>
              <a:rPr lang="en-IN" dirty="0"/>
            </a:br>
            <a:endParaRPr lang="en-IN" dirty="0"/>
          </a:p>
        </p:txBody>
      </p:sp>
      <p:sp>
        <p:nvSpPr>
          <p:cNvPr id="3" name="Content Placeholder 2">
            <a:extLst>
              <a:ext uri="{FF2B5EF4-FFF2-40B4-BE49-F238E27FC236}">
                <a16:creationId xmlns:a16="http://schemas.microsoft.com/office/drawing/2014/main" xmlns="" id="{3DB1A333-FAFA-458E-B6BC-ECB1BF8B517D}"/>
              </a:ext>
            </a:extLst>
          </p:cNvPr>
          <p:cNvSpPr>
            <a:spLocks noGrp="1"/>
          </p:cNvSpPr>
          <p:nvPr>
            <p:ph idx="1"/>
          </p:nvPr>
        </p:nvSpPr>
        <p:spPr>
          <a:xfrm>
            <a:off x="814485" y="1825624"/>
            <a:ext cx="10745145" cy="9397267"/>
          </a:xfrm>
        </p:spPr>
        <p:txBody>
          <a:bodyPr/>
          <a:lstStyle/>
          <a:p>
            <a:r>
              <a:rPr lang="en-US" dirty="0"/>
              <a:t>In a cell of the LSTM network, the first step is to decide whether we should keep the information from the previous timestamp or forget it. Here is the equation for forget gate.</a:t>
            </a:r>
          </a:p>
          <a:p>
            <a:endParaRPr lang="en-US" dirty="0"/>
          </a:p>
          <a:p>
            <a:endParaRPr lang="en-IN" dirty="0"/>
          </a:p>
        </p:txBody>
      </p:sp>
      <p:pic>
        <p:nvPicPr>
          <p:cNvPr id="14338" name="Picture 2" descr="Forget Gate LSTM">
            <a:extLst>
              <a:ext uri="{FF2B5EF4-FFF2-40B4-BE49-F238E27FC236}">
                <a16:creationId xmlns:a16="http://schemas.microsoft.com/office/drawing/2014/main" xmlns="" id="{DA345AA8-3C2B-4193-A0CF-C9D615202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904" y="3048208"/>
            <a:ext cx="6520069" cy="2159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906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259BF3-0534-42E7-A888-94C3AA5B1A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D2F15E48-25F0-4A06-A59D-608AF83B44D6}"/>
              </a:ext>
            </a:extLst>
          </p:cNvPr>
          <p:cNvSpPr>
            <a:spLocks noGrp="1"/>
          </p:cNvSpPr>
          <p:nvPr>
            <p:ph idx="1"/>
          </p:nvPr>
        </p:nvSpPr>
        <p:spPr/>
        <p:txBody>
          <a:bodyPr/>
          <a:lstStyle/>
          <a:p>
            <a:r>
              <a:rPr lang="en-US" dirty="0" err="1"/>
              <a:t>Xt</a:t>
            </a:r>
            <a:r>
              <a:rPr lang="en-US" dirty="0"/>
              <a:t>: input to the current timestamp.</a:t>
            </a:r>
          </a:p>
          <a:p>
            <a:r>
              <a:rPr lang="en-US" dirty="0" err="1"/>
              <a:t>Uf</a:t>
            </a:r>
            <a:r>
              <a:rPr lang="en-US" dirty="0"/>
              <a:t>: weight associated with the input</a:t>
            </a:r>
          </a:p>
          <a:p>
            <a:r>
              <a:rPr lang="en-US" dirty="0"/>
              <a:t>Ht-1: The hidden state of the previous timestamp</a:t>
            </a:r>
          </a:p>
          <a:p>
            <a:r>
              <a:rPr lang="en-US" dirty="0" err="1"/>
              <a:t>Wf</a:t>
            </a:r>
            <a:r>
              <a:rPr lang="en-US" dirty="0"/>
              <a:t>: It is the weight matrix associated with hidden state</a:t>
            </a:r>
          </a:p>
          <a:p>
            <a:r>
              <a:rPr lang="en-US" dirty="0"/>
              <a:t>Later, a sigmoid function is applied over it. That will make ft a number between 0 and 1.</a:t>
            </a:r>
          </a:p>
          <a:p>
            <a:r>
              <a:rPr lang="en-US" dirty="0"/>
              <a:t> This ft is later multiplied with the cell state of the previous timestamp as shown below.</a:t>
            </a:r>
            <a:endParaRPr lang="en-IN" dirty="0"/>
          </a:p>
        </p:txBody>
      </p:sp>
    </p:spTree>
    <p:extLst>
      <p:ext uri="{BB962C8B-B14F-4D97-AF65-F5344CB8AC3E}">
        <p14:creationId xmlns:p14="http://schemas.microsoft.com/office/powerpoint/2010/main" val="3348561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9638DD-D548-4F4C-808C-0BDFEBBC3CC6}"/>
              </a:ext>
            </a:extLst>
          </p:cNvPr>
          <p:cNvSpPr>
            <a:spLocks noGrp="1"/>
          </p:cNvSpPr>
          <p:nvPr>
            <p:ph type="title"/>
          </p:nvPr>
        </p:nvSpPr>
        <p:spPr/>
        <p:txBody>
          <a:bodyPr/>
          <a:lstStyle/>
          <a:p>
            <a:endParaRPr lang="en-IN"/>
          </a:p>
        </p:txBody>
      </p:sp>
      <p:pic>
        <p:nvPicPr>
          <p:cNvPr id="15362" name="Picture 2" descr="timestamp">
            <a:extLst>
              <a:ext uri="{FF2B5EF4-FFF2-40B4-BE49-F238E27FC236}">
                <a16:creationId xmlns:a16="http://schemas.microsoft.com/office/drawing/2014/main" xmlns="" id="{35F5441E-121C-47B8-A219-47866D496B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2452" y="2334212"/>
            <a:ext cx="8693426"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619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CA8EA5-3FF8-4759-AFAF-E2163D5DE8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5F8DC61-B4DE-45A7-ACE1-7042176FBA69}"/>
              </a:ext>
            </a:extLst>
          </p:cNvPr>
          <p:cNvSpPr>
            <a:spLocks noGrp="1"/>
          </p:cNvSpPr>
          <p:nvPr>
            <p:ph idx="1"/>
          </p:nvPr>
        </p:nvSpPr>
        <p:spPr/>
        <p:txBody>
          <a:bodyPr/>
          <a:lstStyle/>
          <a:p>
            <a:r>
              <a:rPr lang="en-US" dirty="0"/>
              <a:t>If ft is 0 then the network will forget everything and if the value of ft is 1 it will forget nothing.</a:t>
            </a:r>
          </a:p>
          <a:p>
            <a:r>
              <a:rPr lang="en-US" dirty="0"/>
              <a:t> Let’s get back to our example, The first sentence was talking about Bob and after a full stop, the network will encounter Dan, in an ideal case the network should forget about Bob.</a:t>
            </a:r>
          </a:p>
          <a:p>
            <a:r>
              <a:rPr lang="en-US" dirty="0"/>
              <a:t>The output of the forget gate tells the cell state which information to forget by multiplying 0 to a position in the matrix.</a:t>
            </a:r>
          </a:p>
          <a:p>
            <a:r>
              <a:rPr lang="en-US" dirty="0"/>
              <a:t> If the output of the forget gate is 1, the information is kept in the cell state. From equation, sigmoid function is applied to the weighted input/observation and previous hidden state.</a:t>
            </a:r>
            <a:endParaRPr lang="en-IN" dirty="0"/>
          </a:p>
        </p:txBody>
      </p:sp>
    </p:spTree>
    <p:extLst>
      <p:ext uri="{BB962C8B-B14F-4D97-AF65-F5344CB8AC3E}">
        <p14:creationId xmlns:p14="http://schemas.microsoft.com/office/powerpoint/2010/main" val="3883998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A994D8-687E-410A-A09B-7CBD4A19C96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A06707D0-2490-4225-8FCA-4146B957A514}"/>
              </a:ext>
            </a:extLst>
          </p:cNvPr>
          <p:cNvSpPr>
            <a:spLocks noGrp="1"/>
          </p:cNvSpPr>
          <p:nvPr>
            <p:ph idx="1"/>
          </p:nvPr>
        </p:nvSpPr>
        <p:spPr/>
        <p:txBody>
          <a:bodyPr/>
          <a:lstStyle/>
          <a:p>
            <a:r>
              <a:rPr lang="en-US" i="1" dirty="0"/>
              <a:t>Decides how much of the past you should remember.</a:t>
            </a:r>
          </a:p>
          <a:p>
            <a:r>
              <a:rPr lang="en-US" dirty="0"/>
              <a:t>This gate Decides which information to be omitted in from the cell in that particular time stamp.</a:t>
            </a:r>
          </a:p>
          <a:p>
            <a:r>
              <a:rPr lang="en-US" dirty="0"/>
              <a:t> It is decided by the </a:t>
            </a:r>
            <a:r>
              <a:rPr lang="en-US" b="1" dirty="0"/>
              <a:t>sigmoid function.</a:t>
            </a:r>
          </a:p>
          <a:p>
            <a:r>
              <a:rPr lang="en-US" b="1" dirty="0"/>
              <a:t> </a:t>
            </a:r>
            <a:r>
              <a:rPr lang="en-US" dirty="0"/>
              <a:t>it looks at the previous state(</a:t>
            </a:r>
            <a:r>
              <a:rPr lang="en-US" b="1" dirty="0"/>
              <a:t>ht-1</a:t>
            </a:r>
            <a:r>
              <a:rPr lang="en-US" dirty="0"/>
              <a:t>) and the content input(</a:t>
            </a:r>
            <a:r>
              <a:rPr lang="en-US" b="1" dirty="0" err="1"/>
              <a:t>Xt</a:t>
            </a:r>
            <a:r>
              <a:rPr lang="en-US" dirty="0"/>
              <a:t>) and outputs a number between </a:t>
            </a:r>
            <a:r>
              <a:rPr lang="en-US" b="1" dirty="0"/>
              <a:t>0(</a:t>
            </a:r>
            <a:r>
              <a:rPr lang="en-US" i="1" dirty="0"/>
              <a:t>omit this</a:t>
            </a:r>
            <a:r>
              <a:rPr lang="en-US" dirty="0"/>
              <a:t>)and </a:t>
            </a:r>
            <a:r>
              <a:rPr lang="en-US" b="1" dirty="0"/>
              <a:t>1(</a:t>
            </a:r>
            <a:r>
              <a:rPr lang="en-US" i="1" dirty="0"/>
              <a:t>keep this</a:t>
            </a:r>
            <a:r>
              <a:rPr lang="en-US" b="1" dirty="0"/>
              <a:t>)</a:t>
            </a:r>
            <a:r>
              <a:rPr lang="en-US" dirty="0"/>
              <a:t>for each number in the cell state </a:t>
            </a:r>
            <a:r>
              <a:rPr lang="en-US" b="1" dirty="0"/>
              <a:t>Ct−1</a:t>
            </a:r>
            <a:r>
              <a:rPr lang="en-US" dirty="0"/>
              <a:t>.</a:t>
            </a:r>
            <a:endParaRPr lang="en-IN" dirty="0"/>
          </a:p>
        </p:txBody>
      </p:sp>
    </p:spTree>
    <p:extLst>
      <p:ext uri="{BB962C8B-B14F-4D97-AF65-F5344CB8AC3E}">
        <p14:creationId xmlns:p14="http://schemas.microsoft.com/office/powerpoint/2010/main" val="258748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82A15B-246F-4CAD-B457-4CE2CC1F9067}"/>
              </a:ext>
            </a:extLst>
          </p:cNvPr>
          <p:cNvSpPr>
            <a:spLocks noGrp="1"/>
          </p:cNvSpPr>
          <p:nvPr>
            <p:ph type="title"/>
          </p:nvPr>
        </p:nvSpPr>
        <p:spPr/>
        <p:txBody>
          <a:bodyPr/>
          <a:lstStyle/>
          <a:p>
            <a:r>
              <a:rPr lang="en-IN" dirty="0"/>
              <a:t>Input Gate</a:t>
            </a:r>
            <a:br>
              <a:rPr lang="en-IN" dirty="0"/>
            </a:br>
            <a:endParaRPr lang="en-IN" dirty="0"/>
          </a:p>
        </p:txBody>
      </p:sp>
      <p:sp>
        <p:nvSpPr>
          <p:cNvPr id="3" name="Content Placeholder 2">
            <a:extLst>
              <a:ext uri="{FF2B5EF4-FFF2-40B4-BE49-F238E27FC236}">
                <a16:creationId xmlns:a16="http://schemas.microsoft.com/office/drawing/2014/main" xmlns="" id="{7ED0F298-65F2-4D7D-9876-7645827FA726}"/>
              </a:ext>
            </a:extLst>
          </p:cNvPr>
          <p:cNvSpPr>
            <a:spLocks noGrp="1"/>
          </p:cNvSpPr>
          <p:nvPr>
            <p:ph idx="1"/>
          </p:nvPr>
        </p:nvSpPr>
        <p:spPr/>
        <p:txBody>
          <a:bodyPr>
            <a:normAutofit fontScale="85000" lnSpcReduction="10000"/>
          </a:bodyPr>
          <a:lstStyle/>
          <a:p>
            <a:r>
              <a:rPr lang="en-US" dirty="0"/>
              <a:t>Let’s take another example</a:t>
            </a:r>
          </a:p>
          <a:p>
            <a:r>
              <a:rPr lang="en-US" dirty="0"/>
              <a:t>“Bob knows swimming. He told me over the phone that he had served the navy for four long years.”</a:t>
            </a:r>
          </a:p>
          <a:p>
            <a:r>
              <a:rPr lang="en-US" dirty="0"/>
              <a:t>So, in both these sentences, we are talking about Bob. However, both give different kinds of information about Bob. In the first sentence, we get the information that he knows swimming. Whereas the second sentence tells he uses the phone and served in the navy for four years.</a:t>
            </a:r>
          </a:p>
          <a:p>
            <a:r>
              <a:rPr lang="en-US" dirty="0"/>
              <a:t>Now just think about it, based on the context given in the first sentence, which information of the second sentence is critical. First, he used the phone to tell or he served in the navy. In this context, it doesn’t matter whether he used the phone or any other medium of communication to pass on the information. The fact that he was in the navy is important information and this is something we want our model to remember. This is the task of the Input gate.</a:t>
            </a:r>
          </a:p>
          <a:p>
            <a:endParaRPr lang="en-IN" dirty="0"/>
          </a:p>
        </p:txBody>
      </p:sp>
    </p:spTree>
    <p:extLst>
      <p:ext uri="{BB962C8B-B14F-4D97-AF65-F5344CB8AC3E}">
        <p14:creationId xmlns:p14="http://schemas.microsoft.com/office/powerpoint/2010/main" val="2683078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B69EF-7AF3-42B3-B2BC-6D5E8A993D05}"/>
              </a:ext>
            </a:extLst>
          </p:cNvPr>
          <p:cNvSpPr>
            <a:spLocks noGrp="1"/>
          </p:cNvSpPr>
          <p:nvPr>
            <p:ph type="title"/>
          </p:nvPr>
        </p:nvSpPr>
        <p:spPr/>
        <p:txBody>
          <a:bodyPr>
            <a:normAutofit fontScale="90000"/>
          </a:bodyPr>
          <a:lstStyle/>
          <a:p>
            <a:r>
              <a:rPr lang="en-US" sz="2700" dirty="0"/>
              <a:t>Input gate is used to quantify the importance of the new information carried by the input. Here is the equation of the input gate</a:t>
            </a:r>
            <a:r>
              <a:rPr lang="en-US" dirty="0"/>
              <a:t>.</a:t>
            </a:r>
            <a:br>
              <a:rPr lang="en-US" dirty="0"/>
            </a:br>
            <a:endParaRPr lang="en-IN" dirty="0"/>
          </a:p>
        </p:txBody>
      </p:sp>
      <p:sp>
        <p:nvSpPr>
          <p:cNvPr id="3" name="Content Placeholder 2">
            <a:extLst>
              <a:ext uri="{FF2B5EF4-FFF2-40B4-BE49-F238E27FC236}">
                <a16:creationId xmlns:a16="http://schemas.microsoft.com/office/drawing/2014/main" xmlns="" id="{10B838F0-13DA-4996-A58F-B544987F5195}"/>
              </a:ext>
            </a:extLst>
          </p:cNvPr>
          <p:cNvSpPr>
            <a:spLocks noGrp="1"/>
          </p:cNvSpPr>
          <p:nvPr>
            <p:ph idx="1"/>
          </p:nvPr>
        </p:nvSpPr>
        <p:spPr>
          <a:xfrm>
            <a:off x="781283" y="1825625"/>
            <a:ext cx="10572517" cy="4351338"/>
          </a:xfrm>
        </p:spPr>
        <p:txBody>
          <a:bodyPr/>
          <a:lstStyle/>
          <a:p>
            <a:endParaRPr lang="en-US" dirty="0"/>
          </a:p>
          <a:p>
            <a:endParaRPr lang="en-US" dirty="0"/>
          </a:p>
          <a:p>
            <a:endParaRPr lang="en-US" dirty="0"/>
          </a:p>
          <a:p>
            <a:endParaRPr lang="en-US" dirty="0"/>
          </a:p>
          <a:p>
            <a:endParaRPr lang="en-IN" dirty="0"/>
          </a:p>
        </p:txBody>
      </p:sp>
      <p:pic>
        <p:nvPicPr>
          <p:cNvPr id="16386" name="Picture 2" descr="LSTM Input Gate">
            <a:extLst>
              <a:ext uri="{FF2B5EF4-FFF2-40B4-BE49-F238E27FC236}">
                <a16:creationId xmlns:a16="http://schemas.microsoft.com/office/drawing/2014/main" xmlns="" id="{A83803BC-9022-444B-ADE6-85EFE565F1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287" y="2107096"/>
            <a:ext cx="6811617" cy="2663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704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9B20E-D5A0-4278-8589-E8811487CEA1}"/>
              </a:ext>
            </a:extLst>
          </p:cNvPr>
          <p:cNvSpPr>
            <a:spLocks noGrp="1"/>
          </p:cNvSpPr>
          <p:nvPr>
            <p:ph type="title"/>
          </p:nvPr>
        </p:nvSpPr>
        <p:spPr/>
        <p:txBody>
          <a:bodyPr/>
          <a:lstStyle/>
          <a:p>
            <a:endParaRPr lang="en-IN"/>
          </a:p>
        </p:txBody>
      </p:sp>
      <p:pic>
        <p:nvPicPr>
          <p:cNvPr id="6146" name="Picture 2" descr="https://miro.medium.com/max/1400/0*G474BVfgtu5ZE4ai">
            <a:extLst>
              <a:ext uri="{FF2B5EF4-FFF2-40B4-BE49-F238E27FC236}">
                <a16:creationId xmlns:a16="http://schemas.microsoft.com/office/drawing/2014/main" xmlns="" id="{AA5AAEB6-7C83-4498-B831-173634620C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7496" y="1825625"/>
            <a:ext cx="80090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680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5076AA-40F2-4EE6-A21F-A46BE9A41039}"/>
              </a:ext>
            </a:extLst>
          </p:cNvPr>
          <p:cNvSpPr>
            <a:spLocks noGrp="1"/>
          </p:cNvSpPr>
          <p:nvPr>
            <p:ph type="title"/>
          </p:nvPr>
        </p:nvSpPr>
        <p:spPr/>
        <p:txBody>
          <a:bodyPr/>
          <a:lstStyle/>
          <a:p>
            <a:r>
              <a:rPr lang="en-IN" dirty="0"/>
              <a:t>Output Gate</a:t>
            </a:r>
            <a:br>
              <a:rPr lang="en-IN" dirty="0"/>
            </a:br>
            <a:endParaRPr lang="en-IN" dirty="0"/>
          </a:p>
        </p:txBody>
      </p:sp>
      <p:sp>
        <p:nvSpPr>
          <p:cNvPr id="3" name="Content Placeholder 2">
            <a:extLst>
              <a:ext uri="{FF2B5EF4-FFF2-40B4-BE49-F238E27FC236}">
                <a16:creationId xmlns:a16="http://schemas.microsoft.com/office/drawing/2014/main" xmlns="" id="{360F9854-6702-4C47-8513-BE5C3BD7BBFC}"/>
              </a:ext>
            </a:extLst>
          </p:cNvPr>
          <p:cNvSpPr>
            <a:spLocks noGrp="1"/>
          </p:cNvSpPr>
          <p:nvPr>
            <p:ph idx="1"/>
          </p:nvPr>
        </p:nvSpPr>
        <p:spPr/>
        <p:txBody>
          <a:bodyPr/>
          <a:lstStyle/>
          <a:p>
            <a:r>
              <a:rPr lang="en-US" dirty="0"/>
              <a:t>Now consider this sentence</a:t>
            </a:r>
          </a:p>
          <a:p>
            <a:r>
              <a:rPr lang="en-US" dirty="0"/>
              <a:t>“Bob single-handedly fought the enemy and died for his country. For his contributions, brave________ .”</a:t>
            </a:r>
          </a:p>
          <a:p>
            <a:r>
              <a:rPr lang="en-US" dirty="0"/>
              <a:t>During this task, we have to complete the second sentence. Now, the minute we see the word brave, we know that we are talking about a person. In the sentence only Bob is brave, we can not say the enemy is brave or the country is brave. So based on the current expectation we have to give a  relevant word to fill in the blank. That word is our output and this is the function of our Output gate.</a:t>
            </a:r>
          </a:p>
          <a:p>
            <a:endParaRPr lang="en-IN" dirty="0"/>
          </a:p>
        </p:txBody>
      </p:sp>
    </p:spTree>
    <p:extLst>
      <p:ext uri="{BB962C8B-B14F-4D97-AF65-F5344CB8AC3E}">
        <p14:creationId xmlns:p14="http://schemas.microsoft.com/office/powerpoint/2010/main" val="1675027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54B555-9957-4681-A0D6-E4E9F3D16B22}"/>
              </a:ext>
            </a:extLst>
          </p:cNvPr>
          <p:cNvSpPr>
            <a:spLocks noGrp="1"/>
          </p:cNvSpPr>
          <p:nvPr>
            <p:ph type="title"/>
          </p:nvPr>
        </p:nvSpPr>
        <p:spPr/>
        <p:txBody>
          <a:bodyPr/>
          <a:lstStyle/>
          <a:p>
            <a:r>
              <a:rPr lang="en-US" b="1" cap="all" dirty="0"/>
              <a:t>RNN VS. FEED-FORWARD NEURAL NETWORKS</a:t>
            </a:r>
            <a:br>
              <a:rPr lang="en-US" b="1" cap="all" dirty="0"/>
            </a:br>
            <a:endParaRPr lang="en-IN" dirty="0"/>
          </a:p>
        </p:txBody>
      </p:sp>
      <p:pic>
        <p:nvPicPr>
          <p:cNvPr id="1026" name="Picture 2" descr="rnn vs fnn ">
            <a:extLst>
              <a:ext uri="{FF2B5EF4-FFF2-40B4-BE49-F238E27FC236}">
                <a16:creationId xmlns:a16="http://schemas.microsoft.com/office/drawing/2014/main" xmlns="" id="{26366E04-BB13-4791-9D1B-48C7C0E0D9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3426" y="1867694"/>
            <a:ext cx="8880199"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7480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49AC2B-49EF-44F3-A040-4F4CBCAB3FE4}"/>
              </a:ext>
            </a:extLst>
          </p:cNvPr>
          <p:cNvSpPr>
            <a:spLocks noGrp="1"/>
          </p:cNvSpPr>
          <p:nvPr>
            <p:ph type="title"/>
          </p:nvPr>
        </p:nvSpPr>
        <p:spPr/>
        <p:txBody>
          <a:bodyPr/>
          <a:lstStyle/>
          <a:p>
            <a:r>
              <a:rPr lang="en-US" dirty="0"/>
              <a:t>Its value will also lie between 0 and 1 because of this sigmoid function.</a:t>
            </a:r>
            <a:endParaRPr lang="en-IN" dirty="0"/>
          </a:p>
        </p:txBody>
      </p:sp>
      <p:pic>
        <p:nvPicPr>
          <p:cNvPr id="19458" name="Picture 2" descr="Output Gate">
            <a:extLst>
              <a:ext uri="{FF2B5EF4-FFF2-40B4-BE49-F238E27FC236}">
                <a16:creationId xmlns:a16="http://schemas.microsoft.com/office/drawing/2014/main" xmlns="" id="{3E35D0D5-26F3-45D1-94B6-7BDB673205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5791" y="2862470"/>
            <a:ext cx="5506071" cy="1510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160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A2F201-E69D-4DD9-9B8F-F4DE53B8EEE6}"/>
              </a:ext>
            </a:extLst>
          </p:cNvPr>
          <p:cNvSpPr>
            <a:spLocks noGrp="1"/>
          </p:cNvSpPr>
          <p:nvPr>
            <p:ph type="title"/>
          </p:nvPr>
        </p:nvSpPr>
        <p:spPr/>
        <p:txBody>
          <a:bodyPr>
            <a:normAutofit/>
          </a:bodyPr>
          <a:lstStyle/>
          <a:p>
            <a:r>
              <a:rPr lang="en-US" sz="2400" dirty="0"/>
              <a:t> Now to calculate the current hidden state we will use </a:t>
            </a:r>
            <a:r>
              <a:rPr lang="en-US" sz="2400" dirty="0" err="1"/>
              <a:t>Ot</a:t>
            </a:r>
            <a:r>
              <a:rPr lang="en-US" sz="2400" dirty="0"/>
              <a:t> and tanh of the updated cell state. As shown below.</a:t>
            </a:r>
            <a:endParaRPr lang="en-IN" sz="2400" dirty="0"/>
          </a:p>
        </p:txBody>
      </p:sp>
      <p:pic>
        <p:nvPicPr>
          <p:cNvPr id="20482" name="Picture 2" descr="Ot and tanh">
            <a:extLst>
              <a:ext uri="{FF2B5EF4-FFF2-40B4-BE49-F238E27FC236}">
                <a16:creationId xmlns:a16="http://schemas.microsoft.com/office/drawing/2014/main" xmlns="" id="{ED8FD1C5-FC91-4E17-8298-3A9716BF19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4331" y="2861470"/>
            <a:ext cx="4772232" cy="132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413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1CF26D-D2EB-45D4-8426-E5F209128F05}"/>
              </a:ext>
            </a:extLst>
          </p:cNvPr>
          <p:cNvSpPr>
            <a:spLocks noGrp="1"/>
          </p:cNvSpPr>
          <p:nvPr>
            <p:ph type="title"/>
          </p:nvPr>
        </p:nvSpPr>
        <p:spPr/>
        <p:txBody>
          <a:bodyPr>
            <a:normAutofit/>
          </a:bodyPr>
          <a:lstStyle/>
          <a:p>
            <a:r>
              <a:rPr lang="en-US" sz="2000" dirty="0"/>
              <a:t>It turns out that the hidden state is a function of Long term memory (Ct) and the current output.  If you need to take the output of the current timestamp just apply the SoftMax activation on hidden state Ht.</a:t>
            </a:r>
            <a:endParaRPr lang="en-IN" sz="2000" dirty="0"/>
          </a:p>
        </p:txBody>
      </p:sp>
      <p:pic>
        <p:nvPicPr>
          <p:cNvPr id="21506" name="Picture 2" descr="SoftMax">
            <a:extLst>
              <a:ext uri="{FF2B5EF4-FFF2-40B4-BE49-F238E27FC236}">
                <a16:creationId xmlns:a16="http://schemas.microsoft.com/office/drawing/2014/main" xmlns="" id="{AD0B6353-FBD7-44A7-96A7-927F2A14B5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0278" y="3114261"/>
            <a:ext cx="3723447" cy="1101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5879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D77C2F-D8CD-41CF-A676-CE84D71191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9778222F-C561-4F5A-AA5B-88932D62BED0}"/>
              </a:ext>
            </a:extLst>
          </p:cNvPr>
          <p:cNvSpPr>
            <a:spLocks noGrp="1"/>
          </p:cNvSpPr>
          <p:nvPr>
            <p:ph idx="1"/>
          </p:nvPr>
        </p:nvSpPr>
        <p:spPr/>
        <p:txBody>
          <a:bodyPr/>
          <a:lstStyle/>
          <a:p>
            <a:r>
              <a:rPr lang="en-US" i="1" dirty="0"/>
              <a:t>Decides which part of the current cell makes it to the output.</a:t>
            </a:r>
          </a:p>
          <a:p>
            <a:r>
              <a:rPr lang="en-US" b="1" dirty="0"/>
              <a:t>Sigmoid</a:t>
            </a:r>
            <a:r>
              <a:rPr lang="en-US" dirty="0"/>
              <a:t> function decides which values to let through </a:t>
            </a:r>
            <a:r>
              <a:rPr lang="en-US" b="1" dirty="0"/>
              <a:t>0,1. </a:t>
            </a:r>
            <a:r>
              <a:rPr lang="en-US" dirty="0"/>
              <a:t>and </a:t>
            </a:r>
            <a:r>
              <a:rPr lang="en-US" b="1" dirty="0"/>
              <a:t>tanh </a:t>
            </a:r>
            <a:r>
              <a:rPr lang="en-US" dirty="0"/>
              <a:t>function gives weightage to the values which are passed deciding their level of importance ranging from</a:t>
            </a:r>
            <a:r>
              <a:rPr lang="en-US" b="1" dirty="0"/>
              <a:t>-1</a:t>
            </a:r>
            <a:r>
              <a:rPr lang="en-US" dirty="0"/>
              <a:t> to </a:t>
            </a:r>
            <a:r>
              <a:rPr lang="en-US" b="1" dirty="0"/>
              <a:t>1 </a:t>
            </a:r>
            <a:r>
              <a:rPr lang="en-US" dirty="0"/>
              <a:t>and multiplied with output of </a:t>
            </a:r>
            <a:r>
              <a:rPr lang="en-US" b="1" dirty="0"/>
              <a:t>Sigmoid.</a:t>
            </a:r>
          </a:p>
          <a:p>
            <a:endParaRPr lang="en-IN" dirty="0"/>
          </a:p>
        </p:txBody>
      </p:sp>
    </p:spTree>
    <p:extLst>
      <p:ext uri="{BB962C8B-B14F-4D97-AF65-F5344CB8AC3E}">
        <p14:creationId xmlns:p14="http://schemas.microsoft.com/office/powerpoint/2010/main" val="24540737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5F36BA-121E-40BE-BCEB-C0D6EBC652BB}"/>
              </a:ext>
            </a:extLst>
          </p:cNvPr>
          <p:cNvSpPr>
            <a:spLocks noGrp="1"/>
          </p:cNvSpPr>
          <p:nvPr>
            <p:ph type="title"/>
          </p:nvPr>
        </p:nvSpPr>
        <p:spPr/>
        <p:txBody>
          <a:bodyPr/>
          <a:lstStyle/>
          <a:p>
            <a:r>
              <a:rPr lang="en-US" dirty="0"/>
              <a:t>Another view of LSTM cell.</a:t>
            </a:r>
            <a:endParaRPr lang="en-IN" dirty="0"/>
          </a:p>
        </p:txBody>
      </p:sp>
      <p:pic>
        <p:nvPicPr>
          <p:cNvPr id="1026" name="Picture 2" descr="https://miro.medium.com/max/1210/1*e4_3OBFWnPU7oi0hXBiVWQ.png">
            <a:extLst>
              <a:ext uri="{FF2B5EF4-FFF2-40B4-BE49-F238E27FC236}">
                <a16:creationId xmlns:a16="http://schemas.microsoft.com/office/drawing/2014/main" xmlns="" id="{BAB27B32-9642-4DE8-BF4D-8545438DF0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583" y="1690688"/>
            <a:ext cx="10402956" cy="4922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50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039507-49C3-4BEC-AF90-2FCBDE2E726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95902B25-126F-44AD-8F8C-11D3C509FC08}"/>
              </a:ext>
            </a:extLst>
          </p:cNvPr>
          <p:cNvSpPr>
            <a:spLocks noGrp="1"/>
          </p:cNvSpPr>
          <p:nvPr>
            <p:ph idx="1"/>
          </p:nvPr>
        </p:nvSpPr>
        <p:spPr/>
        <p:txBody>
          <a:bodyPr/>
          <a:lstStyle/>
          <a:p>
            <a:r>
              <a:rPr lang="en-US" dirty="0"/>
              <a:t>The first sigmoid activation function is the </a:t>
            </a:r>
            <a:r>
              <a:rPr lang="en-US" b="1" dirty="0"/>
              <a:t>forget gate</a:t>
            </a:r>
            <a:r>
              <a:rPr lang="en-US" dirty="0"/>
              <a:t>. </a:t>
            </a:r>
          </a:p>
          <a:p>
            <a:r>
              <a:rPr lang="en-US" dirty="0"/>
              <a:t>Which information should be forgotten from the previous cell state (Ct-1). </a:t>
            </a:r>
          </a:p>
          <a:p>
            <a:r>
              <a:rPr lang="en-US" dirty="0"/>
              <a:t>The second sigmoid and first tanh activation function is our </a:t>
            </a:r>
            <a:r>
              <a:rPr lang="en-US" b="1" dirty="0"/>
              <a:t>input gate</a:t>
            </a:r>
            <a:r>
              <a:rPr lang="en-US" dirty="0"/>
              <a:t>. </a:t>
            </a:r>
          </a:p>
          <a:p>
            <a:r>
              <a:rPr lang="en-US" dirty="0"/>
              <a:t>Which information should be saved to the cell state or should be forgotten? </a:t>
            </a:r>
          </a:p>
          <a:p>
            <a:r>
              <a:rPr lang="en-US" dirty="0"/>
              <a:t>The last sigmoid is the </a:t>
            </a:r>
            <a:r>
              <a:rPr lang="en-US" b="1" dirty="0"/>
              <a:t>output gate</a:t>
            </a:r>
            <a:r>
              <a:rPr lang="en-US" dirty="0"/>
              <a:t> and highlights which information should be going to the next </a:t>
            </a:r>
            <a:r>
              <a:rPr lang="en-US" b="1" dirty="0"/>
              <a:t>hidden state</a:t>
            </a:r>
            <a:r>
              <a:rPr lang="en-US" dirty="0"/>
              <a:t>.</a:t>
            </a:r>
            <a:endParaRPr lang="en-IN" dirty="0"/>
          </a:p>
        </p:txBody>
      </p:sp>
    </p:spTree>
    <p:extLst>
      <p:ext uri="{BB962C8B-B14F-4D97-AF65-F5344CB8AC3E}">
        <p14:creationId xmlns:p14="http://schemas.microsoft.com/office/powerpoint/2010/main" val="34593860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B4300-E064-48BA-88B2-9B2AFD07159E}"/>
              </a:ext>
            </a:extLst>
          </p:cNvPr>
          <p:cNvSpPr>
            <a:spLocks noGrp="1"/>
          </p:cNvSpPr>
          <p:nvPr>
            <p:ph type="title"/>
          </p:nvPr>
        </p:nvSpPr>
        <p:spPr/>
        <p:txBody>
          <a:bodyPr/>
          <a:lstStyle/>
          <a:p>
            <a:r>
              <a:rPr lang="en-US" dirty="0"/>
              <a:t>Reduce vanishing Gradient</a:t>
            </a:r>
            <a:endParaRPr lang="en-IN" dirty="0"/>
          </a:p>
        </p:txBody>
      </p:sp>
      <p:sp>
        <p:nvSpPr>
          <p:cNvPr id="3" name="Content Placeholder 2">
            <a:extLst>
              <a:ext uri="{FF2B5EF4-FFF2-40B4-BE49-F238E27FC236}">
                <a16:creationId xmlns:a16="http://schemas.microsoft.com/office/drawing/2014/main" xmlns="" id="{1D09A70B-3A7F-4F12-888B-FDDDC47B5C7D}"/>
              </a:ext>
            </a:extLst>
          </p:cNvPr>
          <p:cNvSpPr>
            <a:spLocks noGrp="1"/>
          </p:cNvSpPr>
          <p:nvPr>
            <p:ph idx="1"/>
          </p:nvPr>
        </p:nvSpPr>
        <p:spPr/>
        <p:txBody>
          <a:bodyPr/>
          <a:lstStyle/>
          <a:p>
            <a:r>
              <a:rPr lang="en-US" dirty="0"/>
              <a:t>The problematic issues of vanishing gradients is solved through LSTM because it keeps the gradients steep enough, which keeps the training relatively short and the accuracy high.</a:t>
            </a:r>
          </a:p>
          <a:p>
            <a:r>
              <a:rPr lang="en-US" dirty="0"/>
              <a:t>During forward propagation, gates control the flow of the information. They prevent any irrelevant information from being written to the state.</a:t>
            </a:r>
          </a:p>
          <a:p>
            <a:r>
              <a:rPr lang="en-US" dirty="0"/>
              <a:t>Similarly, during backward propagation, they control the flow of the gradients. It is easy to see that during the backward pass, gradients will get multiplied by the gate.</a:t>
            </a:r>
            <a:endParaRPr lang="en-IN" dirty="0"/>
          </a:p>
        </p:txBody>
      </p:sp>
    </p:spTree>
    <p:extLst>
      <p:ext uri="{BB962C8B-B14F-4D97-AF65-F5344CB8AC3E}">
        <p14:creationId xmlns:p14="http://schemas.microsoft.com/office/powerpoint/2010/main" val="2159367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583C15-339F-4C04-8D90-1A06F003C4C5}"/>
              </a:ext>
            </a:extLst>
          </p:cNvPr>
          <p:cNvSpPr>
            <a:spLocks noGrp="1"/>
          </p:cNvSpPr>
          <p:nvPr>
            <p:ph type="title"/>
          </p:nvPr>
        </p:nvSpPr>
        <p:spPr/>
        <p:txBody>
          <a:bodyPr/>
          <a:lstStyle/>
          <a:p>
            <a:r>
              <a:rPr lang="en-IN" b="1" dirty="0"/>
              <a:t>Gated Recurrent Units (GRU)</a:t>
            </a:r>
            <a:br>
              <a:rPr lang="en-IN" b="1" dirty="0"/>
            </a:br>
            <a:endParaRPr lang="en-IN" dirty="0"/>
          </a:p>
        </p:txBody>
      </p:sp>
      <p:sp>
        <p:nvSpPr>
          <p:cNvPr id="3" name="Content Placeholder 2">
            <a:extLst>
              <a:ext uri="{FF2B5EF4-FFF2-40B4-BE49-F238E27FC236}">
                <a16:creationId xmlns:a16="http://schemas.microsoft.com/office/drawing/2014/main" xmlns="" id="{B3E2CBD4-280D-4E24-8A97-461F15C2BC92}"/>
              </a:ext>
            </a:extLst>
          </p:cNvPr>
          <p:cNvSpPr>
            <a:spLocks noGrp="1"/>
          </p:cNvSpPr>
          <p:nvPr>
            <p:ph idx="1"/>
          </p:nvPr>
        </p:nvSpPr>
        <p:spPr/>
        <p:txBody>
          <a:bodyPr>
            <a:normAutofit lnSpcReduction="10000"/>
          </a:bodyPr>
          <a:lstStyle/>
          <a:p>
            <a:r>
              <a:rPr lang="en-US" dirty="0"/>
              <a:t>Introduced  in 2014, GRU (Gated Recurrent Unit) aims to solve the </a:t>
            </a:r>
            <a:r>
              <a:rPr lang="en-US" b="1" dirty="0"/>
              <a:t>vanishing gradient problem</a:t>
            </a:r>
            <a:endParaRPr lang="en-US" dirty="0"/>
          </a:p>
          <a:p>
            <a:r>
              <a:rPr lang="en-US" dirty="0"/>
              <a:t>These networks are designed to handle the vanishing gradient problem. </a:t>
            </a:r>
          </a:p>
          <a:p>
            <a:r>
              <a:rPr lang="en-US" dirty="0"/>
              <a:t>They have a reset and update gate. </a:t>
            </a:r>
          </a:p>
          <a:p>
            <a:r>
              <a:rPr lang="en-US" dirty="0"/>
              <a:t>These gates determine which information is to be retained for future predictions.</a:t>
            </a:r>
          </a:p>
          <a:p>
            <a:r>
              <a:rPr lang="en-US" dirty="0"/>
              <a:t>GRU can also be considered as a variation on the LSTM because both are designed similarly and, in some cases, produce equally excellent results. </a:t>
            </a:r>
            <a:endParaRPr lang="en-IN" dirty="0"/>
          </a:p>
        </p:txBody>
      </p:sp>
    </p:spTree>
    <p:extLst>
      <p:ext uri="{BB962C8B-B14F-4D97-AF65-F5344CB8AC3E}">
        <p14:creationId xmlns:p14="http://schemas.microsoft.com/office/powerpoint/2010/main" val="42865515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71EDBA-DB00-47C3-AB67-2916C7FE0AED}"/>
              </a:ext>
            </a:extLst>
          </p:cNvPr>
          <p:cNvSpPr>
            <a:spLocks noGrp="1"/>
          </p:cNvSpPr>
          <p:nvPr>
            <p:ph type="title"/>
          </p:nvPr>
        </p:nvSpPr>
        <p:spPr/>
        <p:txBody>
          <a:bodyPr/>
          <a:lstStyle/>
          <a:p>
            <a:r>
              <a:rPr lang="en-US" dirty="0"/>
              <a:t>LSTM Vs GRU</a:t>
            </a:r>
            <a:endParaRPr lang="en-IN" dirty="0"/>
          </a:p>
        </p:txBody>
      </p:sp>
      <p:pic>
        <p:nvPicPr>
          <p:cNvPr id="2050" name="Picture 2" descr="Gated recurrent unit">
            <a:extLst>
              <a:ext uri="{FF2B5EF4-FFF2-40B4-BE49-F238E27FC236}">
                <a16:creationId xmlns:a16="http://schemas.microsoft.com/office/drawing/2014/main" xmlns="" id="{3D9074FD-5DD9-4A34-BB14-C473E57D65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7950" y="2991644"/>
            <a:ext cx="689610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6357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877611-DD72-40A7-B69D-AFC31ED92A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3C72F2C7-4DB6-4998-B351-C8E204E659CC}"/>
              </a:ext>
            </a:extLst>
          </p:cNvPr>
          <p:cNvSpPr>
            <a:spLocks noGrp="1"/>
          </p:cNvSpPr>
          <p:nvPr>
            <p:ph idx="1"/>
          </p:nvPr>
        </p:nvSpPr>
        <p:spPr/>
        <p:txBody>
          <a:bodyPr/>
          <a:lstStyle/>
          <a:p>
            <a:r>
              <a:rPr lang="en-US" dirty="0"/>
              <a:t>Another Interesting thing about  GRU is that, unlike LSTM, it does not have a separate cell state (Ct). </a:t>
            </a:r>
          </a:p>
          <a:p>
            <a:r>
              <a:rPr lang="en-US" dirty="0"/>
              <a:t>It only has a hidden state(</a:t>
            </a:r>
            <a:r>
              <a:rPr lang="en-US" dirty="0" err="1"/>
              <a:t>Ht</a:t>
            </a:r>
            <a:r>
              <a:rPr lang="en-US" dirty="0"/>
              <a:t>).</a:t>
            </a:r>
          </a:p>
          <a:p>
            <a:r>
              <a:rPr lang="en-US" dirty="0"/>
              <a:t>The information which is stored in the Internal Cell State in an LSTM recurrent unit is incorporated into the hidden state of the Gated Recurrent Unit.</a:t>
            </a:r>
          </a:p>
          <a:p>
            <a:r>
              <a:rPr lang="en-US" dirty="0"/>
              <a:t> Due to the simpler architecture, GRUs are faster to train.</a:t>
            </a:r>
            <a:endParaRPr lang="en-IN" dirty="0"/>
          </a:p>
        </p:txBody>
      </p:sp>
    </p:spTree>
    <p:extLst>
      <p:ext uri="{BB962C8B-B14F-4D97-AF65-F5344CB8AC3E}">
        <p14:creationId xmlns:p14="http://schemas.microsoft.com/office/powerpoint/2010/main" val="313533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23D8BE-35D0-49F6-9BA1-E7FFD500639D}"/>
              </a:ext>
            </a:extLst>
          </p:cNvPr>
          <p:cNvSpPr>
            <a:spLocks noGrp="1"/>
          </p:cNvSpPr>
          <p:nvPr>
            <p:ph type="title"/>
          </p:nvPr>
        </p:nvSpPr>
        <p:spPr/>
        <p:txBody>
          <a:bodyPr/>
          <a:lstStyle/>
          <a:p>
            <a:r>
              <a:rPr lang="en-US" b="1" cap="all" dirty="0"/>
              <a:t>RNN VS. FEED-FORWARD NEURAL NETWORKS</a:t>
            </a:r>
            <a:br>
              <a:rPr lang="en-US" b="1" cap="all" dirty="0"/>
            </a:br>
            <a:endParaRPr lang="en-IN" dirty="0"/>
          </a:p>
        </p:txBody>
      </p:sp>
      <p:sp>
        <p:nvSpPr>
          <p:cNvPr id="3" name="Content Placeholder 2">
            <a:extLst>
              <a:ext uri="{FF2B5EF4-FFF2-40B4-BE49-F238E27FC236}">
                <a16:creationId xmlns:a16="http://schemas.microsoft.com/office/drawing/2014/main" xmlns="" id="{B04C3018-FA74-4BA0-834E-48AC18D81DB0}"/>
              </a:ext>
            </a:extLst>
          </p:cNvPr>
          <p:cNvSpPr>
            <a:spLocks noGrp="1"/>
          </p:cNvSpPr>
          <p:nvPr>
            <p:ph idx="1"/>
          </p:nvPr>
        </p:nvSpPr>
        <p:spPr/>
        <p:txBody>
          <a:bodyPr>
            <a:normAutofit fontScale="85000" lnSpcReduction="20000"/>
          </a:bodyPr>
          <a:lstStyle/>
          <a:p>
            <a:r>
              <a:rPr lang="en-US" dirty="0"/>
              <a:t>In a feed-forward neural network, the information only moves in one direction — from the input layer, through the hidden layers, to the output layer. </a:t>
            </a:r>
          </a:p>
          <a:p>
            <a:r>
              <a:rPr lang="en-US" dirty="0"/>
              <a:t>The information moves straight through the network and never touches a node twice.</a:t>
            </a:r>
          </a:p>
          <a:p>
            <a:r>
              <a:rPr lang="en-US" dirty="0"/>
              <a:t>Feed-forward neural networks have no memory of the input they receive and are bad at predicting what’s coming next.</a:t>
            </a:r>
          </a:p>
          <a:p>
            <a:r>
              <a:rPr lang="en-US" dirty="0"/>
              <a:t> Because a feed-forward network only considers the current input, it has no notion of order in time.</a:t>
            </a:r>
          </a:p>
          <a:p>
            <a:r>
              <a:rPr lang="en-US" dirty="0"/>
              <a:t> It simply can’t remember anything about what happened in the past except its training.</a:t>
            </a:r>
          </a:p>
          <a:p>
            <a:r>
              <a:rPr lang="en-US" dirty="0"/>
              <a:t>While feedforward networks have different weights across each node, recurrent neural networks share the same weight parameter within each layer of the network. </a:t>
            </a:r>
            <a:endParaRPr lang="en-IN" dirty="0"/>
          </a:p>
        </p:txBody>
      </p:sp>
    </p:spTree>
    <p:extLst>
      <p:ext uri="{BB962C8B-B14F-4D97-AF65-F5344CB8AC3E}">
        <p14:creationId xmlns:p14="http://schemas.microsoft.com/office/powerpoint/2010/main" val="20848060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631CDE-9489-4C73-82F8-04B8025729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1FD4A61-98AC-4EC0-B186-0C62D27FE7C0}"/>
              </a:ext>
            </a:extLst>
          </p:cNvPr>
          <p:cNvSpPr>
            <a:spLocks noGrp="1"/>
          </p:cNvSpPr>
          <p:nvPr>
            <p:ph idx="1"/>
          </p:nvPr>
        </p:nvSpPr>
        <p:spPr/>
        <p:txBody>
          <a:bodyPr/>
          <a:lstStyle/>
          <a:p>
            <a:r>
              <a:rPr lang="en-US" b="1" dirty="0"/>
              <a:t>Update Gate</a:t>
            </a:r>
          </a:p>
          <a:p>
            <a:r>
              <a:rPr lang="en-US" dirty="0"/>
              <a:t>The update gate acts similar to the forget and input gate of an LSTM. It decides what information to throw away and what new information to add.</a:t>
            </a:r>
          </a:p>
          <a:p>
            <a:r>
              <a:rPr lang="en-US" b="1" dirty="0"/>
              <a:t>Reset Gate</a:t>
            </a:r>
          </a:p>
          <a:p>
            <a:r>
              <a:rPr lang="en-US" dirty="0"/>
              <a:t>The reset gate is another gate is used to decide how much past information to forget.</a:t>
            </a:r>
          </a:p>
          <a:p>
            <a:endParaRPr lang="en-US" dirty="0"/>
          </a:p>
          <a:p>
            <a:endParaRPr lang="en-IN" dirty="0"/>
          </a:p>
        </p:txBody>
      </p:sp>
    </p:spTree>
    <p:extLst>
      <p:ext uri="{BB962C8B-B14F-4D97-AF65-F5344CB8AC3E}">
        <p14:creationId xmlns:p14="http://schemas.microsoft.com/office/powerpoint/2010/main" val="1633732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DD04B-A810-4E49-9528-DCCC4C63A6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83600F26-72AC-4D0A-8FAC-8C58476682EF}"/>
              </a:ext>
            </a:extLst>
          </p:cNvPr>
          <p:cNvSpPr>
            <a:spLocks noGrp="1"/>
          </p:cNvSpPr>
          <p:nvPr>
            <p:ph idx="1"/>
          </p:nvPr>
        </p:nvSpPr>
        <p:spPr/>
        <p:txBody>
          <a:bodyPr/>
          <a:lstStyle/>
          <a:p>
            <a:r>
              <a:rPr lang="en-US" dirty="0"/>
              <a:t>To solve the vanishing gradient problem of a standard RNN, GRU uses, so-called, </a:t>
            </a:r>
            <a:r>
              <a:rPr lang="en-US" b="1" dirty="0"/>
              <a:t>update gate and reset gate</a:t>
            </a:r>
            <a:r>
              <a:rPr lang="en-US" dirty="0"/>
              <a:t>.</a:t>
            </a:r>
          </a:p>
          <a:p>
            <a:r>
              <a:rPr lang="en-US" dirty="0"/>
              <a:t>Basically, these are two vectors which decide what information should be passed to the output.</a:t>
            </a:r>
          </a:p>
          <a:p>
            <a:r>
              <a:rPr lang="en-US" dirty="0"/>
              <a:t>The special thing about them is that they can be trained to keep information from long ago, without washing it through time or remove information which is irrelevant to the prediction.</a:t>
            </a:r>
          </a:p>
          <a:p>
            <a:endParaRPr lang="en-IN" dirty="0"/>
          </a:p>
        </p:txBody>
      </p:sp>
    </p:spTree>
    <p:extLst>
      <p:ext uri="{BB962C8B-B14F-4D97-AF65-F5344CB8AC3E}">
        <p14:creationId xmlns:p14="http://schemas.microsoft.com/office/powerpoint/2010/main" val="32211523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1076EA-A470-4B9B-BC85-D8DEAAC26D5F}"/>
              </a:ext>
            </a:extLst>
          </p:cNvPr>
          <p:cNvSpPr>
            <a:spLocks noGrp="1"/>
          </p:cNvSpPr>
          <p:nvPr>
            <p:ph type="title"/>
          </p:nvPr>
        </p:nvSpPr>
        <p:spPr/>
        <p:txBody>
          <a:bodyPr/>
          <a:lstStyle/>
          <a:p>
            <a:endParaRPr lang="en-IN"/>
          </a:p>
        </p:txBody>
      </p:sp>
      <p:pic>
        <p:nvPicPr>
          <p:cNvPr id="1026" name="Picture 2" descr="https://miro.medium.com/max/1400/1*7oE-4Wg6bZ7u8yDf5cjJPA.png">
            <a:extLst>
              <a:ext uri="{FF2B5EF4-FFF2-40B4-BE49-F238E27FC236}">
                <a16:creationId xmlns:a16="http://schemas.microsoft.com/office/drawing/2014/main" xmlns="" id="{5E568B02-E30E-4E0E-9192-618CC34C13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76086"/>
            <a:ext cx="10515600" cy="3650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3084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C0826B-CE53-4E2A-8326-31890DF55188}"/>
              </a:ext>
            </a:extLst>
          </p:cNvPr>
          <p:cNvSpPr>
            <a:spLocks noGrp="1"/>
          </p:cNvSpPr>
          <p:nvPr>
            <p:ph type="title"/>
          </p:nvPr>
        </p:nvSpPr>
        <p:spPr/>
        <p:txBody>
          <a:bodyPr/>
          <a:lstStyle/>
          <a:p>
            <a:r>
              <a:rPr lang="en-US" dirty="0"/>
              <a:t>GRU unit</a:t>
            </a:r>
            <a:endParaRPr lang="en-IN" dirty="0"/>
          </a:p>
        </p:txBody>
      </p:sp>
      <p:pic>
        <p:nvPicPr>
          <p:cNvPr id="2050" name="Picture 2" descr="https://miro.medium.com/max/1400/1*6eNTqLzQ08AABo-STFNiBw.png">
            <a:extLst>
              <a:ext uri="{FF2B5EF4-FFF2-40B4-BE49-F238E27FC236}">
                <a16:creationId xmlns:a16="http://schemas.microsoft.com/office/drawing/2014/main" xmlns="" id="{A0B416CA-B0BF-4CF7-94A0-5F93DABDA5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7252" y="1825625"/>
            <a:ext cx="903798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9971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92E2FD-5D46-4EF9-8866-8A635320B6BF}"/>
              </a:ext>
            </a:extLst>
          </p:cNvPr>
          <p:cNvSpPr>
            <a:spLocks noGrp="1"/>
          </p:cNvSpPr>
          <p:nvPr>
            <p:ph type="title"/>
          </p:nvPr>
        </p:nvSpPr>
        <p:spPr/>
        <p:txBody>
          <a:bodyPr/>
          <a:lstStyle/>
          <a:p>
            <a:r>
              <a:rPr lang="en-IN" b="1" dirty="0"/>
              <a:t>Update gate</a:t>
            </a:r>
            <a:br>
              <a:rPr lang="en-IN" b="1" dirty="0"/>
            </a:br>
            <a:endParaRPr lang="en-IN" dirty="0"/>
          </a:p>
        </p:txBody>
      </p:sp>
      <p:sp>
        <p:nvSpPr>
          <p:cNvPr id="3" name="Content Placeholder 2">
            <a:extLst>
              <a:ext uri="{FF2B5EF4-FFF2-40B4-BE49-F238E27FC236}">
                <a16:creationId xmlns:a16="http://schemas.microsoft.com/office/drawing/2014/main" xmlns="" id="{FBF5A0E0-4274-4C92-8540-888B25304A2E}"/>
              </a:ext>
            </a:extLst>
          </p:cNvPr>
          <p:cNvSpPr>
            <a:spLocks noGrp="1"/>
          </p:cNvSpPr>
          <p:nvPr>
            <p:ph idx="1"/>
          </p:nvPr>
        </p:nvSpPr>
        <p:spPr/>
        <p:txBody>
          <a:bodyPr/>
          <a:lstStyle/>
          <a:p>
            <a:r>
              <a:rPr lang="en-US" dirty="0"/>
              <a:t>We start with calculating the </a:t>
            </a:r>
            <a:r>
              <a:rPr lang="en-US" b="1" dirty="0"/>
              <a:t>update gate </a:t>
            </a:r>
            <a:r>
              <a:rPr lang="en-US" b="1" dirty="0" err="1"/>
              <a:t>z_t</a:t>
            </a:r>
            <a:r>
              <a:rPr lang="en-US" b="1" dirty="0"/>
              <a:t> for time step t </a:t>
            </a:r>
            <a:r>
              <a:rPr lang="en-US" dirty="0"/>
              <a:t>using the formula:</a:t>
            </a:r>
          </a:p>
          <a:p>
            <a:r>
              <a:rPr lang="en-US" dirty="0"/>
              <a:t/>
            </a:r>
            <a:br>
              <a:rPr lang="en-US" dirty="0"/>
            </a:br>
            <a:endParaRPr lang="en-IN" dirty="0"/>
          </a:p>
        </p:txBody>
      </p:sp>
      <p:pic>
        <p:nvPicPr>
          <p:cNvPr id="3074" name="Picture 2" descr="https://miro.medium.com/max/1400/1*o7NzuF8w0H7qybG8Fn-Shw.png">
            <a:extLst>
              <a:ext uri="{FF2B5EF4-FFF2-40B4-BE49-F238E27FC236}">
                <a16:creationId xmlns:a16="http://schemas.microsoft.com/office/drawing/2014/main" xmlns="" id="{B44AC715-5CC4-4877-BFD4-C41A2D4DA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71800"/>
            <a:ext cx="11572875" cy="2395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470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CDBFDA-8444-4DB5-A146-59EB228B8889}"/>
              </a:ext>
            </a:extLst>
          </p:cNvPr>
          <p:cNvSpPr>
            <a:spLocks noGrp="1"/>
          </p:cNvSpPr>
          <p:nvPr>
            <p:ph type="title"/>
          </p:nvPr>
        </p:nvSpPr>
        <p:spPr/>
        <p:txBody>
          <a:bodyPr/>
          <a:lstStyle/>
          <a:p>
            <a:r>
              <a:rPr lang="en-IN" b="1" dirty="0"/>
              <a:t>Update gate</a:t>
            </a:r>
            <a:endParaRPr lang="en-IN" dirty="0"/>
          </a:p>
        </p:txBody>
      </p:sp>
      <p:pic>
        <p:nvPicPr>
          <p:cNvPr id="4098" name="Picture 2" descr="https://miro.medium.com/max/1400/1*gSlR_JLNeuZBSCAKyjmAdA.png">
            <a:extLst>
              <a:ext uri="{FF2B5EF4-FFF2-40B4-BE49-F238E27FC236}">
                <a16:creationId xmlns:a16="http://schemas.microsoft.com/office/drawing/2014/main" xmlns="" id="{4C3E2779-D8B2-4E56-BB17-B5B984A5FA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9296" y="1825625"/>
            <a:ext cx="615340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1551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1186AD-17C3-4B49-9C61-955F10D88E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CE90AAF6-2939-41F5-95B1-A231262DF1A8}"/>
              </a:ext>
            </a:extLst>
          </p:cNvPr>
          <p:cNvSpPr>
            <a:spLocks noGrp="1"/>
          </p:cNvSpPr>
          <p:nvPr>
            <p:ph idx="1"/>
          </p:nvPr>
        </p:nvSpPr>
        <p:spPr/>
        <p:txBody>
          <a:bodyPr/>
          <a:lstStyle/>
          <a:p>
            <a:r>
              <a:rPr lang="en-US" dirty="0"/>
              <a:t>When </a:t>
            </a:r>
            <a:r>
              <a:rPr lang="en-US" i="1" dirty="0" err="1"/>
              <a:t>x_t</a:t>
            </a:r>
            <a:r>
              <a:rPr lang="en-US" dirty="0"/>
              <a:t> is plugged into the network unit, it is multiplied by its own weight </a:t>
            </a:r>
            <a:r>
              <a:rPr lang="en-US" i="1" dirty="0"/>
              <a:t>W(z)</a:t>
            </a:r>
            <a:r>
              <a:rPr lang="en-US" dirty="0"/>
              <a:t>.</a:t>
            </a:r>
          </a:p>
          <a:p>
            <a:r>
              <a:rPr lang="en-US" dirty="0"/>
              <a:t>The same goes for </a:t>
            </a:r>
            <a:r>
              <a:rPr lang="en-US" i="1" dirty="0"/>
              <a:t>h_(t-1)</a:t>
            </a:r>
            <a:r>
              <a:rPr lang="en-US" dirty="0"/>
              <a:t> which holds the information for the previous </a:t>
            </a:r>
            <a:r>
              <a:rPr lang="en-US" i="1" dirty="0"/>
              <a:t>t-1</a:t>
            </a:r>
            <a:r>
              <a:rPr lang="en-US" dirty="0"/>
              <a:t> units and is multiplied by its own weight </a:t>
            </a:r>
            <a:r>
              <a:rPr lang="en-US" i="1" dirty="0"/>
              <a:t>U(z).</a:t>
            </a:r>
          </a:p>
          <a:p>
            <a:r>
              <a:rPr lang="en-US" i="1" dirty="0"/>
              <a:t> </a:t>
            </a:r>
            <a:r>
              <a:rPr lang="en-US" dirty="0"/>
              <a:t>Both results are added together and a sigmoid activation function is applied to squash the result between 0 and 1.</a:t>
            </a:r>
            <a:endParaRPr lang="en-IN" dirty="0"/>
          </a:p>
        </p:txBody>
      </p:sp>
    </p:spTree>
    <p:extLst>
      <p:ext uri="{BB962C8B-B14F-4D97-AF65-F5344CB8AC3E}">
        <p14:creationId xmlns:p14="http://schemas.microsoft.com/office/powerpoint/2010/main" val="6789585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1EB9A-20D3-418D-AAAC-82F22F1704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620CA964-9433-4C0C-B1C1-7774AA98558C}"/>
              </a:ext>
            </a:extLst>
          </p:cNvPr>
          <p:cNvSpPr>
            <a:spLocks noGrp="1"/>
          </p:cNvSpPr>
          <p:nvPr>
            <p:ph idx="1"/>
          </p:nvPr>
        </p:nvSpPr>
        <p:spPr/>
        <p:txBody>
          <a:bodyPr/>
          <a:lstStyle/>
          <a:p>
            <a:r>
              <a:rPr lang="en-US" dirty="0"/>
              <a:t>The update gate helps the model to determine how much of the past information (from previous time steps) needs to be passed along to the future.</a:t>
            </a:r>
          </a:p>
          <a:p>
            <a:r>
              <a:rPr lang="en-US" dirty="0"/>
              <a:t>That is really powerful because the model can decide to copy all the information from the past and eliminate the risk of vanishing gradient problem.</a:t>
            </a:r>
          </a:p>
          <a:p>
            <a:endParaRPr lang="en-IN" dirty="0"/>
          </a:p>
        </p:txBody>
      </p:sp>
    </p:spTree>
    <p:extLst>
      <p:ext uri="{BB962C8B-B14F-4D97-AF65-F5344CB8AC3E}">
        <p14:creationId xmlns:p14="http://schemas.microsoft.com/office/powerpoint/2010/main" val="11649272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96CBB3-81DE-4E9D-85B3-3ABD68973560}"/>
              </a:ext>
            </a:extLst>
          </p:cNvPr>
          <p:cNvSpPr>
            <a:spLocks noGrp="1"/>
          </p:cNvSpPr>
          <p:nvPr>
            <p:ph type="title"/>
          </p:nvPr>
        </p:nvSpPr>
        <p:spPr/>
        <p:txBody>
          <a:bodyPr/>
          <a:lstStyle/>
          <a:p>
            <a:r>
              <a:rPr lang="en-IN" b="1" dirty="0"/>
              <a:t>Reset gate</a:t>
            </a:r>
            <a:br>
              <a:rPr lang="en-IN" b="1" dirty="0"/>
            </a:br>
            <a:endParaRPr lang="en-IN" dirty="0"/>
          </a:p>
        </p:txBody>
      </p:sp>
      <p:sp>
        <p:nvSpPr>
          <p:cNvPr id="3" name="Content Placeholder 2">
            <a:extLst>
              <a:ext uri="{FF2B5EF4-FFF2-40B4-BE49-F238E27FC236}">
                <a16:creationId xmlns:a16="http://schemas.microsoft.com/office/drawing/2014/main" xmlns="" id="{9196D7B0-6D27-418A-84D1-C6FC90FCE3BF}"/>
              </a:ext>
            </a:extLst>
          </p:cNvPr>
          <p:cNvSpPr>
            <a:spLocks noGrp="1"/>
          </p:cNvSpPr>
          <p:nvPr>
            <p:ph idx="1"/>
          </p:nvPr>
        </p:nvSpPr>
        <p:spPr>
          <a:xfrm>
            <a:off x="838200" y="1825625"/>
            <a:ext cx="10515600" cy="11037660"/>
          </a:xfrm>
        </p:spPr>
        <p:txBody>
          <a:bodyPr/>
          <a:lstStyle/>
          <a:p>
            <a:r>
              <a:rPr lang="en-US" dirty="0"/>
              <a:t>Essentially, this gate is used from the model to decide how much of the past information to forget. </a:t>
            </a:r>
          </a:p>
          <a:p>
            <a:r>
              <a:rPr lang="en-US" dirty="0"/>
              <a:t>To calculate it, we use:</a:t>
            </a:r>
          </a:p>
          <a:p>
            <a:endParaRPr lang="en-US" dirty="0"/>
          </a:p>
          <a:p>
            <a:endParaRPr lang="en-US" dirty="0"/>
          </a:p>
          <a:p>
            <a:endParaRPr lang="en-IN" dirty="0"/>
          </a:p>
        </p:txBody>
      </p:sp>
      <p:pic>
        <p:nvPicPr>
          <p:cNvPr id="5122" name="Picture 2" descr="https://miro.medium.com/max/1400/1*j1j1mLIyTm97hCay4GRC_Q.png">
            <a:extLst>
              <a:ext uri="{FF2B5EF4-FFF2-40B4-BE49-F238E27FC236}">
                <a16:creationId xmlns:a16="http://schemas.microsoft.com/office/drawing/2014/main" xmlns="" id="{B727AAEB-1735-48BB-A7D8-6D7D261FC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 y="3067050"/>
            <a:ext cx="12096750" cy="1836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1092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D7BC35-5E83-48F4-9515-C40171D8595B}"/>
              </a:ext>
            </a:extLst>
          </p:cNvPr>
          <p:cNvSpPr>
            <a:spLocks noGrp="1"/>
          </p:cNvSpPr>
          <p:nvPr>
            <p:ph type="title"/>
          </p:nvPr>
        </p:nvSpPr>
        <p:spPr/>
        <p:txBody>
          <a:bodyPr/>
          <a:lstStyle/>
          <a:p>
            <a:r>
              <a:rPr lang="en-IN" b="1" dirty="0"/>
              <a:t>Reset gate</a:t>
            </a:r>
            <a:endParaRPr lang="en-IN" dirty="0"/>
          </a:p>
        </p:txBody>
      </p:sp>
      <p:pic>
        <p:nvPicPr>
          <p:cNvPr id="6146" name="Picture 2" descr="https://miro.medium.com/max/1400/1*5M6LYj544UKKHkFkDmDQ8A.png">
            <a:extLst>
              <a:ext uri="{FF2B5EF4-FFF2-40B4-BE49-F238E27FC236}">
                <a16:creationId xmlns:a16="http://schemas.microsoft.com/office/drawing/2014/main" xmlns="" id="{094CAE75-BEF8-428D-830D-0559FDC14F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9296" y="1825625"/>
            <a:ext cx="615340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88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0D4550-3CA4-4C98-B18C-DD8739FA1A1E}"/>
              </a:ext>
            </a:extLst>
          </p:cNvPr>
          <p:cNvSpPr>
            <a:spLocks noGrp="1"/>
          </p:cNvSpPr>
          <p:nvPr>
            <p:ph type="title"/>
          </p:nvPr>
        </p:nvSpPr>
        <p:spPr/>
        <p:txBody>
          <a:bodyPr/>
          <a:lstStyle/>
          <a:p>
            <a:r>
              <a:rPr lang="en-US" dirty="0"/>
              <a:t>RNN</a:t>
            </a:r>
            <a:endParaRPr lang="en-IN" dirty="0"/>
          </a:p>
        </p:txBody>
      </p:sp>
      <p:sp>
        <p:nvSpPr>
          <p:cNvPr id="3" name="Content Placeholder 2">
            <a:extLst>
              <a:ext uri="{FF2B5EF4-FFF2-40B4-BE49-F238E27FC236}">
                <a16:creationId xmlns:a16="http://schemas.microsoft.com/office/drawing/2014/main" xmlns="" id="{1388C6C4-1563-4547-95E9-E7FA3DA9EAD8}"/>
              </a:ext>
            </a:extLst>
          </p:cNvPr>
          <p:cNvSpPr>
            <a:spLocks noGrp="1"/>
          </p:cNvSpPr>
          <p:nvPr>
            <p:ph idx="1"/>
          </p:nvPr>
        </p:nvSpPr>
        <p:spPr/>
        <p:txBody>
          <a:bodyPr>
            <a:normAutofit lnSpcReduction="10000"/>
          </a:bodyPr>
          <a:lstStyle/>
          <a:p>
            <a:r>
              <a:rPr lang="en-US" dirty="0"/>
              <a:t>In  RNN the information cycles through a loop. </a:t>
            </a:r>
          </a:p>
          <a:p>
            <a:r>
              <a:rPr lang="en-US" dirty="0"/>
              <a:t>When it makes a decision, it considers the current input and also what it has learned from the inputs it received previously.</a:t>
            </a:r>
          </a:p>
          <a:p>
            <a:r>
              <a:rPr lang="en-US" dirty="0"/>
              <a:t>Another good way to illustrate the concept of a recurrent neural network's memory is to explain it with an example:</a:t>
            </a:r>
          </a:p>
          <a:p>
            <a:r>
              <a:rPr lang="en-US" dirty="0"/>
              <a:t>Imagine you have a normal feed-forward neural network and give it the word "neuron" as an input and it processes the word character by character. By the time it reaches the character "r," it has already forgotten about "n," "e" and "u," which makes it almost impossible for this type of neural network to predict which character would come next.</a:t>
            </a:r>
            <a:endParaRPr lang="en-IN" dirty="0"/>
          </a:p>
        </p:txBody>
      </p:sp>
    </p:spTree>
    <p:extLst>
      <p:ext uri="{BB962C8B-B14F-4D97-AF65-F5344CB8AC3E}">
        <p14:creationId xmlns:p14="http://schemas.microsoft.com/office/powerpoint/2010/main" val="2617639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BD52E-D51E-4515-B9B7-AD7DCC47E7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6D89BE99-62F8-4CBB-B63F-7124239E3A43}"/>
              </a:ext>
            </a:extLst>
          </p:cNvPr>
          <p:cNvSpPr>
            <a:spLocks noGrp="1"/>
          </p:cNvSpPr>
          <p:nvPr>
            <p:ph idx="1"/>
          </p:nvPr>
        </p:nvSpPr>
        <p:spPr/>
        <p:txBody>
          <a:bodyPr/>
          <a:lstStyle/>
          <a:p>
            <a:r>
              <a:rPr lang="en-US" dirty="0"/>
              <a:t>This formula is the same as the one for the update gate. </a:t>
            </a:r>
          </a:p>
          <a:p>
            <a:r>
              <a:rPr lang="en-US" dirty="0"/>
              <a:t>The difference comes in the weights and the gate’s usage.</a:t>
            </a:r>
          </a:p>
          <a:p>
            <a:r>
              <a:rPr lang="en-US" dirty="0"/>
              <a:t>As before, we plug in </a:t>
            </a:r>
            <a:r>
              <a:rPr lang="en-US" i="1" dirty="0"/>
              <a:t>h_(t-1) — blue line </a:t>
            </a:r>
            <a:r>
              <a:rPr lang="en-US" dirty="0"/>
              <a:t>and </a:t>
            </a:r>
            <a:r>
              <a:rPr lang="en-US" i="1" dirty="0" err="1"/>
              <a:t>x_t</a:t>
            </a:r>
            <a:r>
              <a:rPr lang="en-US" i="1" dirty="0"/>
              <a:t> — purple line</a:t>
            </a:r>
            <a:r>
              <a:rPr lang="en-US" dirty="0"/>
              <a:t>, multiply them with their corresponding weights, sum the results and apply the sigmoid function.</a:t>
            </a:r>
            <a:endParaRPr lang="en-IN" dirty="0"/>
          </a:p>
        </p:txBody>
      </p:sp>
    </p:spTree>
    <p:extLst>
      <p:ext uri="{BB962C8B-B14F-4D97-AF65-F5344CB8AC3E}">
        <p14:creationId xmlns:p14="http://schemas.microsoft.com/office/powerpoint/2010/main" val="39645380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8349D5-05E7-4A4D-960F-B9C811FC1CCC}"/>
              </a:ext>
            </a:extLst>
          </p:cNvPr>
          <p:cNvSpPr>
            <a:spLocks noGrp="1"/>
          </p:cNvSpPr>
          <p:nvPr>
            <p:ph type="title"/>
          </p:nvPr>
        </p:nvSpPr>
        <p:spPr/>
        <p:txBody>
          <a:bodyPr/>
          <a:lstStyle/>
          <a:p>
            <a:r>
              <a:rPr lang="en-IN" b="1" dirty="0"/>
              <a:t>Current memory content</a:t>
            </a:r>
            <a:br>
              <a:rPr lang="en-IN" b="1" dirty="0"/>
            </a:br>
            <a:endParaRPr lang="en-IN" dirty="0"/>
          </a:p>
        </p:txBody>
      </p:sp>
      <p:sp>
        <p:nvSpPr>
          <p:cNvPr id="3" name="Content Placeholder 2">
            <a:extLst>
              <a:ext uri="{FF2B5EF4-FFF2-40B4-BE49-F238E27FC236}">
                <a16:creationId xmlns:a16="http://schemas.microsoft.com/office/drawing/2014/main" xmlns="" id="{C1A4FCE3-68E8-461F-B2AA-85639E4FC08E}"/>
              </a:ext>
            </a:extLst>
          </p:cNvPr>
          <p:cNvSpPr>
            <a:spLocks noGrp="1"/>
          </p:cNvSpPr>
          <p:nvPr>
            <p:ph idx="1"/>
          </p:nvPr>
        </p:nvSpPr>
        <p:spPr>
          <a:xfrm>
            <a:off x="615557" y="2260759"/>
            <a:ext cx="10738243" cy="3916204"/>
          </a:xfrm>
        </p:spPr>
        <p:txBody>
          <a:bodyPr/>
          <a:lstStyle/>
          <a:p>
            <a:r>
              <a:rPr lang="en-US" dirty="0"/>
              <a:t>Let’s see how exactly the gates will affect the final output.</a:t>
            </a:r>
          </a:p>
          <a:p>
            <a:r>
              <a:rPr lang="en-US" dirty="0"/>
              <a:t> First, we start with the usage of the reset gate.</a:t>
            </a:r>
          </a:p>
          <a:p>
            <a:r>
              <a:rPr lang="en-US" dirty="0"/>
              <a:t> We introduce a new memory content which will use the reset gate to store the relevant information from the past.</a:t>
            </a:r>
          </a:p>
          <a:p>
            <a:r>
              <a:rPr lang="en-US" dirty="0"/>
              <a:t> It is calculated as follows:</a:t>
            </a:r>
          </a:p>
          <a:p>
            <a:endParaRPr lang="en-US" dirty="0"/>
          </a:p>
          <a:p>
            <a:endParaRPr lang="en-US" dirty="0"/>
          </a:p>
          <a:p>
            <a:endParaRPr lang="en-US" dirty="0"/>
          </a:p>
          <a:p>
            <a:endParaRPr lang="en-IN" dirty="0"/>
          </a:p>
        </p:txBody>
      </p:sp>
      <p:pic>
        <p:nvPicPr>
          <p:cNvPr id="7170" name="Picture 2" descr="https://miro.medium.com/max/1400/1*CxQBMqy8dvgJNjeJcur6pQ.png">
            <a:extLst>
              <a:ext uri="{FF2B5EF4-FFF2-40B4-BE49-F238E27FC236}">
                <a16:creationId xmlns:a16="http://schemas.microsoft.com/office/drawing/2014/main" xmlns="" id="{9ED7A08E-56A8-452D-AFE8-ECD92BC5A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3" y="4580765"/>
            <a:ext cx="11944350"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1340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72EE97-D951-4611-845A-EE6A839AA2B6}"/>
              </a:ext>
            </a:extLst>
          </p:cNvPr>
          <p:cNvSpPr>
            <a:spLocks noGrp="1"/>
          </p:cNvSpPr>
          <p:nvPr>
            <p:ph type="title"/>
          </p:nvPr>
        </p:nvSpPr>
        <p:spPr/>
        <p:txBody>
          <a:bodyPr/>
          <a:lstStyle/>
          <a:p>
            <a:r>
              <a:rPr lang="en-IN" b="1" dirty="0"/>
              <a:t>Current memory content</a:t>
            </a:r>
            <a:endParaRPr lang="en-IN" dirty="0"/>
          </a:p>
        </p:txBody>
      </p:sp>
      <p:pic>
        <p:nvPicPr>
          <p:cNvPr id="8194" name="Picture 2" descr="https://miro.medium.com/max/1400/1*AZObvZ2GXSDYkJ2iv28MaQ.png">
            <a:extLst>
              <a:ext uri="{FF2B5EF4-FFF2-40B4-BE49-F238E27FC236}">
                <a16:creationId xmlns:a16="http://schemas.microsoft.com/office/drawing/2014/main" xmlns="" id="{8B83CB08-1B77-4C34-BDC7-24BF4812E8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3758" y="1825625"/>
            <a:ext cx="760894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682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DDCB7A-294E-49E4-BAFF-2C29DB8E57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4FF0B6A0-7040-41F7-9FC1-9642E646ADA7}"/>
              </a:ext>
            </a:extLst>
          </p:cNvPr>
          <p:cNvSpPr>
            <a:spLocks noGrp="1"/>
          </p:cNvSpPr>
          <p:nvPr>
            <p:ph idx="1"/>
          </p:nvPr>
        </p:nvSpPr>
        <p:spPr/>
        <p:txBody>
          <a:bodyPr>
            <a:normAutofit/>
          </a:bodyPr>
          <a:lstStyle/>
          <a:p>
            <a:r>
              <a:rPr lang="en-US" dirty="0"/>
              <a:t>Step-1: Multiply the input </a:t>
            </a:r>
            <a:r>
              <a:rPr lang="en-US" i="1" dirty="0" err="1"/>
              <a:t>x_t</a:t>
            </a:r>
            <a:r>
              <a:rPr lang="en-US" dirty="0"/>
              <a:t> with a weight </a:t>
            </a:r>
            <a:r>
              <a:rPr lang="en-US" i="1" dirty="0"/>
              <a:t>W </a:t>
            </a:r>
            <a:r>
              <a:rPr lang="en-US" dirty="0"/>
              <a:t>and</a:t>
            </a:r>
            <a:r>
              <a:rPr lang="en-US" i="1" dirty="0"/>
              <a:t> h_(t-1) </a:t>
            </a:r>
            <a:r>
              <a:rPr lang="en-US" dirty="0"/>
              <a:t>with a weight</a:t>
            </a:r>
            <a:r>
              <a:rPr lang="en-US" i="1" dirty="0"/>
              <a:t> U.</a:t>
            </a:r>
            <a:endParaRPr lang="en-US" dirty="0"/>
          </a:p>
          <a:p>
            <a:r>
              <a:rPr lang="en-US" dirty="0"/>
              <a:t>Step-2: Calculate the Hadamard (element-wise) product between the reset gate </a:t>
            </a:r>
            <a:r>
              <a:rPr lang="en-US" i="1" dirty="0" err="1"/>
              <a:t>r_t</a:t>
            </a:r>
            <a:r>
              <a:rPr lang="en-US" dirty="0"/>
              <a:t> and </a:t>
            </a:r>
            <a:r>
              <a:rPr lang="en-US" i="1" dirty="0"/>
              <a:t>Uh_(t-1). </a:t>
            </a:r>
          </a:p>
          <a:p>
            <a:r>
              <a:rPr lang="en-US" dirty="0"/>
              <a:t>That will determine what to remove from the previous time steps.</a:t>
            </a:r>
          </a:p>
          <a:p>
            <a:r>
              <a:rPr lang="en-US" dirty="0"/>
              <a:t>Consider an example:</a:t>
            </a:r>
          </a:p>
        </p:txBody>
      </p:sp>
    </p:spTree>
    <p:extLst>
      <p:ext uri="{BB962C8B-B14F-4D97-AF65-F5344CB8AC3E}">
        <p14:creationId xmlns:p14="http://schemas.microsoft.com/office/powerpoint/2010/main" val="30532075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681AC-C52B-4749-80B9-8B62DDBD31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6CC02443-D4D9-400D-9DFC-60B4DBFF8B82}"/>
              </a:ext>
            </a:extLst>
          </p:cNvPr>
          <p:cNvSpPr>
            <a:spLocks noGrp="1"/>
          </p:cNvSpPr>
          <p:nvPr>
            <p:ph idx="1"/>
          </p:nvPr>
        </p:nvSpPr>
        <p:spPr/>
        <p:txBody>
          <a:bodyPr>
            <a:normAutofit fontScale="92500"/>
          </a:bodyPr>
          <a:lstStyle/>
          <a:p>
            <a:r>
              <a:rPr lang="en-US" dirty="0"/>
              <a:t>That will determine what to remove from the previous time steps. Let’s say we have a sentiment analysis problem for determining one’s opinion about a book from a review he wrote. The text starts with “This is a fantasy book which illustrates…” and after a couple paragraphs ends with “I didn’t quite enjoy the book because I think it captures too many details.” To determine the overall level of satisfaction from the book we only need the last part of the review. In that case as the neural network approaches to the end of the text it will learn to assign </a:t>
            </a:r>
            <a:r>
              <a:rPr lang="en-US" i="1" dirty="0" err="1"/>
              <a:t>r_t</a:t>
            </a:r>
            <a:r>
              <a:rPr lang="en-US" dirty="0"/>
              <a:t> vector close to 0, washing out the past and focusing only on the last sentences.</a:t>
            </a:r>
            <a:endParaRPr lang="en-IN" dirty="0"/>
          </a:p>
          <a:p>
            <a:r>
              <a:rPr lang="en-US" dirty="0"/>
              <a:t>Step-3 :Sum up the results of step 1 and 2.</a:t>
            </a:r>
          </a:p>
          <a:p>
            <a:r>
              <a:rPr lang="en-US" dirty="0"/>
              <a:t>Step 4: Apply the nonlinear activation function </a:t>
            </a:r>
            <a:r>
              <a:rPr lang="en-US" i="1" dirty="0"/>
              <a:t>tanh</a:t>
            </a:r>
            <a:r>
              <a:rPr lang="en-US" dirty="0"/>
              <a:t>.</a:t>
            </a:r>
          </a:p>
          <a:p>
            <a:endParaRPr lang="en-IN" dirty="0"/>
          </a:p>
        </p:txBody>
      </p:sp>
    </p:spTree>
    <p:extLst>
      <p:ext uri="{BB962C8B-B14F-4D97-AF65-F5344CB8AC3E}">
        <p14:creationId xmlns:p14="http://schemas.microsoft.com/office/powerpoint/2010/main" val="1541797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DA69A7-AAFD-40E8-A154-1A37A5D730AE}"/>
              </a:ext>
            </a:extLst>
          </p:cNvPr>
          <p:cNvSpPr>
            <a:spLocks noGrp="1"/>
          </p:cNvSpPr>
          <p:nvPr>
            <p:ph type="title"/>
          </p:nvPr>
        </p:nvSpPr>
        <p:spPr/>
        <p:txBody>
          <a:bodyPr/>
          <a:lstStyle/>
          <a:p>
            <a:r>
              <a:rPr lang="en-US" b="1" dirty="0"/>
              <a:t> Final memory at current time step</a:t>
            </a:r>
            <a:br>
              <a:rPr lang="en-US" b="1" dirty="0"/>
            </a:br>
            <a:endParaRPr lang="en-IN" dirty="0"/>
          </a:p>
        </p:txBody>
      </p:sp>
      <p:sp>
        <p:nvSpPr>
          <p:cNvPr id="3" name="Content Placeholder 2">
            <a:extLst>
              <a:ext uri="{FF2B5EF4-FFF2-40B4-BE49-F238E27FC236}">
                <a16:creationId xmlns:a16="http://schemas.microsoft.com/office/drawing/2014/main" xmlns="" id="{7A6F0754-904D-4383-A86E-890F7C956218}"/>
              </a:ext>
            </a:extLst>
          </p:cNvPr>
          <p:cNvSpPr>
            <a:spLocks noGrp="1"/>
          </p:cNvSpPr>
          <p:nvPr>
            <p:ph idx="1"/>
          </p:nvPr>
        </p:nvSpPr>
        <p:spPr/>
        <p:txBody>
          <a:bodyPr/>
          <a:lstStyle/>
          <a:p>
            <a:r>
              <a:rPr lang="en-US" dirty="0"/>
              <a:t>As the last step, the network needs to calculate </a:t>
            </a:r>
            <a:r>
              <a:rPr lang="en-US" i="1" dirty="0" err="1"/>
              <a:t>h_t</a:t>
            </a:r>
            <a:r>
              <a:rPr lang="en-US" i="1" dirty="0"/>
              <a:t> </a:t>
            </a:r>
            <a:r>
              <a:rPr lang="en-US" dirty="0"/>
              <a:t>— vector which holds information for the current unit and passes it down to the network. </a:t>
            </a:r>
          </a:p>
          <a:p>
            <a:r>
              <a:rPr lang="en-US" dirty="0"/>
              <a:t>In order to do that the update gate is needed.</a:t>
            </a:r>
          </a:p>
          <a:p>
            <a:r>
              <a:rPr lang="en-US" dirty="0"/>
              <a:t>It determines what to collect from the current memory content — </a:t>
            </a:r>
            <a:r>
              <a:rPr lang="en-US" i="1" dirty="0" err="1"/>
              <a:t>h’_t</a:t>
            </a:r>
            <a:r>
              <a:rPr lang="en-US" dirty="0"/>
              <a:t> and what from the previous steps — </a:t>
            </a:r>
            <a:r>
              <a:rPr lang="en-US" i="1" dirty="0"/>
              <a:t>h_(t-1)</a:t>
            </a:r>
            <a:r>
              <a:rPr lang="en-US" dirty="0"/>
              <a:t>. That is done as follows:</a:t>
            </a:r>
            <a:endParaRPr lang="en-IN" dirty="0"/>
          </a:p>
        </p:txBody>
      </p:sp>
    </p:spTree>
    <p:extLst>
      <p:ext uri="{BB962C8B-B14F-4D97-AF65-F5344CB8AC3E}">
        <p14:creationId xmlns:p14="http://schemas.microsoft.com/office/powerpoint/2010/main" val="11381781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09355D-2D0D-462C-B954-833C178EC84C}"/>
              </a:ext>
            </a:extLst>
          </p:cNvPr>
          <p:cNvSpPr>
            <a:spLocks noGrp="1"/>
          </p:cNvSpPr>
          <p:nvPr>
            <p:ph type="title"/>
          </p:nvPr>
        </p:nvSpPr>
        <p:spPr/>
        <p:txBody>
          <a:bodyPr/>
          <a:lstStyle/>
          <a:p>
            <a:endParaRPr lang="en-IN"/>
          </a:p>
        </p:txBody>
      </p:sp>
      <p:pic>
        <p:nvPicPr>
          <p:cNvPr id="10244" name="Picture 4" descr="https://miro.medium.com/max/1400/1*UxZ0pTQW8kofL9bzPVYV1w.png">
            <a:extLst>
              <a:ext uri="{FF2B5EF4-FFF2-40B4-BE49-F238E27FC236}">
                <a16:creationId xmlns:a16="http://schemas.microsoft.com/office/drawing/2014/main" xmlns="" id="{AAD02E8C-3755-4B24-AE8D-C56FC3D72C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1966" y="1825625"/>
            <a:ext cx="78607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4418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96EA0-A06E-4C5D-9918-B4F3CF18C9B8}"/>
              </a:ext>
            </a:extLst>
          </p:cNvPr>
          <p:cNvSpPr>
            <a:spLocks noGrp="1"/>
          </p:cNvSpPr>
          <p:nvPr>
            <p:ph type="title"/>
          </p:nvPr>
        </p:nvSpPr>
        <p:spPr/>
        <p:txBody>
          <a:bodyPr/>
          <a:lstStyle/>
          <a:p>
            <a:r>
              <a:rPr lang="en-US" dirty="0"/>
              <a:t>Final output</a:t>
            </a:r>
            <a:endParaRPr lang="en-IN" dirty="0"/>
          </a:p>
        </p:txBody>
      </p:sp>
      <p:pic>
        <p:nvPicPr>
          <p:cNvPr id="9218" name="Picture 2" descr="https://miro.medium.com/max/1400/1*zxSTnqedwLRoicgHKYKsVQ.png">
            <a:extLst>
              <a:ext uri="{FF2B5EF4-FFF2-40B4-BE49-F238E27FC236}">
                <a16:creationId xmlns:a16="http://schemas.microsoft.com/office/drawing/2014/main" xmlns="" id="{31979B4F-E636-4053-B79F-24E65B2026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052" y="2703443"/>
            <a:ext cx="12059478" cy="2345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7962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BC9E5-C8A9-4B47-BDFB-08698AB9F3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E7870AC-EB07-40E2-AD59-794B3C7FA8F8}"/>
              </a:ext>
            </a:extLst>
          </p:cNvPr>
          <p:cNvSpPr>
            <a:spLocks noGrp="1"/>
          </p:cNvSpPr>
          <p:nvPr>
            <p:ph idx="1"/>
          </p:nvPr>
        </p:nvSpPr>
        <p:spPr/>
        <p:txBody>
          <a:bodyPr/>
          <a:lstStyle/>
          <a:p>
            <a:r>
              <a:rPr lang="en-US" dirty="0"/>
              <a:t>Step 1:Apply element-wise multiplication to the update gate </a:t>
            </a:r>
            <a:r>
              <a:rPr lang="en-US" i="1" dirty="0" err="1"/>
              <a:t>z_t</a:t>
            </a:r>
            <a:r>
              <a:rPr lang="en-US" dirty="0"/>
              <a:t> and </a:t>
            </a:r>
            <a:r>
              <a:rPr lang="en-US" i="1" dirty="0"/>
              <a:t>h_(t-1).</a:t>
            </a:r>
            <a:endParaRPr lang="en-US" dirty="0"/>
          </a:p>
          <a:p>
            <a:r>
              <a:rPr lang="en-US" dirty="0"/>
              <a:t>Step 2 :Apply element-wise multiplication to </a:t>
            </a:r>
            <a:r>
              <a:rPr lang="en-US" i="1" dirty="0"/>
              <a:t>(1-z_t)</a:t>
            </a:r>
            <a:r>
              <a:rPr lang="en-US" dirty="0"/>
              <a:t> and </a:t>
            </a:r>
            <a:r>
              <a:rPr lang="en-US" i="1" dirty="0" err="1"/>
              <a:t>h’_t</a:t>
            </a:r>
            <a:r>
              <a:rPr lang="en-US" i="1" dirty="0"/>
              <a:t>.</a:t>
            </a:r>
            <a:endParaRPr lang="en-US" dirty="0"/>
          </a:p>
          <a:p>
            <a:r>
              <a:rPr lang="en-US" dirty="0"/>
              <a:t>Step 3 :Sum the results from step 1 and 2.</a:t>
            </a:r>
          </a:p>
          <a:p>
            <a:endParaRPr lang="en-IN" dirty="0"/>
          </a:p>
        </p:txBody>
      </p:sp>
    </p:spTree>
    <p:extLst>
      <p:ext uri="{BB962C8B-B14F-4D97-AF65-F5344CB8AC3E}">
        <p14:creationId xmlns:p14="http://schemas.microsoft.com/office/powerpoint/2010/main" val="5540520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7A73C1-6991-41E0-AA87-F1F2F52FB2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64EB0581-6814-4A3F-A7EA-13C7BBFDBF57}"/>
              </a:ext>
            </a:extLst>
          </p:cNvPr>
          <p:cNvSpPr>
            <a:spLocks noGrp="1"/>
          </p:cNvSpPr>
          <p:nvPr>
            <p:ph idx="1"/>
          </p:nvPr>
        </p:nvSpPr>
        <p:spPr/>
        <p:txBody>
          <a:bodyPr/>
          <a:lstStyle/>
          <a:p>
            <a:r>
              <a:rPr lang="en-US" dirty="0"/>
              <a:t>Let’s bring up the example about the book review. This time, the most relevant information is positioned in the beginning of the text. The model can learn to set the vector </a:t>
            </a:r>
            <a:r>
              <a:rPr lang="en-US" i="1" dirty="0" err="1"/>
              <a:t>z_t</a:t>
            </a:r>
            <a:r>
              <a:rPr lang="en-US" dirty="0"/>
              <a:t> close to 1 and keep a majority of the previous information. Since</a:t>
            </a:r>
            <a:r>
              <a:rPr lang="en-US" i="1" dirty="0"/>
              <a:t> </a:t>
            </a:r>
            <a:r>
              <a:rPr lang="en-US" i="1" dirty="0" err="1"/>
              <a:t>z_t</a:t>
            </a:r>
            <a:r>
              <a:rPr lang="en-US" dirty="0"/>
              <a:t> will be close to 1 at this time step, </a:t>
            </a:r>
            <a:r>
              <a:rPr lang="en-US" i="1" dirty="0"/>
              <a:t>1-z_t</a:t>
            </a:r>
            <a:r>
              <a:rPr lang="en-US" dirty="0"/>
              <a:t> will be close to 0 which will ignore big portion of the current content (in this case the last part of the review which explains the book plot) which is irrelevant for our prediction.</a:t>
            </a:r>
            <a:endParaRPr lang="en-IN" dirty="0"/>
          </a:p>
        </p:txBody>
      </p:sp>
    </p:spTree>
    <p:extLst>
      <p:ext uri="{BB962C8B-B14F-4D97-AF65-F5344CB8AC3E}">
        <p14:creationId xmlns:p14="http://schemas.microsoft.com/office/powerpoint/2010/main" val="46737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52201-15CF-432A-90FF-A1F34AC70A35}"/>
              </a:ext>
            </a:extLst>
          </p:cNvPr>
          <p:cNvSpPr>
            <a:spLocks noGrp="1"/>
          </p:cNvSpPr>
          <p:nvPr>
            <p:ph type="title"/>
          </p:nvPr>
        </p:nvSpPr>
        <p:spPr/>
        <p:txBody>
          <a:bodyPr/>
          <a:lstStyle/>
          <a:p>
            <a:r>
              <a:rPr lang="en-US" dirty="0"/>
              <a:t>RNN</a:t>
            </a:r>
            <a:endParaRPr lang="en-IN" dirty="0"/>
          </a:p>
        </p:txBody>
      </p:sp>
      <p:sp>
        <p:nvSpPr>
          <p:cNvPr id="3" name="Content Placeholder 2">
            <a:extLst>
              <a:ext uri="{FF2B5EF4-FFF2-40B4-BE49-F238E27FC236}">
                <a16:creationId xmlns:a16="http://schemas.microsoft.com/office/drawing/2014/main" xmlns="" id="{53F9335F-973C-4A8A-8F60-324795014A76}"/>
              </a:ext>
            </a:extLst>
          </p:cNvPr>
          <p:cNvSpPr>
            <a:spLocks noGrp="1"/>
          </p:cNvSpPr>
          <p:nvPr>
            <p:ph idx="1"/>
          </p:nvPr>
        </p:nvSpPr>
        <p:spPr/>
        <p:txBody>
          <a:bodyPr>
            <a:normAutofit fontScale="92500" lnSpcReduction="20000"/>
          </a:bodyPr>
          <a:lstStyle/>
          <a:p>
            <a:r>
              <a:rPr lang="en-US" dirty="0"/>
              <a:t>RNN as a sequence of neural networks that you train one after another with backpropagation.</a:t>
            </a:r>
          </a:p>
          <a:p>
            <a:r>
              <a:rPr lang="en-US" dirty="0"/>
              <a:t>While RNNs learn similarly while training, in addition, they remember things learnt from prior input(s) while generating output(s).</a:t>
            </a:r>
          </a:p>
          <a:p>
            <a:r>
              <a:rPr lang="en-US" dirty="0"/>
              <a:t>RNNs can take one or more input vectors and produce one or more output vectors and the output(s) are influenced not just by weights applied on inputs like a regular NN, but also by a “hidden” state vector representing the context based on prior input(s)/output(s).</a:t>
            </a:r>
          </a:p>
          <a:p>
            <a:r>
              <a:rPr lang="en-US" b="1" dirty="0"/>
              <a:t>Recurrent neural networks apply the same weights for each element of the sequence, significantly reducing the number of parameters and allowing the model to generalize to variable length sequences.</a:t>
            </a:r>
          </a:p>
          <a:p>
            <a:r>
              <a:rPr lang="en-US" b="1" dirty="0"/>
              <a:t> So, the same input could produce a different output depending on previous inputs in the series.</a:t>
            </a:r>
          </a:p>
          <a:p>
            <a:endParaRPr lang="en-IN" dirty="0"/>
          </a:p>
        </p:txBody>
      </p:sp>
    </p:spTree>
    <p:extLst>
      <p:ext uri="{BB962C8B-B14F-4D97-AF65-F5344CB8AC3E}">
        <p14:creationId xmlns:p14="http://schemas.microsoft.com/office/powerpoint/2010/main" val="32028104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C0826B-CE53-4E2A-8326-31890DF55188}"/>
              </a:ext>
            </a:extLst>
          </p:cNvPr>
          <p:cNvSpPr>
            <a:spLocks noGrp="1"/>
          </p:cNvSpPr>
          <p:nvPr>
            <p:ph type="title"/>
          </p:nvPr>
        </p:nvSpPr>
        <p:spPr/>
        <p:txBody>
          <a:bodyPr/>
          <a:lstStyle/>
          <a:p>
            <a:r>
              <a:rPr lang="en-US" dirty="0"/>
              <a:t>GRU Network</a:t>
            </a:r>
            <a:endParaRPr lang="en-IN" dirty="0"/>
          </a:p>
        </p:txBody>
      </p:sp>
      <p:pic>
        <p:nvPicPr>
          <p:cNvPr id="2050" name="Picture 2" descr="https://miro.medium.com/max/1400/1*6eNTqLzQ08AABo-STFNiBw.png">
            <a:extLst>
              <a:ext uri="{FF2B5EF4-FFF2-40B4-BE49-F238E27FC236}">
                <a16:creationId xmlns:a16="http://schemas.microsoft.com/office/drawing/2014/main" xmlns="" id="{A0B416CA-B0BF-4CF7-94A0-5F93DABDA5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7252" y="1825625"/>
            <a:ext cx="903798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0684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D826CE-E3F9-4F9B-B379-BCB3E2EF39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8BFCE91A-B93A-4E54-911F-E5B877B52529}"/>
              </a:ext>
            </a:extLst>
          </p:cNvPr>
          <p:cNvSpPr>
            <a:spLocks noGrp="1"/>
          </p:cNvSpPr>
          <p:nvPr>
            <p:ph idx="1"/>
          </p:nvPr>
        </p:nvSpPr>
        <p:spPr/>
        <p:txBody>
          <a:bodyPr/>
          <a:lstStyle/>
          <a:p>
            <a:r>
              <a:rPr lang="en-US" dirty="0"/>
              <a:t>Now, you can see how GRUs are able to store and filter the information using their update and reset gates.</a:t>
            </a:r>
          </a:p>
          <a:p>
            <a:r>
              <a:rPr lang="en-US" dirty="0"/>
              <a:t> That eliminates the vanishing gradient problem since the model is not washing out the new input every single time but keeps the relevant information and passes it down to the next time steps of the network.</a:t>
            </a:r>
          </a:p>
          <a:p>
            <a:r>
              <a:rPr lang="en-US" dirty="0"/>
              <a:t> </a:t>
            </a:r>
            <a:r>
              <a:rPr lang="en-US" b="1" dirty="0"/>
              <a:t>If carefully trained, they can perform extremely well even in complex scenarios.</a:t>
            </a:r>
            <a:endParaRPr lang="en-IN" dirty="0"/>
          </a:p>
        </p:txBody>
      </p:sp>
    </p:spTree>
    <p:extLst>
      <p:ext uri="{BB962C8B-B14F-4D97-AF65-F5344CB8AC3E}">
        <p14:creationId xmlns:p14="http://schemas.microsoft.com/office/powerpoint/2010/main" val="10584054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556F0A-17DB-49FC-B5CF-3CE314D4C77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BEB3D98D-330C-40C2-BC87-A87FA900B8EC}"/>
              </a:ext>
            </a:extLst>
          </p:cNvPr>
          <p:cNvSpPr>
            <a:spLocks noGrp="1"/>
          </p:cNvSpPr>
          <p:nvPr>
            <p:ph idx="1"/>
          </p:nvPr>
        </p:nvSpPr>
        <p:spPr/>
        <p:txBody>
          <a:bodyPr>
            <a:normAutofit fontScale="92500" lnSpcReduction="20000"/>
          </a:bodyPr>
          <a:lstStyle/>
          <a:p>
            <a:r>
              <a:rPr lang="en-US" dirty="0" smtClean="0"/>
              <a:t>RNN</a:t>
            </a:r>
            <a:r>
              <a:rPr lang="en-US" dirty="0"/>
              <a:t>:</a:t>
            </a:r>
          </a:p>
          <a:p>
            <a:pPr fontAlgn="base"/>
            <a:r>
              <a:rPr lang="en-IN" u="sng" dirty="0">
                <a:hlinkClick r:id="rId2"/>
              </a:rPr>
              <a:t>https://www.youtube.com/watch?v=6EXP2-d_xQA</a:t>
            </a:r>
            <a:endParaRPr lang="en-IN" dirty="0"/>
          </a:p>
          <a:p>
            <a:r>
              <a:rPr lang="en-IN" u="sng" dirty="0">
                <a:hlinkClick r:id="rId3"/>
              </a:rPr>
              <a:t>https://www.youtube.com/watch?v=mDaEfPgwtgo</a:t>
            </a:r>
            <a:endParaRPr lang="en-IN" u="sng" dirty="0"/>
          </a:p>
          <a:p>
            <a:r>
              <a:rPr lang="en-US" u="sng" dirty="0"/>
              <a:t>L</a:t>
            </a:r>
            <a:r>
              <a:rPr lang="en-IN" u="sng" dirty="0"/>
              <a:t>STM:</a:t>
            </a:r>
          </a:p>
          <a:p>
            <a:r>
              <a:rPr lang="en-IN" u="sng" dirty="0">
                <a:hlinkClick r:id="rId4"/>
              </a:rPr>
              <a:t>https://www.youtube.com/watch?v=XsFkGGlocc4</a:t>
            </a:r>
            <a:endParaRPr lang="en-IN" u="sng" dirty="0"/>
          </a:p>
          <a:p>
            <a:r>
              <a:rPr lang="en-IN" u="sng" dirty="0">
                <a:hlinkClick r:id="rId5"/>
              </a:rPr>
              <a:t>https://www.youtube.com/watch?v=rdkIOM78ZPk</a:t>
            </a:r>
            <a:r>
              <a:rPr lang="en-IN" u="sng" dirty="0"/>
              <a:t>    </a:t>
            </a:r>
          </a:p>
          <a:p>
            <a:r>
              <a:rPr lang="en-IN" u="sng" dirty="0"/>
              <a:t>GRU:</a:t>
            </a:r>
          </a:p>
          <a:p>
            <a:pPr fontAlgn="base"/>
            <a:r>
              <a:rPr lang="en-IN" u="sng" dirty="0">
                <a:hlinkClick r:id="rId6"/>
              </a:rPr>
              <a:t>https://www.youtube.com/watch?v=xLKSMaYp2oQ</a:t>
            </a:r>
            <a:endParaRPr lang="en-IN" dirty="0"/>
          </a:p>
          <a:p>
            <a:pPr fontAlgn="base"/>
            <a:r>
              <a:rPr lang="en-IN" u="sng" dirty="0">
                <a:hlinkClick r:id="rId7"/>
              </a:rPr>
              <a:t>https://www.youtube.com/watch?v=tOuXgORsXJ4</a:t>
            </a:r>
            <a:endParaRPr lang="en-IN" dirty="0"/>
          </a:p>
          <a:p>
            <a:r>
              <a:rPr lang="en-IN" u="sng" dirty="0"/>
              <a:t> </a:t>
            </a:r>
            <a:endParaRPr lang="en-IN" dirty="0"/>
          </a:p>
          <a:p>
            <a:endParaRPr lang="en-IN" dirty="0"/>
          </a:p>
        </p:txBody>
      </p:sp>
    </p:spTree>
    <p:extLst>
      <p:ext uri="{BB962C8B-B14F-4D97-AF65-F5344CB8AC3E}">
        <p14:creationId xmlns:p14="http://schemas.microsoft.com/office/powerpoint/2010/main" val="1839390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FA95F6-CF8D-4A3E-9EBD-D5A255483945}"/>
              </a:ext>
            </a:extLst>
          </p:cNvPr>
          <p:cNvSpPr>
            <a:spLocks noGrp="1"/>
          </p:cNvSpPr>
          <p:nvPr>
            <p:ph type="title"/>
          </p:nvPr>
        </p:nvSpPr>
        <p:spPr/>
        <p:txBody>
          <a:bodyPr/>
          <a:lstStyle/>
          <a:p>
            <a:r>
              <a:rPr lang="en-US" dirty="0"/>
              <a:t>RNN</a:t>
            </a:r>
            <a:endParaRPr lang="en-IN" dirty="0"/>
          </a:p>
        </p:txBody>
      </p:sp>
      <p:sp>
        <p:nvSpPr>
          <p:cNvPr id="3" name="Content Placeholder 2">
            <a:extLst>
              <a:ext uri="{FF2B5EF4-FFF2-40B4-BE49-F238E27FC236}">
                <a16:creationId xmlns:a16="http://schemas.microsoft.com/office/drawing/2014/main" xmlns="" id="{6D7EEA4B-872B-4CCD-9725-181CC8FC6FDF}"/>
              </a:ext>
            </a:extLst>
          </p:cNvPr>
          <p:cNvSpPr>
            <a:spLocks noGrp="1"/>
          </p:cNvSpPr>
          <p:nvPr>
            <p:ph idx="1"/>
          </p:nvPr>
        </p:nvSpPr>
        <p:spPr/>
        <p:txBody>
          <a:bodyPr/>
          <a:lstStyle/>
          <a:p>
            <a:r>
              <a:rPr lang="en-US" dirty="0"/>
              <a:t>A recurrent neural network, however, is able to remember those characters because of its internal memory. It produces output, copies that output and loops it back into the network.</a:t>
            </a:r>
          </a:p>
          <a:p>
            <a:r>
              <a:rPr lang="en-US" b="1" dirty="0"/>
              <a:t>recurrent neural networks add the immediate past to the present.</a:t>
            </a:r>
          </a:p>
          <a:p>
            <a:r>
              <a:rPr lang="en-US" dirty="0"/>
              <a:t>Therefore, a RNN has two inputs: the present and the recent past. This is important because the sequence of data contains crucial information about what is coming next, which is why a RNN can do things other algorithms can’t.</a:t>
            </a:r>
            <a:endParaRPr lang="en-IN" dirty="0"/>
          </a:p>
        </p:txBody>
      </p:sp>
    </p:spTree>
    <p:extLst>
      <p:ext uri="{BB962C8B-B14F-4D97-AF65-F5344CB8AC3E}">
        <p14:creationId xmlns:p14="http://schemas.microsoft.com/office/powerpoint/2010/main" val="130629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407029-B65B-4BAB-A7D8-BB44EEF8742E}"/>
              </a:ext>
            </a:extLst>
          </p:cNvPr>
          <p:cNvSpPr>
            <a:spLocks noGrp="1"/>
          </p:cNvSpPr>
          <p:nvPr>
            <p:ph type="title"/>
          </p:nvPr>
        </p:nvSpPr>
        <p:spPr/>
        <p:txBody>
          <a:bodyPr/>
          <a:lstStyle/>
          <a:p>
            <a:r>
              <a:rPr lang="en-US" dirty="0"/>
              <a:t>Different types of RNN</a:t>
            </a:r>
            <a:endParaRPr lang="en-IN" dirty="0"/>
          </a:p>
        </p:txBody>
      </p:sp>
      <p:pic>
        <p:nvPicPr>
          <p:cNvPr id="2050" name="Picture 2" descr="https://miro.medium.com/max/1400/0*1PKOwfxLIg_64TAO.jpeg">
            <a:extLst>
              <a:ext uri="{FF2B5EF4-FFF2-40B4-BE49-F238E27FC236}">
                <a16:creationId xmlns:a16="http://schemas.microsoft.com/office/drawing/2014/main" xmlns="" id="{A1DB872A-B765-4EA0-997D-30A042F43E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355512"/>
            <a:ext cx="10515600" cy="3291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154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7793</TotalTime>
  <Words>2222</Words>
  <Application>Microsoft Office PowerPoint</Application>
  <PresentationFormat>Custom</PresentationFormat>
  <Paragraphs>222</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Recurrent Neural Networks</vt:lpstr>
      <vt:lpstr>RNN</vt:lpstr>
      <vt:lpstr>Applications</vt:lpstr>
      <vt:lpstr>RNN VS. FEED-FORWARD NEURAL NETWORKS </vt:lpstr>
      <vt:lpstr>RNN VS. FEED-FORWARD NEURAL NETWORKS </vt:lpstr>
      <vt:lpstr>RNN</vt:lpstr>
      <vt:lpstr>RNN</vt:lpstr>
      <vt:lpstr>RNN</vt:lpstr>
      <vt:lpstr>Different types of RNN</vt:lpstr>
      <vt:lpstr> Different types of RNN</vt:lpstr>
      <vt:lpstr>Different types of RNN</vt:lpstr>
      <vt:lpstr>Limitations:</vt:lpstr>
      <vt:lpstr>Two issues of standard RNN’s </vt:lpstr>
      <vt:lpstr>1,VANISHING GRADIENTS </vt:lpstr>
      <vt:lpstr>PowerPoint Presentation</vt:lpstr>
      <vt:lpstr>PowerPoint Presentation</vt:lpstr>
      <vt:lpstr>2,EXPLODING GRADIENTS </vt:lpstr>
      <vt:lpstr>EXPLODING GRADIENTS</vt:lpstr>
      <vt:lpstr>RNN</vt:lpstr>
      <vt:lpstr>Long Short-Term Memory (LSTM)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LSTM had a three step Process:</vt:lpstr>
      <vt:lpstr>Different view of LSTM</vt:lpstr>
      <vt:lpstr>Different view of LSTM</vt:lpstr>
      <vt:lpstr>Forget Gate </vt:lpstr>
      <vt:lpstr>PowerPoint Presentation</vt:lpstr>
      <vt:lpstr>PowerPoint Presentation</vt:lpstr>
      <vt:lpstr>PowerPoint Presentation</vt:lpstr>
      <vt:lpstr>PowerPoint Presentation</vt:lpstr>
      <vt:lpstr>Input Gate </vt:lpstr>
      <vt:lpstr>Input gate is used to quantify the importance of the new information carried by the input. Here is the equation of the input gate. </vt:lpstr>
      <vt:lpstr>PowerPoint Presentation</vt:lpstr>
      <vt:lpstr>Output Gate </vt:lpstr>
      <vt:lpstr>Its value will also lie between 0 and 1 because of this sigmoid function.</vt:lpstr>
      <vt:lpstr> Now to calculate the current hidden state we will use Ot and tanh of the updated cell state. As shown below.</vt:lpstr>
      <vt:lpstr>It turns out that the hidden state is a function of Long term memory (Ct) and the current output.  If you need to take the output of the current timestamp just apply the SoftMax activation on hidden state Ht.</vt:lpstr>
      <vt:lpstr>PowerPoint Presentation</vt:lpstr>
      <vt:lpstr>Another view of LSTM cell.</vt:lpstr>
      <vt:lpstr>PowerPoint Presentation</vt:lpstr>
      <vt:lpstr>Reduce vanishing Gradient</vt:lpstr>
      <vt:lpstr>Gated Recurrent Units (GRU) </vt:lpstr>
      <vt:lpstr>LSTM Vs GRU</vt:lpstr>
      <vt:lpstr>PowerPoint Presentation</vt:lpstr>
      <vt:lpstr>PowerPoint Presentation</vt:lpstr>
      <vt:lpstr>PowerPoint Presentation</vt:lpstr>
      <vt:lpstr>PowerPoint Presentation</vt:lpstr>
      <vt:lpstr>GRU unit</vt:lpstr>
      <vt:lpstr>Update gate </vt:lpstr>
      <vt:lpstr>Update gate</vt:lpstr>
      <vt:lpstr>PowerPoint Presentation</vt:lpstr>
      <vt:lpstr>PowerPoint Presentation</vt:lpstr>
      <vt:lpstr>Reset gate </vt:lpstr>
      <vt:lpstr>Reset gate</vt:lpstr>
      <vt:lpstr>PowerPoint Presentation</vt:lpstr>
      <vt:lpstr>Current memory content </vt:lpstr>
      <vt:lpstr>Current memory content</vt:lpstr>
      <vt:lpstr>PowerPoint Presentation</vt:lpstr>
      <vt:lpstr>PowerPoint Presentation</vt:lpstr>
      <vt:lpstr> Final memory at current time step </vt:lpstr>
      <vt:lpstr>PowerPoint Presentation</vt:lpstr>
      <vt:lpstr>Final output</vt:lpstr>
      <vt:lpstr>PowerPoint Presentation</vt:lpstr>
      <vt:lpstr>PowerPoint Presentation</vt:lpstr>
      <vt:lpstr>GRU Network</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Networks</dc:title>
  <dc:creator>HP</dc:creator>
  <cp:lastModifiedBy>Anlin Albert</cp:lastModifiedBy>
  <cp:revision>96</cp:revision>
  <dcterms:created xsi:type="dcterms:W3CDTF">2022-02-04T11:10:52Z</dcterms:created>
  <dcterms:modified xsi:type="dcterms:W3CDTF">2022-05-14T09:32:39Z</dcterms:modified>
</cp:coreProperties>
</file>