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3" r:id="rId7"/>
    <p:sldId id="280" r:id="rId8"/>
    <p:sldId id="284" r:id="rId9"/>
    <p:sldId id="282" r:id="rId10"/>
    <p:sldId id="281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13.11.2022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13.11.2022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BWL – 03.11.22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B868C-662A-D8BA-3CF2-FBBBD50C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Bindungsintensität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EF2092-BB38-51BD-D70A-302CB3E7D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de-DE" dirty="0"/>
              <a:t>Kooperation:</a:t>
            </a:r>
          </a:p>
          <a:p>
            <a:r>
              <a:rPr lang="de-DE" dirty="0"/>
              <a:t>Auf vertraglicher Basis (über festgeschriebene Zeit)</a:t>
            </a:r>
          </a:p>
          <a:p>
            <a:r>
              <a:rPr lang="de-DE" dirty="0"/>
              <a:t>Beide bleiben unabhängig</a:t>
            </a:r>
          </a:p>
          <a:p>
            <a:r>
              <a:rPr lang="de-DE" dirty="0"/>
              <a:t>„solange beide Lust haben/davon profitieren“</a:t>
            </a:r>
          </a:p>
          <a:p>
            <a:r>
              <a:rPr lang="de-DE" dirty="0"/>
              <a:t>z.B.: zwei Bauunternehmen arbeiten für Großprojekt zusammen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D4664A-8B04-5513-FD12-A9A9C3808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de-DE" dirty="0"/>
              <a:t>Konzentration:</a:t>
            </a:r>
          </a:p>
          <a:p>
            <a:r>
              <a:rPr lang="de-DE" dirty="0"/>
              <a:t>mind. 1 Partner verliert wirtschaftliche Unabhängigkeit </a:t>
            </a:r>
          </a:p>
          <a:p>
            <a:r>
              <a:rPr lang="de-DE" dirty="0"/>
              <a:t>Oft auch rechtliche Unabhängigkeit verloren (Unternehmen „verschwindet“)</a:t>
            </a:r>
          </a:p>
          <a:p>
            <a:r>
              <a:rPr lang="de-DE" dirty="0"/>
              <a:t>Gekennzeichnet durch wirtschaftliche Abhängigkeit (z.B. VW-Konzern)</a:t>
            </a:r>
          </a:p>
        </p:txBody>
      </p:sp>
    </p:spTree>
    <p:extLst>
      <p:ext uri="{BB962C8B-B14F-4D97-AF65-F5344CB8AC3E}">
        <p14:creationId xmlns:p14="http://schemas.microsoft.com/office/powerpoint/2010/main" val="257190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F3294-163C-2FF2-8744-427ACE32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verbundenen Wirtschaftsstufe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9C4BA-8F98-2397-C82C-D631DEE483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de-DE" dirty="0"/>
              <a:t>Horizontal:</a:t>
            </a:r>
          </a:p>
          <a:p>
            <a:r>
              <a:rPr lang="de-DE" dirty="0"/>
              <a:t>Auf gleicher Ebene </a:t>
            </a:r>
          </a:p>
          <a:p>
            <a:r>
              <a:rPr lang="de-DE" dirty="0"/>
              <a:t>Für mehr Marktmacht </a:t>
            </a:r>
          </a:p>
          <a:p>
            <a:r>
              <a:rPr lang="de-DE" dirty="0"/>
              <a:t>z.B. 2 Möbelproduzenten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1D8AA3-33C4-CAB1-46E7-2D1C4CA8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06689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de-DE" dirty="0"/>
              <a:t>Vertikal:</a:t>
            </a:r>
          </a:p>
          <a:p>
            <a:r>
              <a:rPr lang="de-DE" dirty="0"/>
              <a:t>Auf unterschiedlichen Ebenen (der gleichen Produktionskette) </a:t>
            </a:r>
          </a:p>
          <a:p>
            <a:pPr lvl="1"/>
            <a:r>
              <a:rPr lang="de-DE" dirty="0"/>
              <a:t>Vor- oder Nachgelagert</a:t>
            </a:r>
          </a:p>
          <a:p>
            <a:r>
              <a:rPr lang="de-DE" dirty="0"/>
              <a:t>Mehr Unabhängigkeit (Sicherung von Rohstoffen; Unabhängigkeit von Händlern)</a:t>
            </a:r>
          </a:p>
          <a:p>
            <a:r>
              <a:rPr lang="de-DE" dirty="0"/>
              <a:t> z.B. Möbelproduzent + Holzfabrikant/Möbelhaus</a:t>
            </a:r>
          </a:p>
        </p:txBody>
      </p:sp>
    </p:spTree>
    <p:extLst>
      <p:ext uri="{BB962C8B-B14F-4D97-AF65-F5344CB8AC3E}">
        <p14:creationId xmlns:p14="http://schemas.microsoft.com/office/powerpoint/2010/main" val="190572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A1DB-C0F1-F4B4-D1BA-F2C7E516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Diagonale Verbindung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FCB26-2F7B-B68C-F20F-8038B0546C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i="1" dirty="0"/>
              <a:t>Auch </a:t>
            </a:r>
            <a:r>
              <a:rPr lang="de-DE" dirty="0"/>
              <a:t>lateral 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Werden auch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konglomerate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genannt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Diversifikation:</a:t>
            </a:r>
          </a:p>
          <a:p>
            <a:pPr lvl="1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Unternehmen, die etwas komplett unterschiedliches machen</a:t>
            </a:r>
          </a:p>
          <a:p>
            <a:pPr lvl="1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Neues U. hat nichts mit altem U. zu tun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D2047D-F570-9D2D-0BEF-DFB3F56502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Zur Risikostreuung </a:t>
            </a:r>
          </a:p>
          <a:p>
            <a:r>
              <a:rPr lang="de-DE" dirty="0"/>
              <a:t>Mit Unternehmen aus anderen Branchen zusammenarbeiten</a:t>
            </a:r>
          </a:p>
          <a:p>
            <a:r>
              <a:rPr lang="de-DE" dirty="0"/>
              <a:t>2.Standbein</a:t>
            </a:r>
          </a:p>
          <a:p>
            <a:r>
              <a:rPr lang="de-DE" dirty="0"/>
              <a:t>Meiste großen Unternehmen sind </a:t>
            </a:r>
            <a:r>
              <a:rPr lang="de-DE" dirty="0" err="1"/>
              <a:t>konglomerate</a:t>
            </a:r>
            <a:r>
              <a:rPr lang="de-DE" dirty="0"/>
              <a:t> (z.B. Volkswagen verkauft auch Currywurst)</a:t>
            </a:r>
          </a:p>
        </p:txBody>
      </p:sp>
    </p:spTree>
    <p:extLst>
      <p:ext uri="{BB962C8B-B14F-4D97-AF65-F5344CB8AC3E}">
        <p14:creationId xmlns:p14="http://schemas.microsoft.com/office/powerpoint/2010/main" val="220051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E3FE0-CC2C-B8BB-F7AF-A3F874F0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</a:t>
            </a:r>
            <a:r>
              <a:rPr lang="de-DE"/>
              <a:t>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B2DF5B-B364-7C15-923B-1C0CED475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Inhalt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de-DE" sz="2400" dirty="0"/>
              <a:t>Wiederholung </a:t>
            </a:r>
          </a:p>
          <a:p>
            <a:pPr rtl="0"/>
            <a:r>
              <a:rPr lang="de-DE" sz="2400" dirty="0"/>
              <a:t>Insolvenz</a:t>
            </a:r>
          </a:p>
          <a:p>
            <a:pPr rtl="0"/>
            <a:r>
              <a:rPr lang="de-DE" sz="2400" dirty="0"/>
              <a:t>Unternehmensverbindungen</a:t>
            </a:r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81C41-6F0C-A65F-AE52-973686372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B6EB0B-4441-A70E-17F9-2C3AD74DE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Stunde vom 17.10</a:t>
            </a:r>
          </a:p>
        </p:txBody>
      </p:sp>
    </p:spTree>
    <p:extLst>
      <p:ext uri="{BB962C8B-B14F-4D97-AF65-F5344CB8AC3E}">
        <p14:creationId xmlns:p14="http://schemas.microsoft.com/office/powerpoint/2010/main" val="27759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EBF9A-5284-8349-2125-164D6617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986E6-6425-5DB6-FC42-BE166F15E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de-DE" dirty="0"/>
              <a:t>Personengesellschaften:</a:t>
            </a:r>
          </a:p>
          <a:p>
            <a:r>
              <a:rPr lang="de-DE" dirty="0"/>
              <a:t>Unbeschränkte Haftung</a:t>
            </a:r>
          </a:p>
          <a:p>
            <a:r>
              <a:rPr lang="de-DE" dirty="0"/>
              <a:t>Mindestens 2 Personen</a:t>
            </a:r>
          </a:p>
          <a:p>
            <a:r>
              <a:rPr lang="de-DE" dirty="0"/>
              <a:t>Verschiedene Rechtsformen (u.a. UHG, KG, GmbH &amp; Co.KG)</a:t>
            </a:r>
          </a:p>
          <a:p>
            <a:pPr marL="36900" indent="0">
              <a:buNone/>
            </a:pPr>
            <a:r>
              <a:rPr lang="de-DE" dirty="0">
                <a:sym typeface="Wingdings" panose="05000000000000000000" pitchFamily="2" charset="2"/>
              </a:rPr>
              <a:t> Siehe andere Präsentationen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4FD1E-F19A-DC72-A72C-5E5F3820A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429771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de-DE" dirty="0"/>
              <a:t>Kapitalgesellschaften:</a:t>
            </a:r>
          </a:p>
          <a:p>
            <a:r>
              <a:rPr lang="de-DE" dirty="0"/>
              <a:t>Juristische Person </a:t>
            </a:r>
          </a:p>
          <a:p>
            <a:r>
              <a:rPr lang="de-DE" dirty="0"/>
              <a:t>Nur beschränkte Haftung </a:t>
            </a:r>
          </a:p>
          <a:p>
            <a:r>
              <a:rPr lang="de-DE" dirty="0"/>
              <a:t>Mind. 2 Gesellschafter</a:t>
            </a:r>
          </a:p>
          <a:p>
            <a:r>
              <a:rPr lang="de-DE" dirty="0"/>
              <a:t>Organe handeln für Gesellschafter</a:t>
            </a:r>
          </a:p>
          <a:p>
            <a:r>
              <a:rPr lang="de-DE" dirty="0"/>
              <a:t>Verschiedene Rechtsformen (u.a. UG, GmbH, AG, Stiftung)</a:t>
            </a:r>
          </a:p>
          <a:p>
            <a:pPr marL="36900" indent="0">
              <a:buNone/>
            </a:pPr>
            <a:r>
              <a:rPr lang="de-DE" dirty="0">
                <a:sym typeface="Wingdings" panose="05000000000000000000" pitchFamily="2" charset="2"/>
              </a:rPr>
              <a:t> Siehe andere Präsentationen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3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6175A-29A2-E23B-D614-96E9BEA96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Insolvenz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728432-E16F-7C22-6F74-109A8E62D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13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3E466-E730-36C2-F4FD-38D19CDE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13A53-DC98-953D-FCC2-B6E4619D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kann nicht mehr bezahlen</a:t>
            </a:r>
          </a:p>
          <a:p>
            <a:r>
              <a:rPr lang="de-DE" dirty="0"/>
              <a:t>Mitarbeiter erhalten 3 Monate Insolvenzgeld vom Arbeitsamt</a:t>
            </a:r>
          </a:p>
          <a:p>
            <a:pPr lvl="1"/>
            <a:r>
              <a:rPr lang="de-DE" dirty="0"/>
              <a:t>Hilft Unternehmen Kosten zu drücken und gibt Mitarbeitern Zeit Arbeit zu suchen</a:t>
            </a:r>
          </a:p>
          <a:p>
            <a:r>
              <a:rPr lang="de-DE" dirty="0"/>
              <a:t>Unternehmen muss Insolvenz anmelden </a:t>
            </a:r>
            <a:r>
              <a:rPr lang="de-DE" dirty="0">
                <a:sym typeface="Wingdings" panose="05000000000000000000" pitchFamily="2" charset="2"/>
              </a:rPr>
              <a:t> Insolvenzverschleppung</a:t>
            </a:r>
          </a:p>
          <a:p>
            <a:r>
              <a:rPr lang="de-DE" dirty="0">
                <a:sym typeface="Wingdings" panose="05000000000000000000" pitchFamily="2" charset="2"/>
              </a:rPr>
              <a:t>Gläubiger = Person, bei der Unternehmen Schulden/Verpflichtungen hat</a:t>
            </a:r>
            <a:r>
              <a:rPr lang="de-DE" dirty="0"/>
              <a:t> </a:t>
            </a:r>
          </a:p>
          <a:p>
            <a:r>
              <a:rPr lang="de-DE" dirty="0"/>
              <a:t>Unternehmen wird nur noch Ware in Bar verkauft </a:t>
            </a:r>
            <a:r>
              <a:rPr lang="de-DE" dirty="0">
                <a:sym typeface="Wingdings" panose="05000000000000000000" pitchFamily="2" charset="2"/>
              </a:rPr>
              <a:t> man traut dem Unternehmen nicht mehr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32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48F04-3777-5F4E-2E3F-125C4809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9C009-640F-2F2D-85D2-D02E95D043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/>
              <a:t>Zahlungsunfähigkeit</a:t>
            </a:r>
          </a:p>
          <a:p>
            <a:r>
              <a:rPr lang="de-DE" dirty="0"/>
              <a:t>Verpflichtungen &gt; liquide Mittel</a:t>
            </a:r>
          </a:p>
          <a:p>
            <a:r>
              <a:rPr lang="de-DE" dirty="0"/>
              <a:t>Vermögenswerte (z.B. Maschinen) im Unternehmen noch vorhanden</a:t>
            </a:r>
          </a:p>
          <a:p>
            <a:r>
              <a:rPr lang="de-DE" dirty="0"/>
              <a:t>Insolvenzverfahren um „wieder auf die Beine zu kommen“ (entweder Eigenregie oder Insolvenzverwalter)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AFF1934-F02C-8B14-394C-B270584F2B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/>
              <a:t>Überschuldung</a:t>
            </a:r>
          </a:p>
          <a:p>
            <a:r>
              <a:rPr lang="de-DE" dirty="0"/>
              <a:t>Schulden &gt; alle Vermögenswerte</a:t>
            </a:r>
          </a:p>
          <a:p>
            <a:r>
              <a:rPr lang="de-DE" dirty="0"/>
              <a:t>Nicht genügend Vermögenswerte um Schulden zu bezahlen</a:t>
            </a:r>
          </a:p>
          <a:p>
            <a:r>
              <a:rPr lang="de-DE" dirty="0"/>
              <a:t>Wenn Rettung nicht möglich </a:t>
            </a:r>
            <a:r>
              <a:rPr lang="de-DE" dirty="0">
                <a:sym typeface="Wingdings" panose="05000000000000000000" pitchFamily="2" charset="2"/>
              </a:rPr>
              <a:t> Ende des Unternehmens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22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D2761-2679-F93F-A676-8223F3012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Unternehmensverbindungen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3877C-690C-0F29-8BAC-692BDCEC1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78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10327-1DBF-68A1-0033-33DEDC76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9BB9D-CDEF-A617-FF7C-A742B9F3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Zweite konsekutive Entscheidung </a:t>
            </a:r>
          </a:p>
          <a:p>
            <a:r>
              <a:rPr lang="de-DE" dirty="0"/>
              <a:t>Zusammenarbeit von zwei Unternehmen</a:t>
            </a:r>
          </a:p>
          <a:p>
            <a:r>
              <a:rPr lang="de-DE" dirty="0"/>
              <a:t>Verschmelzung: ein Unternehmen geht in einem anderen auf</a:t>
            </a:r>
          </a:p>
          <a:p>
            <a:r>
              <a:rPr lang="de-DE" dirty="0"/>
              <a:t>Unternehmenszusammenschluss:</a:t>
            </a:r>
          </a:p>
          <a:p>
            <a:pPr lvl="1"/>
            <a:r>
              <a:rPr lang="de-DE" dirty="0"/>
              <a:t>Verbindung von bisher rechtlich + wirtschaftlich unabhängigen Unternehmen</a:t>
            </a:r>
          </a:p>
          <a:p>
            <a:pPr lvl="1"/>
            <a:r>
              <a:rPr lang="de-DE" dirty="0"/>
              <a:t>Nach Bindungsintensität der verbunden Wirtschaftsstufe klassifiziert</a:t>
            </a:r>
          </a:p>
        </p:txBody>
      </p:sp>
    </p:spTree>
    <p:extLst>
      <p:ext uri="{BB962C8B-B14F-4D97-AF65-F5344CB8AC3E}">
        <p14:creationId xmlns:p14="http://schemas.microsoft.com/office/powerpoint/2010/main" val="19748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{851DE637-A50E-49E5-BE4C-6D2A987E7633}tf55705232_win32</Template>
  <TotalTime>0</TotalTime>
  <Words>398</Words>
  <Application>Microsoft Office PowerPoint</Application>
  <PresentationFormat>Breitbild</PresentationFormat>
  <Paragraphs>78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BWL – 03.11.22</vt:lpstr>
      <vt:lpstr>Inhalt </vt:lpstr>
      <vt:lpstr>Wiederholung</vt:lpstr>
      <vt:lpstr>PowerPoint-Präsentation</vt:lpstr>
      <vt:lpstr>Insolvenz</vt:lpstr>
      <vt:lpstr>Allgemein</vt:lpstr>
      <vt:lpstr>Arten</vt:lpstr>
      <vt:lpstr>Unternehmensverbindungen</vt:lpstr>
      <vt:lpstr>Allgemein</vt:lpstr>
      <vt:lpstr>Bindungsintensität </vt:lpstr>
      <vt:lpstr>Art der verbundenen Wirtschaftsstufe</vt:lpstr>
      <vt:lpstr>Diagonale Verbindung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BWL – 03.11.22</dc:title>
  <dc:creator>Litt, Andreas</dc:creator>
  <cp:lastModifiedBy>Litt, Andreas</cp:lastModifiedBy>
  <cp:revision>1</cp:revision>
  <dcterms:created xsi:type="dcterms:W3CDTF">2022-11-13T16:26:46Z</dcterms:created>
  <dcterms:modified xsi:type="dcterms:W3CDTF">2022-11-13T17:03:00Z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