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4"/>
    <p:sldMasterId id="2147483803" r:id="rId5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83" r:id="rId10"/>
    <p:sldId id="285" r:id="rId11"/>
    <p:sldId id="274" r:id="rId12"/>
    <p:sldId id="282" r:id="rId13"/>
    <p:sldId id="279" r:id="rId14"/>
    <p:sldId id="281" r:id="rId15"/>
    <p:sldId id="286" r:id="rId16"/>
    <p:sldId id="28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07" autoAdjust="0"/>
  </p:normalViewPr>
  <p:slideViewPr>
    <p:cSldViewPr snapToGrid="0">
      <p:cViewPr varScale="1">
        <p:scale>
          <a:sx n="80" d="100"/>
          <a:sy n="80" d="100"/>
        </p:scale>
        <p:origin x="15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F07F5-B76E-495E-9456-5F3519F4F5AC}" type="datetimeFigureOut">
              <a:rPr lang="en-ZA" smtClean="0"/>
              <a:t>2022/10/27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CBD3E-09E2-41DA-8B56-B542D51E7B0F}" type="slidenum">
              <a:rPr lang="en-ZA" smtClean="0"/>
              <a:t>‹Nr.›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1662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000" baseline="0"/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AC5F-5255-4FF1-8680-8D9BE5F521A9}" type="datetime1">
              <a:rPr lang="en-ZA" smtClean="0"/>
              <a:t>2022/10/27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‹Nr.›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282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C02D-CAD3-4416-BCDE-0F1F4B1E4A93}" type="datetime1">
              <a:rPr lang="en-ZA" smtClean="0"/>
              <a:t>2022/10/27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‹Nr.›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0868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7B17-E724-4150-82CA-0914E4DF815E}" type="datetime1">
              <a:rPr lang="en-ZA" smtClean="0"/>
              <a:t>2022/10/27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‹Nr.›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3730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3E1E-9677-41DC-8055-58B387439ACD}" type="datetime1">
              <a:rPr lang="en-ZA" smtClean="0"/>
              <a:t>2022/10/27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048F410-5ABE-4205-A6B9-16778A447187}" type="slidenum">
              <a:rPr lang="en-ZA" smtClean="0"/>
              <a:t>‹Nr.›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0767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AF19-2D1E-41ED-AC0E-09C3815AA0B9}" type="datetime1">
              <a:rPr lang="en-ZA" smtClean="0"/>
              <a:t>2022/10/27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‹Nr.›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20831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0A02-54F4-45F2-8F0F-88DEF5A5A8E2}" type="datetime1">
              <a:rPr lang="en-ZA" smtClean="0"/>
              <a:t>2022/10/27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048F410-5ABE-4205-A6B9-16778A447187}" type="slidenum">
              <a:rPr lang="en-ZA" smtClean="0"/>
              <a:t>‹Nr.›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6422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1B26-D36B-4F1A-803D-5257719D9F7D}" type="datetime1">
              <a:rPr lang="en-ZA" smtClean="0"/>
              <a:t>2022/10/27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048F410-5ABE-4205-A6B9-16778A447187}" type="slidenum">
              <a:rPr lang="en-ZA" smtClean="0"/>
              <a:t>‹Nr.›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098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3414-8CD6-46CA-9CB5-449CA29FD191}" type="datetime1">
              <a:rPr lang="en-ZA" smtClean="0"/>
              <a:t>2022/10/27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048F410-5ABE-4205-A6B9-16778A447187}" type="slidenum">
              <a:rPr lang="en-ZA" smtClean="0"/>
              <a:t>‹Nr.›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298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E58D-AB9B-4A42-8047-8E53C1FA91A5}" type="datetime1">
              <a:rPr lang="en-ZA" smtClean="0"/>
              <a:t>2022/10/27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‹Nr.›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1223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D789-EBE0-4213-82BE-CC0238AED1D9}" type="datetime1">
              <a:rPr lang="en-ZA" smtClean="0"/>
              <a:t>2022/10/27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‹Nr.›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39882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6AAD-EAFF-46F5-AA6F-DF3DB3A13F5E}" type="datetime1">
              <a:rPr lang="en-ZA" smtClean="0"/>
              <a:t>2022/10/27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‹Nr.›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473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30AD-E328-4289-9E4E-5BAA075B5393}" type="datetime1">
              <a:rPr lang="en-ZA" smtClean="0"/>
              <a:t>2022/10/27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‹Nr.›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3653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AF63-6424-48AF-B21D-578B1689CD6F}" type="datetime1">
              <a:rPr lang="en-ZA" smtClean="0"/>
              <a:t>2022/10/27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048F410-5ABE-4205-A6B9-16778A447187}" type="slidenum">
              <a:rPr lang="en-ZA" smtClean="0"/>
              <a:t>‹Nr.›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626176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E9D5-7FA5-4A10-B1EC-BC6A4ABDEE0C}" type="datetime1">
              <a:rPr lang="en-ZA" smtClean="0"/>
              <a:t>2022/10/27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048F410-5ABE-4205-A6B9-16778A447187}" type="slidenum">
              <a:rPr lang="en-ZA" smtClean="0"/>
              <a:t>‹Nr.›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13708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5CEB-837A-4CD3-988C-A764946D267F}" type="datetime1">
              <a:rPr lang="en-ZA" smtClean="0"/>
              <a:t>2022/10/27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048F410-5ABE-4205-A6B9-16778A447187}" type="slidenum">
              <a:rPr lang="en-ZA" smtClean="0"/>
              <a:t>‹Nr.›</a:t>
            </a:fld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40609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4ECF-EB91-420D-B08D-A50254C41AEB}" type="datetime1">
              <a:rPr lang="en-ZA" smtClean="0"/>
              <a:t>2022/10/27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048F410-5ABE-4205-A6B9-16778A447187}" type="slidenum">
              <a:rPr lang="en-ZA" smtClean="0"/>
              <a:t>‹Nr.›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9782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22EC-BD38-487C-BB67-CA771E46F87B}" type="datetime1">
              <a:rPr lang="en-ZA" smtClean="0"/>
              <a:t>2022/10/27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048F410-5ABE-4205-A6B9-16778A447187}" type="slidenum">
              <a:rPr lang="en-ZA" smtClean="0"/>
              <a:t>‹Nr.›</a:t>
            </a:fld>
            <a:endParaRPr lang="en-ZA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03778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C631-598D-4846-A3E3-297E15DD8B27}" type="datetime1">
              <a:rPr lang="en-ZA" smtClean="0"/>
              <a:t>2022/10/27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048F410-5ABE-4205-A6B9-16778A447187}" type="slidenum">
              <a:rPr lang="en-ZA" smtClean="0"/>
              <a:t>‹Nr.›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14290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6223-E4D2-4E46-8124-0178C71E6BC0}" type="datetime1">
              <a:rPr lang="en-ZA" smtClean="0"/>
              <a:t>2022/10/27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‹Nr.›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46476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2B3E-E5D8-40F3-B677-A2BBDF565658}" type="datetime1">
              <a:rPr lang="en-ZA" smtClean="0"/>
              <a:t>2022/10/27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‹Nr.›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6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1F2A-BFB7-4F88-934C-8B09BC23E29D}" type="datetime1">
              <a:rPr lang="en-ZA" smtClean="0"/>
              <a:t>2022/10/27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‹Nr.›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78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ED0D-A9E9-4F10-80F1-F03D5AFCB198}" type="datetime1">
              <a:rPr lang="en-ZA" smtClean="0"/>
              <a:t>2022/10/27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‹Nr.›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214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58B7-6230-4541-BFBD-EC6E7E5FEE04}" type="datetime1">
              <a:rPr lang="en-ZA" smtClean="0"/>
              <a:t>2022/10/27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‹Nr.›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974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6750-E3D2-4488-AB28-CDA262E6A638}" type="datetime1">
              <a:rPr lang="en-ZA" smtClean="0"/>
              <a:t>2022/10/27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‹Nr.›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049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BD5F-55A6-4C6D-AF0B-9A4214099469}" type="datetime1">
              <a:rPr lang="en-ZA" smtClean="0"/>
              <a:t>2022/10/27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‹Nr.›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953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5312-7667-45DD-82DA-0440A04677BC}" type="datetime1">
              <a:rPr lang="en-ZA" smtClean="0"/>
              <a:t>2022/10/27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‹Nr.›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020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8BE8-F2A8-4A08-8FF6-968FD440AAB6}" type="datetime1">
              <a:rPr lang="en-ZA" smtClean="0"/>
              <a:t>2022/10/27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‹Nr.›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3238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63164-6B63-4577-A2FC-ADBCDDD15825}" type="datetime1">
              <a:rPr lang="en-ZA" smtClean="0"/>
              <a:t>2022/10/27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8F410-5ABE-4205-A6B9-16778A447187}" type="slidenum">
              <a:rPr lang="en-ZA" smtClean="0"/>
              <a:t>‹Nr.›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368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4D794-A930-489B-820B-3CC9BA42F42C}" type="datetime1">
              <a:rPr lang="en-ZA" smtClean="0"/>
              <a:t>2022/10/27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048F410-5ABE-4205-A6B9-16778A447187}" type="slidenum">
              <a:rPr lang="en-ZA" smtClean="0"/>
              <a:t>‹Nr.›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423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ientation.agency/insights/marketing-orientation-approaches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g8fq7uUhgM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16E8-B483-46B7-89C3-91699098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7610-DEC7-4299-BF02-E1634F82CA5C}" type="datetime1">
              <a:rPr lang="en-ZA" smtClean="0"/>
              <a:t>2022/10/27</a:t>
            </a:fld>
            <a:endParaRPr lang="en-ZA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E763CFC-7A21-483B-B1A7-60A42D1D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1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838326" y="949325"/>
            <a:ext cx="5966360" cy="2262188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Arial" charset="0"/>
              </a:rPr>
              <a:t>TOPIC 1:  </a:t>
            </a:r>
            <a:br>
              <a:rPr lang="en-US" sz="4000" dirty="0">
                <a:latin typeface="Arial" charset="0"/>
              </a:rPr>
            </a:br>
            <a:r>
              <a:rPr lang="en-US" sz="4000" dirty="0">
                <a:latin typeface="Arial" charset="0"/>
              </a:rPr>
              <a:t> AN OVERVIEW </a:t>
            </a:r>
            <a:br>
              <a:rPr lang="en-US" sz="4000" dirty="0">
                <a:latin typeface="Arial" charset="0"/>
              </a:rPr>
            </a:br>
            <a:r>
              <a:rPr lang="en-US" sz="4000" dirty="0">
                <a:latin typeface="Arial" charset="0"/>
              </a:rPr>
              <a:t>OF MARKETING</a:t>
            </a:r>
            <a:endParaRPr lang="en-ZA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68CD47-97C7-4ACE-91C5-0CEEEC4F686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4768" y="3211513"/>
            <a:ext cx="4616028" cy="259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E522BC-931E-44A1-B38F-E6E40F46B612}"/>
              </a:ext>
            </a:extLst>
          </p:cNvPr>
          <p:cNvSpPr txBox="1"/>
          <p:nvPr/>
        </p:nvSpPr>
        <p:spPr>
          <a:xfrm>
            <a:off x="1072692" y="6590811"/>
            <a:ext cx="4925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/>
              <a:t>https://www.manbiz.com/marketing-campaign-strategy-taking-an-omni-channel-approach/</a:t>
            </a:r>
          </a:p>
        </p:txBody>
      </p:sp>
    </p:spTree>
    <p:extLst>
      <p:ext uri="{BB962C8B-B14F-4D97-AF65-F5344CB8AC3E}">
        <p14:creationId xmlns:p14="http://schemas.microsoft.com/office/powerpoint/2010/main" val="1006716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61630"/>
          </a:xfrm>
        </p:spPr>
        <p:txBody>
          <a:bodyPr>
            <a:normAutofit/>
          </a:bodyPr>
          <a:lstStyle/>
          <a:p>
            <a:r>
              <a:rPr lang="en-GB" sz="3200" dirty="0"/>
              <a:t>Two sides of the marketing “coin”</a:t>
            </a:r>
            <a:endParaRPr lang="en-Z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3817" y="1385740"/>
            <a:ext cx="6591985" cy="37776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Second side of the marketing “coin”:</a:t>
            </a:r>
          </a:p>
          <a:p>
            <a:pPr marL="514350" indent="-514350">
              <a:buFont typeface="Wingdings" pitchFamily="2" charset="2"/>
              <a:buAutoNum type="arabicPeriod"/>
              <a:defRPr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of activities and processes used in implementing the philosophy</a:t>
            </a:r>
          </a:p>
          <a:p>
            <a:pPr marL="514350" lvl="0" indent="-514350">
              <a:buClr>
                <a:srgbClr val="549E39"/>
              </a:buClr>
              <a:buFont typeface="Wingdings" pitchFamily="2" charset="2"/>
              <a:buAutoNum type="arabicPeriod"/>
              <a:defRPr/>
            </a:pPr>
            <a:r>
              <a:rPr lang="en-GB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Philosophy/belief/orientation with an influence on the marketing activities and processes</a:t>
            </a:r>
          </a:p>
          <a:p>
            <a:pPr marL="914400" lvl="1" indent="-514350">
              <a:buClr>
                <a:srgbClr val="549E39"/>
              </a:buClr>
              <a:buFont typeface="+mj-lt"/>
              <a:buAutoNum type="alphaLcPeriod"/>
              <a:defRPr/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orientation (Group 1)</a:t>
            </a:r>
          </a:p>
          <a:p>
            <a:pPr marL="914400" lvl="1" indent="-514350">
              <a:buClr>
                <a:srgbClr val="549E39"/>
              </a:buClr>
              <a:buFont typeface="+mj-lt"/>
              <a:buAutoNum type="alphaLcPeriod"/>
              <a:defRPr/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orientation (Group 2)</a:t>
            </a:r>
          </a:p>
          <a:p>
            <a:pPr marL="914400" lvl="1" indent="-514350">
              <a:buClr>
                <a:srgbClr val="549E39"/>
              </a:buClr>
              <a:buFont typeface="+mj-lt"/>
              <a:buAutoNum type="alphaLcPeriod"/>
              <a:defRPr/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orientation (Group 3)</a:t>
            </a:r>
          </a:p>
          <a:p>
            <a:pPr marL="914400" lvl="1" indent="-514350">
              <a:buClr>
                <a:srgbClr val="549E39"/>
              </a:buClr>
              <a:buFont typeface="+mj-lt"/>
              <a:buAutoNum type="alphaLcPeriod"/>
              <a:defRPr/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 orientation (Group 4)</a:t>
            </a:r>
          </a:p>
          <a:p>
            <a:pPr marL="914400" lvl="1" indent="-514350">
              <a:buClr>
                <a:srgbClr val="549E39"/>
              </a:buClr>
              <a:buFont typeface="+mj-lt"/>
              <a:buAutoNum type="alphaLcPeriod"/>
              <a:defRPr/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Societal marketing orientation (Group 5)</a:t>
            </a:r>
          </a:p>
          <a:p>
            <a:pPr marL="514350" indent="-514350">
              <a:buFont typeface="Wingdings" pitchFamily="2" charset="2"/>
              <a:buAutoNum type="arabicPeriod"/>
              <a:defRPr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19827-29E7-4CB0-9505-8F440F28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10</a:t>
            </a:fld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328F3-FECE-4C54-8341-88ECA6ED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874D-7896-4C19-937E-8B75FC292F70}" type="datetime1">
              <a:rPr lang="en-ZA" smtClean="0"/>
              <a:t>2022/10/27</a:t>
            </a:fld>
            <a:endParaRPr lang="en-Z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487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61630"/>
          </a:xfrm>
        </p:spPr>
        <p:txBody>
          <a:bodyPr>
            <a:normAutofit/>
          </a:bodyPr>
          <a:lstStyle/>
          <a:p>
            <a:r>
              <a:rPr lang="en-GB" sz="3200" dirty="0"/>
              <a:t>Activity:  Orientations</a:t>
            </a:r>
            <a:endParaRPr lang="en-Z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3817" y="1385740"/>
            <a:ext cx="6591985" cy="547226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GB" sz="2400" dirty="0">
                <a:cs typeface="Arial" panose="020B0604020202020204" pitchFamily="34" charset="0"/>
              </a:rPr>
              <a:t>Use the link below and answer the questions.:</a:t>
            </a:r>
          </a:p>
          <a:p>
            <a:pPr marL="0" indent="0">
              <a:buNone/>
              <a:defRPr/>
            </a:pPr>
            <a:r>
              <a:rPr lang="en-GB" sz="2400" dirty="0">
                <a:cs typeface="Arial" panose="020B0604020202020204" pitchFamily="34" charset="0"/>
              </a:rPr>
              <a:t>For the assigned orientation (previous slide):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2400" dirty="0">
                <a:cs typeface="Arial" panose="020B0604020202020204" pitchFamily="34" charset="0"/>
              </a:rPr>
              <a:t>Explain the orientation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2400" dirty="0">
                <a:cs typeface="Arial" panose="020B0604020202020204" pitchFamily="34" charset="0"/>
              </a:rPr>
              <a:t>List its advantages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2400" dirty="0">
                <a:cs typeface="Arial" panose="020B0604020202020204" pitchFamily="34" charset="0"/>
              </a:rPr>
              <a:t>List its disadvantages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2400" dirty="0">
                <a:cs typeface="Arial" panose="020B0604020202020204" pitchFamily="34" charset="0"/>
              </a:rPr>
              <a:t>Give an example of an organization that successfully follows this orientation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2400" dirty="0">
                <a:cs typeface="Arial" panose="020B0604020202020204" pitchFamily="34" charset="0"/>
              </a:rPr>
              <a:t>Which orientation does the company where you are employed, follow?</a:t>
            </a:r>
          </a:p>
          <a:p>
            <a:pPr marL="0" indent="0">
              <a:buNone/>
              <a:defRPr/>
            </a:pPr>
            <a:r>
              <a:rPr lang="en-ZA" sz="2400" dirty="0">
                <a:hlinkClick r:id="rId3"/>
              </a:rPr>
              <a:t>Marketing Orientation Approaches</a:t>
            </a:r>
            <a:endParaRPr lang="en-GB" sz="2400" dirty="0"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19827-29E7-4CB0-9505-8F440F28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11</a:t>
            </a:fld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328F3-FECE-4C54-8341-88ECA6ED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874D-7896-4C19-937E-8B75FC292F70}" type="datetime1">
              <a:rPr lang="en-ZA" smtClean="0"/>
              <a:t>2022/10/27</a:t>
            </a:fld>
            <a:endParaRPr lang="en-Z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3791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0C17-564F-4C59-A0B9-3861CC2F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3200" dirty="0"/>
              <a:t>Thank you!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50925D-502F-4C4F-9850-54150285F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7837" y="2133487"/>
            <a:ext cx="4615072" cy="25910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01F18-90B1-4702-BA8E-03A6AF97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AF19-2D1E-41ED-AC0E-09C3815AA0B9}" type="datetime1">
              <a:rPr lang="en-ZA" smtClean="0"/>
              <a:t>2022/10/27</a:t>
            </a:fld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B526F-5C72-4DE3-8D8D-BFDA29AE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12</a:t>
            </a:fld>
            <a:endParaRPr lang="en-Z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A63E2-4A63-49A8-B9DA-C384CB748163}"/>
              </a:ext>
            </a:extLst>
          </p:cNvPr>
          <p:cNvSpPr txBox="1"/>
          <p:nvPr/>
        </p:nvSpPr>
        <p:spPr>
          <a:xfrm>
            <a:off x="1762812" y="6212264"/>
            <a:ext cx="361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CE9B49-5F1A-4602-8AF2-F7860E2AE8D5}"/>
              </a:ext>
            </a:extLst>
          </p:cNvPr>
          <p:cNvSpPr txBox="1"/>
          <p:nvPr/>
        </p:nvSpPr>
        <p:spPr>
          <a:xfrm>
            <a:off x="931290" y="6212452"/>
            <a:ext cx="4925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/>
              <a:t>https://www.manbiz.com/marketing-campaign-strategy-taking-an-omni-channel-approach/</a:t>
            </a:r>
          </a:p>
        </p:txBody>
      </p:sp>
    </p:spTree>
    <p:extLst>
      <p:ext uri="{BB962C8B-B14F-4D97-AF65-F5344CB8AC3E}">
        <p14:creationId xmlns:p14="http://schemas.microsoft.com/office/powerpoint/2010/main" val="360077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Activity:  What is </a:t>
            </a:r>
            <a:r>
              <a:rPr lang="en-GB" sz="3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</a:t>
            </a:r>
            <a:r>
              <a:rPr lang="en-GB" sz="32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? (individual &amp; group activity)</a:t>
            </a:r>
            <a:endParaRPr lang="en-ZA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45201" y="1905000"/>
            <a:ext cx="6591985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Write down three words (not those in the picture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)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that, to your mind, describe marketing, or form part of marketing.</a:t>
            </a:r>
          </a:p>
          <a:p>
            <a:pPr marL="0" indent="0">
              <a:buNone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Compare your answers to the answers of your breakaway group members.</a:t>
            </a:r>
          </a:p>
          <a:p>
            <a:pPr marL="0" indent="0">
              <a:buNone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Which words were mentioned by more than one of the group members?  </a:t>
            </a:r>
            <a:endParaRPr lang="en-ZA" sz="22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FAD8C12-6828-49BA-B5B4-EC7C8FDE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2</a:t>
            </a:fld>
            <a:endParaRPr lang="en-ZA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3C4C4-548C-47A2-A381-554DC163C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0B72-0CE7-48CC-BEFC-D453F05FA6E4}" type="datetime1">
              <a:rPr lang="en-ZA" smtClean="0"/>
              <a:t>2022/10/27</a:t>
            </a:fld>
            <a:endParaRPr lang="en-Z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B3A097-E8D0-41C3-B014-DF0AF6141E4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3668" y="4266488"/>
            <a:ext cx="3190396" cy="212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36D19A-6D3C-4A1F-9BB5-87158EFA29F1}"/>
              </a:ext>
            </a:extLst>
          </p:cNvPr>
          <p:cNvSpPr txBox="1"/>
          <p:nvPr/>
        </p:nvSpPr>
        <p:spPr>
          <a:xfrm>
            <a:off x="1272619" y="6471302"/>
            <a:ext cx="31903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/>
              <a:t>https://www.thebalancesmb.com/marketing-in-business-2948349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985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Definition of marketing</a:t>
            </a:r>
            <a:endParaRPr lang="en-Z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554051"/>
            <a:ext cx="6591985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B0F0"/>
                </a:solidFill>
                <a:latin typeface="+mj-lt"/>
              </a:rPr>
              <a:t>AMERICAN MARKETING ASSOCIATION</a:t>
            </a:r>
          </a:p>
          <a:p>
            <a:pPr marL="0" indent="0" algn="just">
              <a:buNone/>
            </a:pPr>
            <a:r>
              <a:rPr lang="en-US" altLang="en-US" sz="2200" dirty="0">
                <a:latin typeface="+mj-lt"/>
              </a:rPr>
              <a:t>“</a:t>
            </a:r>
            <a:r>
              <a:rPr lang="en-ZA" altLang="en-US" sz="22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Activities, set of institutions, and processes </a:t>
            </a:r>
            <a:r>
              <a:rPr lang="en-ZA" altLang="en-US" sz="2200" dirty="0">
                <a:latin typeface="+mj-lt"/>
                <a:cs typeface="Arial" panose="020B0604020202020204" pitchFamily="34" charset="0"/>
              </a:rPr>
              <a:t>involved in </a:t>
            </a:r>
            <a:r>
              <a:rPr lang="en-ZA" altLang="en-US" sz="2200" dirty="0">
                <a:solidFill>
                  <a:srgbClr val="00B0F0"/>
                </a:solidFill>
                <a:latin typeface="+mj-lt"/>
                <a:cs typeface="Arial" panose="020B0604020202020204" pitchFamily="34" charset="0"/>
              </a:rPr>
              <a:t>creating, communicating, delivering, and exchanging </a:t>
            </a:r>
            <a:r>
              <a:rPr lang="en-ZA" altLang="en-US" sz="22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offerings </a:t>
            </a:r>
            <a:r>
              <a:rPr lang="en-ZA" altLang="en-US" sz="2200" dirty="0">
                <a:latin typeface="+mj-lt"/>
                <a:cs typeface="Arial" panose="020B0604020202020204" pitchFamily="34" charset="0"/>
              </a:rPr>
              <a:t>that have </a:t>
            </a:r>
            <a:r>
              <a:rPr lang="en-ZA" altLang="en-US" sz="2200" u="sng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value</a:t>
            </a:r>
            <a:r>
              <a:rPr lang="en-ZA" altLang="en-US" sz="2200" dirty="0">
                <a:latin typeface="+mj-lt"/>
                <a:cs typeface="Arial" panose="020B0604020202020204" pitchFamily="34" charset="0"/>
              </a:rPr>
              <a:t> for </a:t>
            </a:r>
            <a:r>
              <a:rPr lang="en-ZA" altLang="en-US" sz="2200" dirty="0">
                <a:solidFill>
                  <a:srgbClr val="7030A0"/>
                </a:solidFill>
                <a:latin typeface="+mj-lt"/>
                <a:cs typeface="Arial" panose="020B0604020202020204" pitchFamily="34" charset="0"/>
              </a:rPr>
              <a:t>customers, clients, partners, and society at large</a:t>
            </a:r>
            <a:r>
              <a:rPr lang="en-ZA" altLang="en-US" sz="2200" dirty="0">
                <a:latin typeface="+mj-lt"/>
                <a:cs typeface="Arial" panose="020B0604020202020204" pitchFamily="34" charset="0"/>
              </a:rPr>
              <a:t>.”</a:t>
            </a:r>
          </a:p>
          <a:p>
            <a:pPr marL="0" indent="0" algn="just">
              <a:buNone/>
            </a:pPr>
            <a:r>
              <a:rPr lang="en-ZA" altLang="en-US" sz="2200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Value = trade-off/balance between what is “</a:t>
            </a:r>
            <a:r>
              <a:rPr lang="en-ZA" altLang="en-US" sz="22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given up</a:t>
            </a:r>
            <a:r>
              <a:rPr lang="en-ZA" altLang="en-US" sz="2200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” in return to what is being “</a:t>
            </a:r>
            <a:r>
              <a:rPr lang="en-ZA" altLang="en-US" sz="22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received</a:t>
            </a:r>
            <a:r>
              <a:rPr lang="en-ZA" altLang="en-US" sz="2200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”.</a:t>
            </a:r>
          </a:p>
          <a:p>
            <a:pPr marL="0" indent="0">
              <a:buNone/>
            </a:pPr>
            <a:endParaRPr lang="en-ZA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0DF4951-F013-4099-B1EF-0C8F595D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3</a:t>
            </a:fld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1AFC-BB4F-455A-B466-2AAEDD36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4B2D-DDC1-4B95-B2B2-D96C72812BDE}" type="datetime1">
              <a:rPr lang="en-ZA" smtClean="0"/>
              <a:t>2022/10/27</a:t>
            </a:fld>
            <a:endParaRPr lang="en-Z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3AAF2-B4A8-49FD-94CC-E75A3A54DE34}"/>
              </a:ext>
            </a:extLst>
          </p:cNvPr>
          <p:cNvSpPr txBox="1"/>
          <p:nvPr/>
        </p:nvSpPr>
        <p:spPr>
          <a:xfrm>
            <a:off x="1096206" y="6126168"/>
            <a:ext cx="36293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800" dirty="0">
                <a:cs typeface="Arial" panose="020B0604020202020204" pitchFamily="34" charset="0"/>
              </a:rPr>
              <a:t>https://www.ama.org/AboutAMA/Pages/Definition-of-Marketing.aspx </a:t>
            </a:r>
            <a:endParaRPr lang="en-ZA" altLang="en-US" sz="800" dirty="0"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923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Definition of marketing</a:t>
            </a:r>
            <a:endParaRPr lang="en-Z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1" y="1541172"/>
            <a:ext cx="6591985" cy="3777622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00B0F0"/>
                </a:solidFill>
                <a:latin typeface="+mj-lt"/>
                <a:cs typeface="Arial" panose="020B0604020202020204" pitchFamily="34" charset="0"/>
              </a:rPr>
              <a:t>CHARTERED INSTITUTE OF MARKETERS’ DEFINITION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Marketing is the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management process </a:t>
            </a:r>
            <a:r>
              <a:rPr lang="en-US" sz="2400" dirty="0">
                <a:latin typeface="+mj-lt"/>
              </a:rPr>
              <a:t>responsible for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identifying, anticipating and satisfying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customer requirements </a:t>
            </a:r>
            <a:r>
              <a:rPr lang="en-US" sz="2400" dirty="0">
                <a:latin typeface="+mj-lt"/>
              </a:rPr>
              <a:t>profitably.</a:t>
            </a:r>
            <a:endParaRPr lang="en-US" dirty="0">
              <a:solidFill>
                <a:srgbClr val="FF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AE874-2BE9-42F9-9E51-9B35BAC2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4</a:t>
            </a:fld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53CF0-E900-41EE-A5C6-28430350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4F69-783C-4B32-A07B-3BF4D6465B22}" type="datetime1">
              <a:rPr lang="en-ZA" smtClean="0"/>
              <a:t>2022/10/27</a:t>
            </a:fld>
            <a:endParaRPr lang="en-Z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76C78-08BC-4028-B1FD-930202C20681}"/>
              </a:ext>
            </a:extLst>
          </p:cNvPr>
          <p:cNvSpPr txBox="1"/>
          <p:nvPr/>
        </p:nvSpPr>
        <p:spPr>
          <a:xfrm>
            <a:off x="1800520" y="5872899"/>
            <a:ext cx="41949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/>
              <a:t>https://www.cim.co.uk/media/4772/7ps.pdf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878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Simplest definition of marketing</a:t>
            </a:r>
            <a:endParaRPr lang="en-Z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1" y="1541172"/>
            <a:ext cx="6591985" cy="377762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Getting the </a:t>
            </a:r>
            <a:r>
              <a:rPr lang="en-US" alt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alt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goods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en-US" alt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alt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people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at the </a:t>
            </a:r>
            <a:r>
              <a:rPr lang="en-US" alt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alt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place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US" alt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right time 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and at the </a:t>
            </a:r>
            <a:r>
              <a:rPr lang="en-US" alt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alt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price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and with the </a:t>
            </a:r>
            <a:r>
              <a:rPr lang="en-US" alt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alt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level of communication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doing so </a:t>
            </a:r>
            <a:r>
              <a:rPr lang="en-US" altLang="en-US" sz="2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profitably</a:t>
            </a:r>
            <a:r>
              <a:rPr lang="en-US" alt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altLang="en-US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“Right” =.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AE874-2BE9-42F9-9E51-9B35BAC2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5</a:t>
            </a:fld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53CF0-E900-41EE-A5C6-28430350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4F69-783C-4B32-A07B-3BF4D6465B22}" type="datetime1">
              <a:rPr lang="en-ZA" smtClean="0"/>
              <a:t>2022/10/27</a:t>
            </a:fld>
            <a:endParaRPr lang="en-Z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362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61630"/>
          </a:xfrm>
        </p:spPr>
        <p:txBody>
          <a:bodyPr>
            <a:normAutofit/>
          </a:bodyPr>
          <a:lstStyle/>
          <a:p>
            <a:r>
              <a:rPr lang="en-GB" sz="3200" dirty="0"/>
              <a:t>Two sides of the marketing “coin”</a:t>
            </a:r>
            <a:endParaRPr lang="en-Z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4000" y="1321905"/>
            <a:ext cx="6591985" cy="5536095"/>
          </a:xfrm>
        </p:spPr>
        <p:txBody>
          <a:bodyPr>
            <a:normAutofit/>
          </a:bodyPr>
          <a:lstStyle/>
          <a:p>
            <a:pPr marL="0" lvl="0" indent="0">
              <a:buClr>
                <a:srgbClr val="549E39"/>
              </a:buClr>
              <a:buNone/>
            </a:pPr>
            <a:r>
              <a:rPr lang="en-GB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sides of the marketing “coin”:</a:t>
            </a:r>
          </a:p>
          <a:p>
            <a:pPr marL="0" lvl="0" indent="0">
              <a:buClr>
                <a:srgbClr val="549E39"/>
              </a:buClr>
              <a:buNone/>
            </a:pPr>
            <a:endParaRPr lang="en-GB" sz="22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lvl="0" indent="-514350">
              <a:buClr>
                <a:srgbClr val="549E39"/>
              </a:buClr>
              <a:buFont typeface="Wingdings" pitchFamily="2" charset="2"/>
              <a:buAutoNum type="arabicPeriod"/>
              <a:defRPr/>
            </a:pPr>
            <a:r>
              <a:rPr lang="en-GB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of activities </a:t>
            </a:r>
            <a:r>
              <a:rPr lang="en-GB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(4Ps, segmentation, targeting and positioning).</a:t>
            </a:r>
          </a:p>
          <a:p>
            <a:pPr marL="514350" lvl="0" indent="-514350">
              <a:buClr>
                <a:srgbClr val="549E39"/>
              </a:buClr>
              <a:buFont typeface="Wingdings" pitchFamily="2" charset="2"/>
              <a:buAutoNum type="arabicPeriod"/>
              <a:defRPr/>
            </a:pPr>
            <a:r>
              <a:rPr lang="en-GB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Philosophy/belief/orientation </a:t>
            </a:r>
            <a:r>
              <a:rPr lang="en-GB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regarding the essence of marketing or the focus of the marketing activities.</a:t>
            </a:r>
            <a:endParaRPr lang="en-ZA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ZA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EA843-4465-4619-80D2-B7E224B4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6</a:t>
            </a:fld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55836-6802-468F-94CE-6C85D35A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CD7A-D070-4B1D-A644-E938FABA24ED}" type="datetime1">
              <a:rPr lang="en-ZA" smtClean="0"/>
              <a:t>2022/10/27</a:t>
            </a:fld>
            <a:endParaRPr lang="en-Z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484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sz="3200" dirty="0"/>
              <a:t>First side of the coin:  Set of activities (four Ps of the marketing mix)</a:t>
            </a:r>
            <a:endParaRPr lang="en-Z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905000"/>
            <a:ext cx="6591985" cy="37776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Ps, </a:t>
            </a:r>
            <a:r>
              <a:rPr lang="en-GB" alt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As </a:t>
            </a:r>
            <a:r>
              <a:rPr lang="en-GB" alt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4Cs</a:t>
            </a:r>
          </a:p>
          <a:p>
            <a:pPr lvl="1"/>
            <a:r>
              <a:rPr lang="en-GB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what is being offered to the market (</a:t>
            </a:r>
            <a:r>
              <a:rPr lang="en-GB" alt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Acceptability – </a:t>
            </a:r>
            <a:r>
              <a:rPr lang="en-GB" altLang="en-US" sz="2400" dirty="0">
                <a:solidFill>
                  <a:srgbClr val="FFC000"/>
                </a:solidFill>
                <a:highlight>
                  <a:srgbClr val="FF00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Provides</a:t>
            </a:r>
            <a:r>
              <a:rPr lang="en-GB" alt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r>
              <a:rPr lang="en-GB" alt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GB" alt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 –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establishing an exchange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Affordability – </a:t>
            </a:r>
            <a:r>
              <a:rPr lang="en-US" altLang="en-US" sz="2400" dirty="0">
                <a:solidFill>
                  <a:srgbClr val="FFC000"/>
                </a:solidFill>
                <a:highlight>
                  <a:srgbClr val="FF00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Captures</a:t>
            </a:r>
            <a:r>
              <a:rPr lang="en-US" alt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via </a:t>
            </a:r>
            <a:r>
              <a:rPr lang="en-US" alt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r>
              <a:rPr lang="en-US" alt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GB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how and where the product reaches the market (</a:t>
            </a:r>
            <a:r>
              <a:rPr lang="en-GB" alt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</a:t>
            </a:r>
            <a:r>
              <a:rPr lang="en-GB" alt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GB" altLang="en-US" sz="2400" dirty="0">
                <a:solidFill>
                  <a:srgbClr val="FFC000"/>
                </a:solidFill>
                <a:highlight>
                  <a:srgbClr val="FF00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Delivers</a:t>
            </a:r>
            <a:r>
              <a:rPr lang="en-GB" alt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 via </a:t>
            </a:r>
            <a:r>
              <a:rPr lang="en-GB" alt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Convenience</a:t>
            </a:r>
            <a:r>
              <a:rPr lang="en-GB" alt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GB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Promotion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informing customer about the product (</a:t>
            </a:r>
            <a:r>
              <a:rPr lang="en-GB" alt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Awareness – </a:t>
            </a:r>
            <a:r>
              <a:rPr lang="en-GB" altLang="en-US" sz="2400" dirty="0">
                <a:solidFill>
                  <a:srgbClr val="FFC000"/>
                </a:solidFill>
                <a:highlight>
                  <a:srgbClr val="FF00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Tells</a:t>
            </a:r>
            <a:r>
              <a:rPr lang="en-GB" altLang="en-US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about</a:t>
            </a:r>
            <a:r>
              <a:rPr lang="en-GB" alt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via </a:t>
            </a:r>
            <a:r>
              <a:rPr lang="en-GB" alt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r>
              <a:rPr lang="en-GB" alt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E016F-1E89-45ED-9FCC-E5C695B6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7</a:t>
            </a:fld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A10D8-8F3B-45E2-A6CA-0041FD7D2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392E-18D4-446F-B5D9-1A676A672A37}" type="datetime1">
              <a:rPr lang="en-ZA" smtClean="0"/>
              <a:t>2022/10/27</a:t>
            </a:fld>
            <a:endParaRPr lang="en-Z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118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5E08-5B8D-48FA-8DCC-A8B5170D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33350"/>
          </a:xfrm>
        </p:spPr>
        <p:txBody>
          <a:bodyPr>
            <a:normAutofit/>
          </a:bodyPr>
          <a:lstStyle/>
          <a:p>
            <a:r>
              <a:rPr lang="en-ZA" sz="3200" dirty="0"/>
              <a:t>Further explanation of the 4Ps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82DE4-4520-44CD-BD28-9C392E63F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201" y="1400250"/>
            <a:ext cx="6591985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2200" dirty="0"/>
              <a:t>This video will provide you with a further  explanation of the 4Ps of marketing.</a:t>
            </a:r>
          </a:p>
          <a:p>
            <a:pPr marL="0" indent="0">
              <a:buNone/>
            </a:pPr>
            <a:r>
              <a:rPr lang="en-ZA" sz="2200" dirty="0"/>
              <a:t>After watching the video, answer the </a:t>
            </a:r>
            <a:r>
              <a:rPr lang="en-ZA" sz="2200"/>
              <a:t>following questions:</a:t>
            </a:r>
            <a:endParaRPr lang="en-ZA" sz="2200" dirty="0"/>
          </a:p>
          <a:p>
            <a:pPr marL="457200" indent="-457200">
              <a:buFont typeface="+mj-lt"/>
              <a:buAutoNum type="arabicPeriod"/>
            </a:pPr>
            <a:r>
              <a:rPr lang="en-ZA" sz="2200" dirty="0"/>
              <a:t>Why is a “product” not just a “thing” (only the physical product)?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200" dirty="0"/>
              <a:t>What should the “price” do?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200" dirty="0"/>
              <a:t>What is the purpose of “promotion”?</a:t>
            </a:r>
          </a:p>
          <a:p>
            <a:pPr marL="0" indent="0">
              <a:buNone/>
            </a:pPr>
            <a:r>
              <a:rPr lang="en-ZA" sz="2200" dirty="0">
                <a:solidFill>
                  <a:srgbClr val="FF0000"/>
                </a:solidFill>
                <a:hlinkClick r:id="rId2"/>
              </a:rPr>
              <a:t>https://www.youtube.com/watch?v=1g8fq7uUhgM</a:t>
            </a:r>
            <a:endParaRPr lang="en-ZA" sz="22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CE005-8495-41D9-BD7E-F0C77D4B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8</a:t>
            </a:fld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83559-B388-4B47-B692-2C2488748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415B-EAE8-4DBC-B551-2FE5EF876B8F}" type="datetime1">
              <a:rPr lang="en-ZA" smtClean="0"/>
              <a:t>2022/10/27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2121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63522-EA10-4694-A340-0DD75F04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33350"/>
          </a:xfrm>
        </p:spPr>
        <p:txBody>
          <a:bodyPr>
            <a:normAutofit/>
          </a:bodyPr>
          <a:lstStyle/>
          <a:p>
            <a:r>
              <a:rPr lang="en-ZA" sz="3200" dirty="0"/>
              <a:t>Activity:  4Ps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F091-121E-44F4-9670-5F0EC0676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201" y="1540189"/>
            <a:ext cx="6591985" cy="377762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GB" sz="2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Which one of the </a:t>
            </a:r>
            <a:r>
              <a:rPr lang="en-GB" sz="2200" dirty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4Ps</a:t>
            </a:r>
            <a:r>
              <a:rPr lang="en-GB" sz="2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sz="2200" u="sng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probably</a:t>
            </a:r>
            <a:r>
              <a:rPr lang="en-GB" sz="2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200" u="sng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most important</a:t>
            </a:r>
            <a:r>
              <a:rPr lang="en-GB" sz="2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element of the marketing mix from the average customer’s perspective when wanting to buy the following products or services?  </a:t>
            </a:r>
            <a:r>
              <a:rPr lang="en-GB" sz="2200" dirty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GB" sz="2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ZA" sz="2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buFont typeface="+mj-lt"/>
              <a:buAutoNum type="alphaLcPeriod"/>
            </a:pPr>
            <a:r>
              <a:rPr lang="en-ZA" sz="2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2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ake</a:t>
            </a:r>
            <a:r>
              <a:rPr lang="en-GB" sz="2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-away hamburgers, e.g. McDonald’s (Group 1)</a:t>
            </a:r>
            <a:endParaRPr lang="en-ZA" sz="2200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buFont typeface="+mj-lt"/>
              <a:buAutoNum type="alphaLcPeriod"/>
              <a:tabLst>
                <a:tab pos="457200" algn="l"/>
              </a:tabLst>
            </a:pPr>
            <a:r>
              <a:rPr lang="en-GB" sz="2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Wanting to impress that “special” person with a meal in a restaurant (Group 2)</a:t>
            </a:r>
            <a:endParaRPr lang="en-ZA" sz="2200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buFont typeface="+mj-lt"/>
              <a:buAutoNum type="alphaLcPeriod"/>
              <a:tabLst>
                <a:tab pos="457200" algn="l"/>
              </a:tabLst>
            </a:pPr>
            <a:r>
              <a:rPr lang="en-GB" sz="2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Bottled water (Group 3)</a:t>
            </a:r>
            <a:endParaRPr lang="en-ZA" sz="2200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buFont typeface="+mj-lt"/>
              <a:buAutoNum type="alphaLcPeriod"/>
              <a:tabLst>
                <a:tab pos="457200" algn="l"/>
              </a:tabLst>
            </a:pPr>
            <a:r>
              <a:rPr lang="en-GB" sz="2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Computer software (Group 4)</a:t>
            </a:r>
            <a:endParaRPr lang="en-ZA" sz="2200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buFont typeface="+mj-lt"/>
              <a:buAutoNum type="alphaLcPeriod"/>
              <a:tabLst>
                <a:tab pos="457200" algn="l"/>
              </a:tabLst>
            </a:pPr>
            <a:r>
              <a:rPr lang="en-GB" sz="2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Finding optical services to replace your lost glasses while travelling in a country you have never been to before (Group 5)</a:t>
            </a:r>
            <a:endParaRPr lang="en-ZA" sz="2200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A396E-4D01-49C0-96B0-C55EEF9C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F410-5ABE-4205-A6B9-16778A447187}" type="slidenum">
              <a:rPr lang="en-ZA" smtClean="0"/>
              <a:t>9</a:t>
            </a:fld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15848-7964-4C09-937F-8ED3A245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51D0-06CD-4CE7-8BB6-A918E991215B}" type="datetime1">
              <a:rPr lang="en-ZA" smtClean="0"/>
              <a:t>2022/10/27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309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8|11.5|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4|3.8|144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1.1|47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|180.4|72|3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7|3.2|43.2|5.8|4.2|4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7|3.2|43.2|5.8|4.2|4.5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712272DF9A5F4A94B9FCB3C37B5FBB" ma:contentTypeVersion="11" ma:contentTypeDescription="Create a new document." ma:contentTypeScope="" ma:versionID="c8c66278093b8447f81837b11831c2e3">
  <xsd:schema xmlns:xsd="http://www.w3.org/2001/XMLSchema" xmlns:xs="http://www.w3.org/2001/XMLSchema" xmlns:p="http://schemas.microsoft.com/office/2006/metadata/properties" xmlns:ns3="f393fa98-9c1e-4b9e-8a52-eb188ef2e759" xmlns:ns4="08e83ea4-2dab-41b0-a0bd-11b0c8bb6756" targetNamespace="http://schemas.microsoft.com/office/2006/metadata/properties" ma:root="true" ma:fieldsID="fdda351088491a4bf1b0e0d9f9ac78c8" ns3:_="" ns4:_="">
    <xsd:import namespace="f393fa98-9c1e-4b9e-8a52-eb188ef2e759"/>
    <xsd:import namespace="08e83ea4-2dab-41b0-a0bd-11b0c8bb67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93fa98-9c1e-4b9e-8a52-eb188ef2e7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e83ea4-2dab-41b0-a0bd-11b0c8bb675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FE294D-6FBB-46BB-9BBF-977932FE08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F31E1C-71A7-4766-9A3F-C7B81782FA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93fa98-9c1e-4b9e-8a52-eb188ef2e759"/>
    <ds:schemaRef ds:uri="08e83ea4-2dab-41b0-a0bd-11b0c8bb67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B68F1A-25E3-422E-888B-1B1BDF9AB9B0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08e83ea4-2dab-41b0-a0bd-11b0c8bb6756"/>
    <ds:schemaRef ds:uri="f393fa98-9c1e-4b9e-8a52-eb188ef2e75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726</Words>
  <Application>Microsoft Office PowerPoint</Application>
  <PresentationFormat>Bildschirmpräsentation (4:3)</PresentationFormat>
  <Paragraphs>89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Wingdings 3</vt:lpstr>
      <vt:lpstr>Custom Design</vt:lpstr>
      <vt:lpstr>Wisp</vt:lpstr>
      <vt:lpstr>TOPIC 1:    AN OVERVIEW  OF MARKETING</vt:lpstr>
      <vt:lpstr>Activity:  What is marketing? (individual &amp; group activity)</vt:lpstr>
      <vt:lpstr>Definition of marketing</vt:lpstr>
      <vt:lpstr>Definition of marketing</vt:lpstr>
      <vt:lpstr>Simplest definition of marketing</vt:lpstr>
      <vt:lpstr>Two sides of the marketing “coin”</vt:lpstr>
      <vt:lpstr>First side of the coin:  Set of activities (four Ps of the marketing mix)</vt:lpstr>
      <vt:lpstr>Further explanation of the 4Ps</vt:lpstr>
      <vt:lpstr>Activity:  4Ps</vt:lpstr>
      <vt:lpstr>Two sides of the marketing “coin”</vt:lpstr>
      <vt:lpstr>Activity:  Orientations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Radder, Laetitia (Prof) (2nd Avenue Campus)</dc:creator>
  <cp:lastModifiedBy>Litt, Andreas</cp:lastModifiedBy>
  <cp:revision>150</cp:revision>
  <dcterms:created xsi:type="dcterms:W3CDTF">2017-04-08T08:13:20Z</dcterms:created>
  <dcterms:modified xsi:type="dcterms:W3CDTF">2022-10-27T14:15:53Z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0x01010073712272DF9A5F4A94B9FCB3C37B5FBB</vt:lpwstr>
  </property>
</Properties>
</file>