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855" r:id="rId2"/>
  </p:sldMasterIdLst>
  <p:notesMasterIdLst>
    <p:notesMasterId r:id="rId22"/>
  </p:notesMasterIdLst>
  <p:sldIdLst>
    <p:sldId id="256" r:id="rId3"/>
    <p:sldId id="317" r:id="rId4"/>
    <p:sldId id="297" r:id="rId5"/>
    <p:sldId id="277" r:id="rId6"/>
    <p:sldId id="316" r:id="rId7"/>
    <p:sldId id="281" r:id="rId8"/>
    <p:sldId id="280" r:id="rId9"/>
    <p:sldId id="286" r:id="rId10"/>
    <p:sldId id="287" r:id="rId11"/>
    <p:sldId id="288" r:id="rId12"/>
    <p:sldId id="310" r:id="rId13"/>
    <p:sldId id="311" r:id="rId14"/>
    <p:sldId id="301" r:id="rId15"/>
    <p:sldId id="312" r:id="rId16"/>
    <p:sldId id="276" r:id="rId17"/>
    <p:sldId id="319" r:id="rId18"/>
    <p:sldId id="320" r:id="rId19"/>
    <p:sldId id="329" r:id="rId20"/>
    <p:sldId id="318" r:id="rId21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79" autoAdjust="0"/>
  </p:normalViewPr>
  <p:slideViewPr>
    <p:cSldViewPr snapToGrid="0">
      <p:cViewPr varScale="1">
        <p:scale>
          <a:sx n="64" d="100"/>
          <a:sy n="64" d="100"/>
        </p:scale>
        <p:origin x="1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234E5283-0C91-44D8-8FA4-1EE8000D640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C0758CC2-D9F3-4868-A7E1-3EE94F22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58CC2-D9F3-4868-A7E1-3EE94F22DF2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3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58CC2-D9F3-4868-A7E1-3EE94F22DF2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9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58CC2-D9F3-4868-A7E1-3EE94F22DF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58CC2-D9F3-4868-A7E1-3EE94F22DF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2AC8-B41C-4EA0-91F9-9CB0627C84AE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28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DF40-8564-424B-915A-05F90FE209CB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86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9CAD-DF86-4CFD-ABA3-7FED54879C9A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373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B090-5C76-42A4-BB20-0F9D9E6D81AC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562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053-A43C-4718-934E-02DCD46EC4C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655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FB2E-023C-4DD6-B7BE-F2633B36D1EA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6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41BE-8D28-43F9-9893-EC45CBDB1F6D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8887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1494-CE28-43E2-8940-05D4CB595BC6}" type="datetime1">
              <a:rPr lang="en-ZA" smtClean="0"/>
              <a:t>2022/10/12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6023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C768-485B-451B-9381-14061970FD44}" type="datetime1">
              <a:rPr lang="en-ZA" smtClean="0"/>
              <a:t>2022/10/12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7159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D72-A754-4CE2-8046-316BD2FA5A41}" type="datetime1">
              <a:rPr lang="en-ZA" smtClean="0"/>
              <a:t>2022/10/12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4284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23C-2AC0-4DDF-A594-1D5F5CA3030E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88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3228-45CF-4FB9-AC5A-F97CA7DB05BB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3653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BAF2-CF74-4A8F-A35F-C3C404176FDD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4003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940C-4783-4272-8D10-1DE5817A71DE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09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EA75-7E72-4686-B027-DBAA1943D11A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894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C2F6-7E73-46E3-9369-B1BE38B8D73B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6671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4024-932C-4CE4-9FE3-D25615A38E5C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873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C20-6A25-4CBA-8232-4D0866ECA5AC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3367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20EA-573A-4C96-9C3E-66346294D7D3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3765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6970-66BE-443A-8DA1-26608F39F64D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296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CA89-A4B3-43B0-B981-F53F03122133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B8A9-BF81-430F-8CCB-FF44A66E4688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14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53E8-3EB0-4336-B8BD-24C80D117280}" type="datetime1">
              <a:rPr lang="en-ZA" smtClean="0"/>
              <a:t>2022/10/12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97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101F-D4D4-4969-BC47-1B543D3F6A31}" type="datetime1">
              <a:rPr lang="en-ZA" smtClean="0"/>
              <a:t>2022/10/12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04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52B-299F-4545-A2EB-AAB1465B5D20}" type="datetime1">
              <a:rPr lang="en-ZA" smtClean="0"/>
              <a:t>2022/10/12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5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325E-76CF-441C-9025-4A4512DA5A38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020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9B54-481F-4859-8294-F16B919E3BE4}" type="datetime1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23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9497-EBB5-4D48-9019-57C47CE189C5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68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561A-F428-4F13-A74D-FD1E158BC4FC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48F410-5ABE-4205-A6B9-16778A4471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18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co8vBAwOmA&amp;list=LL7njn8fJYDJCUXdqVfVAIng&amp;index=332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hyperlink" Target="https://www.klood.com/blog/inbound/do-you-remember-the-marketing-mi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B2F2-3AB4-4801-A160-A40CC216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380" y="6267887"/>
            <a:ext cx="985041" cy="370171"/>
          </a:xfrm>
        </p:spPr>
        <p:txBody>
          <a:bodyPr/>
          <a:lstStyle/>
          <a:p>
            <a:fld id="{2745F458-FA44-4DA8-8A20-50BC08DBA61C}" type="datetime1">
              <a:rPr lang="en-ZA" smtClean="0"/>
              <a:t>2022/10/12</a:t>
            </a:fld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3AC4-B40F-46B7-85C5-D38AFDD4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54765" y="787783"/>
            <a:ext cx="6600825" cy="226218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" charset="0"/>
              </a:rPr>
              <a:t>TOPIC 2:  </a:t>
            </a:r>
            <a:br>
              <a:rPr lang="en-US" sz="4000" dirty="0">
                <a:latin typeface="Arial" charset="0"/>
              </a:rPr>
            </a:br>
            <a:r>
              <a:rPr lang="en-US" sz="4000" b="1" dirty="0">
                <a:solidFill>
                  <a:srgbClr val="0070C0"/>
                </a:solidFill>
                <a:latin typeface="Arial" charset="0"/>
              </a:rPr>
              <a:t>S</a:t>
            </a:r>
            <a:r>
              <a:rPr lang="en-US" sz="4000" dirty="0">
                <a:latin typeface="Arial" charset="0"/>
              </a:rPr>
              <a:t>EGMENTATION, </a:t>
            </a:r>
            <a:r>
              <a:rPr lang="en-US" sz="4000" b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en-US" sz="4000" dirty="0">
                <a:latin typeface="Arial" charset="0"/>
              </a:rPr>
              <a:t>ARGETING </a:t>
            </a:r>
            <a:br>
              <a:rPr lang="en-US" sz="4000" dirty="0">
                <a:latin typeface="Arial" charset="0"/>
              </a:rPr>
            </a:br>
            <a:r>
              <a:rPr lang="en-US" sz="4000" dirty="0">
                <a:latin typeface="Arial" charset="0"/>
              </a:rPr>
              <a:t>AND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P</a:t>
            </a:r>
            <a:r>
              <a:rPr lang="en-US" sz="4000" dirty="0">
                <a:latin typeface="Arial" charset="0"/>
              </a:rPr>
              <a:t>OSITIONING (STP)</a:t>
            </a:r>
            <a:endParaRPr lang="en-ZA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55873-307F-4774-ACC3-10E967D4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49" y="3429000"/>
            <a:ext cx="5962650" cy="280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3F3D4-5858-409C-A3FA-D6D420FF815D}"/>
              </a:ext>
            </a:extLst>
          </p:cNvPr>
          <p:cNvSpPr txBox="1"/>
          <p:nvPr/>
        </p:nvSpPr>
        <p:spPr>
          <a:xfrm>
            <a:off x="1263099" y="6320174"/>
            <a:ext cx="596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https://medium.com/@Prashirsh/segmentation-targeting-positioning-stp-in-marketing-dd848f0e7e95</a:t>
            </a:r>
          </a:p>
        </p:txBody>
      </p:sp>
    </p:spTree>
    <p:extLst>
      <p:ext uri="{BB962C8B-B14F-4D97-AF65-F5344CB8AC3E}">
        <p14:creationId xmlns:p14="http://schemas.microsoft.com/office/powerpoint/2010/main" val="100671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77" y="222021"/>
            <a:ext cx="7156529" cy="6181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076" y="970345"/>
            <a:ext cx="6510133" cy="555397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Differentiated targeting strategy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- organization targets </a:t>
            </a: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or more 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segments by developing a </a:t>
            </a:r>
            <a:r>
              <a:rPr lang="en-Z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marketing mix for </a:t>
            </a: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segment. Examples?</a:t>
            </a:r>
          </a:p>
          <a:p>
            <a:pPr lvl="0"/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Can increase its sales in a total market by focusing on more than one segment – different marketing mixes aimed at different groups of people. 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not successful in one segment, can still make profits in other segment(s).</a:t>
            </a:r>
          </a:p>
          <a:p>
            <a:pPr lvl="0"/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Sales to additional market segments may absorb excess production capacity with minor changes to product.  However, a greater number of production processes, materials, and skills might increase production costs.</a:t>
            </a:r>
          </a:p>
          <a:p>
            <a:pPr marL="514350" lvl="0" indent="-514350">
              <a:buFont typeface="+mj-lt"/>
              <a:buAutoNum type="arabicPeriod" startAt="3"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17863-BF92-41DE-B16A-5CD7B6A2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10</a:t>
            </a:fld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7E674-1562-4C44-99A7-EBFED81E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2765" y="6135089"/>
            <a:ext cx="826015" cy="406400"/>
          </a:xfrm>
        </p:spPr>
        <p:txBody>
          <a:bodyPr/>
          <a:lstStyle/>
          <a:p>
            <a:fld id="{EDD22BC7-33A9-41A4-A2FD-66497CBA7093}" type="datetime1">
              <a:rPr lang="en-ZA" smtClean="0"/>
              <a:t>2022/10/12</a:t>
            </a:fld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7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252" y="584922"/>
            <a:ext cx="7133485" cy="6574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</a:t>
            </a:r>
            <a:endParaRPr lang="en-Z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326" y="1483916"/>
            <a:ext cx="757527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the organization has decided on a segment (segments) to target, the next step is to develop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 strategy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position =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“place” the product/brand occupies in the consumer’s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mind;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consumer “sees” the product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other products or to competitors’ products or brands.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968F2-809A-4FF2-BE02-FC0BA19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11</a:t>
            </a:fld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2A37-AD99-4A74-A482-8E8845CE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3191" y="6135090"/>
            <a:ext cx="895589" cy="305468"/>
          </a:xfrm>
        </p:spPr>
        <p:txBody>
          <a:bodyPr/>
          <a:lstStyle/>
          <a:p>
            <a:fld id="{10FF21B1-9C5E-450A-9B0E-27D4BF00C235}" type="datetime1">
              <a:rPr lang="en-ZA" smtClean="0"/>
              <a:t>2022/10/12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C3BB6-3CD1-413E-AFB6-647EC5C360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6041" y="3065022"/>
            <a:ext cx="2641995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F608A-69A9-408B-9AAC-53FAD12201A8}"/>
              </a:ext>
            </a:extLst>
          </p:cNvPr>
          <p:cNvSpPr txBox="1"/>
          <p:nvPr/>
        </p:nvSpPr>
        <p:spPr>
          <a:xfrm>
            <a:off x="944217" y="6135745"/>
            <a:ext cx="33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https://medium.com/@afrench53198/defining-brand-positioning-a4e6092c7943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783C-7AD5-45B3-8C94-CD7AA300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67977"/>
          </a:xfrm>
        </p:spPr>
        <p:txBody>
          <a:bodyPr>
            <a:normAutofit/>
          </a:bodyPr>
          <a:lstStyle/>
          <a:p>
            <a:r>
              <a:rPr lang="en-ZA" sz="2800" dirty="0">
                <a:latin typeface="Arial" panose="020B0604020202020204" pitchFamily="34" charset="0"/>
                <a:cs typeface="Arial" panose="020B0604020202020204" pitchFamily="34" charset="0"/>
              </a:rPr>
              <a:t>Activity: 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6D20-4944-40DD-B51E-BCE3AA9D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9" y="1465622"/>
            <a:ext cx="6591985" cy="528304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Which products/brands come(s) to mind when you think of the following: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ZA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ZA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reliable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 car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ZA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 car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ZA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 energy drink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ZA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 cell phone and electronics company</a:t>
            </a:r>
          </a:p>
          <a:p>
            <a:pPr marL="457200" lvl="1" indent="0">
              <a:buNone/>
            </a:pP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en-ZA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 </a:t>
            </a:r>
            <a:r>
              <a:rPr lang="en-Z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“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position” the product or brand in the consumer’s mind relative to competitors’ products, in other words, the attributes that </a:t>
            </a:r>
            <a:r>
              <a:rPr lang="en-ZA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 a product from competitive products or the major attributes the consumer associates the product with.</a:t>
            </a:r>
          </a:p>
          <a:p>
            <a:pPr marL="800100" lvl="1" indent="-342900">
              <a:buFont typeface="+mj-lt"/>
              <a:buAutoNum type="alphaLcPeriod"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800100" lvl="1" indent="-342900">
              <a:buFont typeface="+mj-lt"/>
              <a:buAutoNum type="alphaLcPeriod"/>
            </a:pPr>
            <a:endParaRPr lang="en-ZA" dirty="0"/>
          </a:p>
          <a:p>
            <a:pPr>
              <a:buFont typeface="+mj-lt"/>
              <a:buAutoNum type="arabicPeriod"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1F3C5CBE-AA69-4E53-9EF9-3DB157EDE8CD}"/>
              </a:ext>
            </a:extLst>
          </p:cNvPr>
          <p:cNvSpPr/>
          <p:nvPr/>
        </p:nvSpPr>
        <p:spPr>
          <a:xfrm>
            <a:off x="4830417" y="958098"/>
            <a:ext cx="45719" cy="556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E37CC-A2E5-4EF0-B420-3B90812C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12</a:t>
            </a:fld>
            <a:endParaRPr lang="en-ZA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270171-4748-4787-881B-5DA6A087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5477" y="6299200"/>
            <a:ext cx="806137" cy="406400"/>
          </a:xfrm>
        </p:spPr>
        <p:txBody>
          <a:bodyPr/>
          <a:lstStyle/>
          <a:p>
            <a:fld id="{2901A550-3B3A-490F-8E51-290C6CC592FC}" type="datetime1">
              <a:rPr lang="en-ZA" smtClean="0"/>
              <a:t>2022/10/12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776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7C13-AA7F-4FB6-AB6A-2815AF1C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latin typeface="Arial" panose="020B0604020202020204" pitchFamily="34" charset="0"/>
                <a:cs typeface="Arial" panose="020B0604020202020204" pitchFamily="34" charset="0"/>
              </a:rPr>
              <a:t>Perceptual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7366-B8AA-4DF0-A329-53B0443B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88164"/>
            <a:ext cx="6591985" cy="4764157"/>
          </a:xfrm>
        </p:spPr>
        <p:txBody>
          <a:bodyPr>
            <a:normAutofit/>
          </a:bodyPr>
          <a:lstStyle/>
          <a:p>
            <a:pPr lvl="0">
              <a:buClr>
                <a:srgbClr val="549E39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perceptual map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essentially a market research technique, used to plot consumers’ views of a product, business or brand relative to other products, businesses or brands. </a:t>
            </a:r>
          </a:p>
          <a:p>
            <a:pPr lvl="0">
              <a:buClr>
                <a:srgbClr val="549E39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map can also help one identifies a “gap in the market” based on chosen product attributes.</a:t>
            </a:r>
          </a:p>
          <a:p>
            <a:pPr marL="0" lvl="0" indent="0">
              <a:buClr>
                <a:srgbClr val="549E39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(see next slide) </a:t>
            </a:r>
          </a:p>
          <a:p>
            <a:pPr marL="0" lvl="0" indent="0">
              <a:buClr>
                <a:srgbClr val="549E39"/>
              </a:buClr>
              <a:buNone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1131F-C6CD-4D29-98B5-67DA972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13</a:t>
            </a:fld>
            <a:endParaRPr lang="en-ZA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F7CDBA-FC2C-4F97-B2AD-D765BC39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2948" y="6318153"/>
            <a:ext cx="851452" cy="369332"/>
          </a:xfrm>
        </p:spPr>
        <p:txBody>
          <a:bodyPr/>
          <a:lstStyle/>
          <a:p>
            <a:fld id="{35832E63-89C6-4F38-A789-7926F836F792}" type="datetime1">
              <a:rPr lang="en-ZA" smtClean="0"/>
              <a:t>2022/10/12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5D443-AC63-41E0-BEEC-44918B1A84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5761" y="3330153"/>
            <a:ext cx="4445013" cy="298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32CCC9-BB2E-4B22-9C41-7B05EF7C8CAA}"/>
              </a:ext>
            </a:extLst>
          </p:cNvPr>
          <p:cNvSpPr txBox="1"/>
          <p:nvPr/>
        </p:nvSpPr>
        <p:spPr>
          <a:xfrm>
            <a:off x="1096206" y="6299200"/>
            <a:ext cx="479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https://corporatefinanceinstitute.com/resources/knowledge/strategy/market-positioning</a:t>
            </a:r>
            <a:r>
              <a:rPr lang="en-ZA" dirty="0"/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64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6221-4FF7-47D7-A89B-FE3DDC91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7916"/>
          </a:xfrm>
        </p:spPr>
        <p:txBody>
          <a:bodyPr>
            <a:normAutofit/>
          </a:bodyPr>
          <a:lstStyle/>
          <a:p>
            <a:r>
              <a:rPr lang="en-ZA" sz="2800" dirty="0"/>
              <a:t>Positioning 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C384C-5731-4AE0-9705-234F3D1F2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9533" y="1467678"/>
            <a:ext cx="5927767" cy="417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3D644-B5EF-4095-ABDB-39497F9A1606}"/>
              </a:ext>
            </a:extLst>
          </p:cNvPr>
          <p:cNvSpPr txBox="1"/>
          <p:nvPr/>
        </p:nvSpPr>
        <p:spPr>
          <a:xfrm>
            <a:off x="1480930" y="6233890"/>
            <a:ext cx="766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www.bing.com/images/search?view=detailV2&amp;ccid=PavTEdCI&amp;id=61C476ACD2F3DCBDBF5459B4A92E651CB1ECB94E&amp;thid=OIP.PavTEdCIIomRryDVHFYiuAHaFN&amp;mediaurl=https%3a%2f%2fassets.entrepreneur.com%2farticle%2f1433187933_1433155809_Picture2.png&amp;exph=739&amp;expw=1049&amp;q=Perceptual+Map+Marketing&amp;simid=607987822645086357&amp;ck=451BC481B3D6601B670116696FD4DB01&amp;selectedIndex=15&amp;FORM=IRPR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7867E-A0EE-41BA-8072-13DA421E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14</a:t>
            </a:fld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040CC-CEF9-499F-95DC-F2BD73B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8020" y="6012576"/>
            <a:ext cx="817180" cy="406400"/>
          </a:xfrm>
        </p:spPr>
        <p:txBody>
          <a:bodyPr/>
          <a:lstStyle/>
          <a:p>
            <a:fld id="{EBAAD3E3-C270-4E02-A9D5-7B7776FF61E4}" type="datetime1">
              <a:rPr lang="en-ZA" smtClean="0"/>
              <a:t>2022/10/12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794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996" y="624110"/>
            <a:ext cx="7007447" cy="5994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Activity:  Perceptual map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05" y="1503653"/>
            <a:ext cx="7886700" cy="4351338"/>
          </a:xfrm>
        </p:spPr>
        <p:txBody>
          <a:bodyPr>
            <a:normAutofit/>
          </a:bodyPr>
          <a:lstStyle/>
          <a:p>
            <a:pPr marL="565150" indent="-457200">
              <a:buFont typeface="+mj-lt"/>
              <a:buAutoNum type="arabicPeriod"/>
            </a:pPr>
            <a:r>
              <a:rPr lang="en-ZA" altLang="en-US" dirty="0">
                <a:latin typeface="Arial" panose="020B0604020202020204" pitchFamily="34" charset="0"/>
                <a:cs typeface="Arial" panose="020B0604020202020204" pitchFamily="34" charset="0"/>
              </a:rPr>
              <a:t>Draw a </a:t>
            </a:r>
            <a:r>
              <a:rPr lang="en-ZA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perceptual positioning map </a:t>
            </a:r>
            <a:r>
              <a:rPr lang="en-ZA" altLang="en-US" dirty="0">
                <a:latin typeface="Arial" panose="020B0604020202020204" pitchFamily="34" charset="0"/>
                <a:cs typeface="Arial" panose="020B0604020202020204" pitchFamily="34" charset="0"/>
              </a:rPr>
              <a:t>placing the four breakfast options below on the map.  </a:t>
            </a:r>
          </a:p>
          <a:p>
            <a:pPr marL="565150" indent="-457200">
              <a:buFont typeface="+mj-lt"/>
              <a:buAutoNum type="arabicPeriod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following</a:t>
            </a:r>
            <a:r>
              <a:rPr lang="en-Z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and time to prepare</a:t>
            </a:r>
          </a:p>
          <a:p>
            <a:pPr marL="565150" indent="-457200">
              <a:buFont typeface="+mj-lt"/>
              <a:buAutoNum type="alphaLcPeriod"/>
            </a:pPr>
            <a:r>
              <a:rPr lang="en-ZA" altLang="en-US" dirty="0">
                <a:latin typeface="Arial" panose="020B0604020202020204" pitchFamily="34" charset="0"/>
                <a:cs typeface="Arial" panose="020B0604020202020204" pitchFamily="34" charset="0"/>
              </a:rPr>
              <a:t>bowl of cereal with cold milk</a:t>
            </a:r>
          </a:p>
          <a:p>
            <a:pPr marL="565150" indent="-457200">
              <a:buFont typeface="+mj-lt"/>
              <a:buAutoNum type="alphaLcPeriod"/>
            </a:pPr>
            <a:r>
              <a:rPr lang="en-ZA" altLang="en-US" dirty="0">
                <a:latin typeface="Arial" panose="020B0604020202020204" pitchFamily="34" charset="0"/>
                <a:cs typeface="Arial" panose="020B0604020202020204" pitchFamily="34" charset="0"/>
              </a:rPr>
              <a:t>full English breakfast</a:t>
            </a:r>
          </a:p>
          <a:p>
            <a:pPr marL="565150" indent="-457200">
              <a:buFont typeface="+mj-lt"/>
              <a:buAutoNum type="alphaLcPeriod"/>
            </a:pPr>
            <a:r>
              <a:rPr lang="en-ZA" altLang="en-US" dirty="0">
                <a:latin typeface="Arial" panose="020B0604020202020204" pitchFamily="34" charset="0"/>
                <a:cs typeface="Arial" panose="020B0604020202020204" pitchFamily="34" charset="0"/>
              </a:rPr>
              <a:t>bowl of cooked porridge</a:t>
            </a:r>
          </a:p>
          <a:p>
            <a:pPr marL="565150" indent="-457200">
              <a:buFont typeface="+mj-lt"/>
              <a:buAutoNum type="alphaLcPeriod"/>
            </a:pPr>
            <a:r>
              <a:rPr lang="en-ZA" altLang="en-US" dirty="0">
                <a:latin typeface="Arial" panose="020B0604020202020204" pitchFamily="34" charset="0"/>
                <a:cs typeface="Arial" panose="020B0604020202020204" pitchFamily="34" charset="0"/>
              </a:rPr>
              <a:t>glass of expensive imported fruit shake poured from a bottle. </a:t>
            </a:r>
          </a:p>
          <a:p>
            <a:pPr marL="107950" indent="0">
              <a:buNone/>
            </a:pPr>
            <a:r>
              <a:rPr lang="en-ZA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ZA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 gap in the market?</a:t>
            </a:r>
          </a:p>
          <a:p>
            <a:pPr marL="0" indent="0">
              <a:buNone/>
            </a:pPr>
            <a:endParaRPr lang="en-Z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56A0C-7141-4710-A22C-60700D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15</a:t>
            </a:fld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08C1-2C20-4E5B-9445-9879E4FE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02826" y="6135089"/>
            <a:ext cx="835954" cy="406400"/>
          </a:xfrm>
        </p:spPr>
        <p:txBody>
          <a:bodyPr/>
          <a:lstStyle/>
          <a:p>
            <a:fld id="{22B3E720-08B2-4D37-9DAB-F6F3D12A0E48}" type="datetime1">
              <a:rPr lang="en-ZA" smtClean="0"/>
              <a:t>2022/10/12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7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01B-0BC7-4836-B898-E6986C88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312307"/>
            <a:ext cx="6589199" cy="658038"/>
          </a:xfrm>
        </p:spPr>
        <p:txBody>
          <a:bodyPr>
            <a:noAutofit/>
          </a:bodyPr>
          <a:lstStyle/>
          <a:p>
            <a:r>
              <a:rPr lang="en-ZA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en-ZA" sz="2800" dirty="0">
                <a:latin typeface="Arial" panose="020B0604020202020204" pitchFamily="34" charset="0"/>
                <a:cs typeface="Arial" panose="020B0604020202020204" pitchFamily="34" charset="0"/>
              </a:rPr>
              <a:t> a product’s position or perception in the consumer’s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72D7-6EB8-4A79-BB7B-AB17A45B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404353"/>
            <a:ext cx="6591985" cy="474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your association with the following brands?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Colgate 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Nintendo 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FD9C-0525-4137-B15A-345E20CC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053-A43C-4718-934E-02DCD46EC4C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7B96B-752B-4DCF-8958-D7F4FC60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3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072A-F1BD-4676-AAFD-5451F4DD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7855"/>
          </a:xfrm>
        </p:spPr>
        <p:txBody>
          <a:bodyPr>
            <a:normAutofit/>
          </a:bodyPr>
          <a:lstStyle/>
          <a:p>
            <a:r>
              <a:rPr lang="en-ZA" sz="2800" dirty="0">
                <a:latin typeface="Arial" panose="020B0604020202020204" pitchFamily="34" charset="0"/>
                <a:cs typeface="Arial" panose="020B0604020202020204" pitchFamily="34" charset="0"/>
              </a:rPr>
              <a:t>Repositioning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461C-474A-448B-9B4B-0289F416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11964"/>
            <a:ext cx="6591985" cy="50391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Repositioning refers to the process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altering</a:t>
            </a:r>
            <a:r>
              <a:rPr lang="en-US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space its offering occupies </a:t>
            </a:r>
            <a:r>
              <a:rPr lang="en-US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minds of customers, i.e. it is a process of changing how the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market</a:t>
            </a:r>
            <a:r>
              <a:rPr lang="en-US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perceives the offering with respect to its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competitors</a:t>
            </a:r>
            <a:r>
              <a:rPr lang="en-US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endParaRPr lang="en-US" dirty="0">
              <a:solidFill>
                <a:srgbClr val="0A0A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DC5B-7E2F-48FC-8234-AD788E49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053-A43C-4718-934E-02DCD46EC4C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55DF9-EB13-4313-8295-C14150C5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355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50F7-886D-4874-AAFC-1AD28112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70" y="352740"/>
            <a:ext cx="6952561" cy="1050852"/>
          </a:xfrm>
        </p:spPr>
        <p:txBody>
          <a:bodyPr>
            <a:normAutofit/>
          </a:bodyPr>
          <a:lstStyle/>
          <a:p>
            <a:r>
              <a:rPr lang="en-ZA" sz="2800" dirty="0">
                <a:latin typeface="Arial" panose="020B0604020202020204" pitchFamily="34" charset="0"/>
                <a:cs typeface="Arial" panose="020B0604020202020204" pitchFamily="34" charset="0"/>
              </a:rPr>
              <a:t>Repositioning typically focuses on:</a:t>
            </a:r>
            <a:br>
              <a:rPr lang="en-ZA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0702-56BA-4E81-AB7C-2E1809C5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357" y="1037147"/>
            <a:ext cx="6591985" cy="515747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Changing the identity (rebranding):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Person: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identity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(physical look). Examples?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Product/brand:   changes its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colours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logo, name, tagline, etc.  Examples?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Changing personality, values, behavior, inner taints (Repositioning)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Brand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similar to human characteristics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Product/brand:  brands changes its values (environmentally oriented), personality (human characteristics such as e.g. reliable - Mercedes, masculine – Old Spice, innovative - Apple), or anything that’s required to change the current perception of the brand.</a:t>
            </a:r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432C-77F6-4F22-B829-3AEEA51C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053-A43C-4718-934E-02DCD46EC4C0}" type="datetime1">
              <a:rPr lang="en-ZA" smtClean="0"/>
              <a:t>2022/10/12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93159-A5DB-4F3B-AC39-0EFD3BAA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5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B2F2-3AB4-4801-A160-A40CC216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92887" y="6135089"/>
            <a:ext cx="845893" cy="406400"/>
          </a:xfrm>
        </p:spPr>
        <p:txBody>
          <a:bodyPr/>
          <a:lstStyle/>
          <a:p>
            <a:fld id="{0466A1D7-A344-40C5-B4B8-1FEE445165E9}" type="datetime1">
              <a:rPr lang="en-ZA" smtClean="0"/>
              <a:t>2022/10/12</a:t>
            </a:fld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3AC4-B40F-46B7-85C5-D38AFDD4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19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54765" y="787783"/>
            <a:ext cx="6600825" cy="79253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charset="0"/>
              </a:rPr>
              <a:t>Thank you!</a:t>
            </a:r>
            <a:endParaRPr lang="en-ZA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55873-307F-4774-ACC3-10E967D4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19" y="2065228"/>
            <a:ext cx="7052081" cy="331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3F3D4-5858-409C-A3FA-D6D420FF815D}"/>
              </a:ext>
            </a:extLst>
          </p:cNvPr>
          <p:cNvSpPr txBox="1"/>
          <p:nvPr/>
        </p:nvSpPr>
        <p:spPr>
          <a:xfrm>
            <a:off x="1213403" y="6135089"/>
            <a:ext cx="596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https://medium.com/@Prashirsh/segmentation-targeting-positioning-stp-in-marketing-dd848f0e7e95</a:t>
            </a:r>
          </a:p>
        </p:txBody>
      </p:sp>
    </p:spTree>
    <p:extLst>
      <p:ext uri="{BB962C8B-B14F-4D97-AF65-F5344CB8AC3E}">
        <p14:creationId xmlns:p14="http://schemas.microsoft.com/office/powerpoint/2010/main" val="383293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DE40-1C24-4949-B38C-8621C044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57429"/>
          </a:xfrm>
        </p:spPr>
        <p:txBody>
          <a:bodyPr>
            <a:normAutofit/>
          </a:bodyPr>
          <a:lstStyle/>
          <a:p>
            <a:r>
              <a:rPr lang="en-ZA" sz="2800" dirty="0">
                <a:latin typeface="Arial" panose="020B0604020202020204" pitchFamily="34" charset="0"/>
                <a:cs typeface="Arial" panose="020B0604020202020204" pitchFamily="34" charset="0"/>
              </a:rPr>
              <a:t>What is a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4E84-922A-42EF-8EA1-A36A1128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540189"/>
            <a:ext cx="6591985" cy="3777622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of individuals and/or organizations that have a </a:t>
            </a: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desire/want or a need 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for a specific product (broader meaning of the word) and have the </a:t>
            </a:r>
            <a:r>
              <a:rPr lang="en-Z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Z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willingness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Z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 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to buy such a product.  </a:t>
            </a:r>
          </a:p>
          <a:p>
            <a:endParaRPr lang="en-Z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224F5-2189-4E2C-955D-16AC2F97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2</a:t>
            </a:fld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08AA-B062-4115-9175-FCEB12BA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861" y="6233890"/>
            <a:ext cx="1004919" cy="271370"/>
          </a:xfrm>
        </p:spPr>
        <p:txBody>
          <a:bodyPr/>
          <a:lstStyle/>
          <a:p>
            <a:fld id="{84D94B75-2249-4A2A-B195-6EF664D4B9C7}" type="datetime1">
              <a:rPr lang="en-ZA" smtClean="0"/>
              <a:t>2022/10/12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6AB1D-A027-4309-9425-651F580181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3217719"/>
            <a:ext cx="4020293" cy="262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FB6223-EDF7-4F32-A78D-1AC6BD0994F5}"/>
              </a:ext>
            </a:extLst>
          </p:cNvPr>
          <p:cNvSpPr txBox="1"/>
          <p:nvPr/>
        </p:nvSpPr>
        <p:spPr>
          <a:xfrm>
            <a:off x="1669774" y="6220287"/>
            <a:ext cx="320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https://smallbusiness.co.uk/tap-consumer-mindset-2536343/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A883-D741-4013-9F8B-7DF926D64FF6}"/>
              </a:ext>
            </a:extLst>
          </p:cNvPr>
          <p:cNvSpPr txBox="1"/>
          <p:nvPr/>
        </p:nvSpPr>
        <p:spPr>
          <a:xfrm>
            <a:off x="1774577" y="3217719"/>
            <a:ext cx="309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are:</a:t>
            </a:r>
          </a:p>
          <a:p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*needs</a:t>
            </a:r>
          </a:p>
          <a:p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*wants</a:t>
            </a:r>
          </a:p>
        </p:txBody>
      </p:sp>
    </p:spTree>
    <p:extLst>
      <p:ext uri="{BB962C8B-B14F-4D97-AF65-F5344CB8AC3E}">
        <p14:creationId xmlns:p14="http://schemas.microsoft.com/office/powerpoint/2010/main" val="32853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AD02-810F-421F-81AF-96E2B156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329900"/>
            <a:ext cx="6589199" cy="1280890"/>
          </a:xfrm>
        </p:spPr>
        <p:txBody>
          <a:bodyPr>
            <a:normAutofit/>
          </a:bodyPr>
          <a:lstStyle/>
          <a:p>
            <a:r>
              <a:rPr lang="en-ZA" sz="2800" dirty="0">
                <a:latin typeface="Arial" panose="020B0604020202020204" pitchFamily="34" charset="0"/>
                <a:cs typeface="Arial" panose="020B0604020202020204" pitchFamily="34" charset="0"/>
              </a:rPr>
              <a:t>Activity:  Possible market and its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6494-9B55-41B6-9A18-4F7F18BD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676751"/>
            <a:ext cx="6591985" cy="4864737"/>
          </a:xfrm>
        </p:spPr>
        <p:txBody>
          <a:bodyPr>
            <a:normAutofit/>
          </a:bodyPr>
          <a:lstStyle/>
          <a:p>
            <a:pPr marL="0" lvl="0" indent="0">
              <a:buClr>
                <a:srgbClr val="549E39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 of the possible market (see definition of a market previous slide) for the products (services) offered by a </a:t>
            </a:r>
            <a:r>
              <a:rPr lang="en-US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university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Explain the following terms, using a specific university as an example, and a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prospective average first year student, as your target market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0" indent="-457200">
              <a:buClr>
                <a:srgbClr val="549E39"/>
              </a:buClr>
              <a:buFont typeface="+mj-lt"/>
              <a:buAutoNum type="alphaL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</a:t>
            </a:r>
          </a:p>
          <a:p>
            <a:pPr marL="457200" lvl="0" indent="-457200">
              <a:buClr>
                <a:srgbClr val="549E39"/>
              </a:buClr>
              <a:buFont typeface="+mj-lt"/>
              <a:buAutoNum type="alphaL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</a:p>
          <a:p>
            <a:pPr marL="457200" lvl="0" indent="-457200">
              <a:buClr>
                <a:srgbClr val="549E39"/>
              </a:buClr>
              <a:buFont typeface="+mj-lt"/>
              <a:buAutoNum type="alphaL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buy</a:t>
            </a:r>
          </a:p>
          <a:p>
            <a:pPr marL="457200" lvl="0" indent="-457200">
              <a:buClr>
                <a:srgbClr val="549E39"/>
              </a:buClr>
              <a:buFont typeface="+mj-lt"/>
              <a:buAutoNum type="alphaL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Willingness to buy</a:t>
            </a:r>
          </a:p>
          <a:p>
            <a:pPr marL="457200" lvl="0" indent="-457200">
              <a:buClr>
                <a:srgbClr val="549E39"/>
              </a:buClr>
              <a:buFont typeface="+mj-lt"/>
              <a:buAutoNum type="alphaL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 to buy</a:t>
            </a:r>
          </a:p>
          <a:p>
            <a:pPr lvl="0">
              <a:buClr>
                <a:srgbClr val="549E39"/>
              </a:buClr>
              <a:buFont typeface="+mj-lt"/>
              <a:buAutoNum type="alphaLcPeriod"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82FAC-5BDF-477B-9DB4-1427CF1C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3</a:t>
            </a:fld>
            <a:endParaRPr lang="en-ZA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044CFB-CB6B-48C5-A293-898B5AB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704" y="6135089"/>
            <a:ext cx="816076" cy="406400"/>
          </a:xfrm>
        </p:spPr>
        <p:txBody>
          <a:bodyPr/>
          <a:lstStyle/>
          <a:p>
            <a:fld id="{5C47CAF6-C454-441D-8D65-D53E913AED16}" type="datetime1">
              <a:rPr lang="en-ZA" smtClean="0"/>
              <a:t>2022/10/12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06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504234"/>
            <a:ext cx="6589199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49" y="125333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university cannot effectively sell its products to the whole potential market.  It thus makes sense to divide (segment) the market.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that each segment must have its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 marketing mix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(mix of 4Ps, 4As and 4Cs).  If a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marketing mix is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 required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there is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need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segment.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87" y="3429000"/>
            <a:ext cx="2857500" cy="1524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686CA-35F3-4CAD-8BE6-527C65E8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4</a:t>
            </a:fld>
            <a:endParaRPr lang="en-ZA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C60B13-F6EC-427B-BD11-D079F20E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2948" y="6135089"/>
            <a:ext cx="855832" cy="406400"/>
          </a:xfrm>
        </p:spPr>
        <p:txBody>
          <a:bodyPr/>
          <a:lstStyle/>
          <a:p>
            <a:fld id="{FF3BF98B-15B3-4F96-831D-A70857A0F4AE}" type="datetime1">
              <a:rPr lang="en-ZA" smtClean="0"/>
              <a:t>2022/10/12</a:t>
            </a:fld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6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C076-8F30-454D-B053-B80261EB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306333"/>
            <a:ext cx="6589199" cy="1280890"/>
          </a:xfrm>
        </p:spPr>
        <p:txBody>
          <a:bodyPr>
            <a:normAutofit/>
          </a:bodyPr>
          <a:lstStyle/>
          <a:p>
            <a:r>
              <a:rPr lang="en-ZA" sz="1800" dirty="0">
                <a:latin typeface="Arial" panose="020B0604020202020204" pitchFamily="34" charset="0"/>
                <a:cs typeface="Arial" panose="020B0604020202020204" pitchFamily="34" charset="0"/>
              </a:rPr>
              <a:t>Activity:  Different marketing mix for each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45DA-8818-491D-8E09-E2233FEE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540189"/>
            <a:ext cx="659198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Watch this short video to get a better understanding of the statement:  “</a:t>
            </a:r>
            <a:r>
              <a:rPr lang="en-ZA" dirty="0">
                <a:solidFill>
                  <a:srgbClr val="00B05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Z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segment requires a </a:t>
            </a:r>
            <a:r>
              <a:rPr lang="en-ZA" dirty="0">
                <a:solidFill>
                  <a:srgbClr val="00B05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Z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marketing mix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video starts off with a little revision of the 4Ps before it gets to segmentation.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https://www.youtube.com/watch?v=Mco8vBAwOmA&amp;list=LL7njn8fJYDJCUXdqVfVAIng&amp;index=332</a:t>
            </a:r>
            <a:endParaRPr lang="en-ZA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D33A8-56FA-4F46-8877-7D701A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5</a:t>
            </a:fld>
            <a:endParaRPr lang="en-ZA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727E32-F6A8-4587-92B6-05E062A2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5078" y="6233889"/>
            <a:ext cx="1004920" cy="292807"/>
          </a:xfrm>
        </p:spPr>
        <p:txBody>
          <a:bodyPr/>
          <a:lstStyle/>
          <a:p>
            <a:fld id="{7F847F27-041F-44AA-99CC-F182FDC25324}" type="datetime1">
              <a:rPr lang="en-ZA" smtClean="0"/>
              <a:t>2022/10/12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05C22-EADA-485E-A5DC-02801AB329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117" y="4390256"/>
            <a:ext cx="4299483" cy="183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EF4BB0-D7EC-4754-A6AB-62867B8F1DA7}"/>
              </a:ext>
            </a:extLst>
          </p:cNvPr>
          <p:cNvSpPr txBox="1"/>
          <p:nvPr/>
        </p:nvSpPr>
        <p:spPr>
          <a:xfrm>
            <a:off x="983973" y="6233889"/>
            <a:ext cx="412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hlinkClick r:id="rId4"/>
              </a:rPr>
              <a:t>https://www.klood.com/blog/inbound/do-you-remember-the-marketing-mix</a:t>
            </a:r>
            <a:endParaRPr lang="en-ZA" sz="800" dirty="0"/>
          </a:p>
          <a:p>
            <a:r>
              <a:rPr lang="en-ZA" sz="800" dirty="0"/>
              <a:t>https://serpstat.com/blog/what-is-targeted-advertising-on-social-networks-and-how-to-configure-it/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697A4-AF57-4213-B571-BB3FCB367F5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717" y="4152034"/>
            <a:ext cx="3935066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870" y="166917"/>
            <a:ext cx="7469712" cy="11655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segmenting the  consumer market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6206" y="2969322"/>
            <a:ext cx="1617008" cy="6194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5949" y="3788521"/>
            <a:ext cx="1617008" cy="8947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Variables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75FF54-C74D-44C5-BD7B-AB42AADD7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9350" y="1563863"/>
            <a:ext cx="5567999" cy="417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E7BC98-5A2B-408B-BF58-7DFBFD3BA94E}"/>
              </a:ext>
            </a:extLst>
          </p:cNvPr>
          <p:cNvSpPr/>
          <p:nvPr/>
        </p:nvSpPr>
        <p:spPr>
          <a:xfrm>
            <a:off x="1084445" y="6202218"/>
            <a:ext cx="83577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900" dirty="0"/>
              <a:t>https://image.slidesharecdn.com/2011-2-08marketing-110719011121-phpapp01/95/2011208-marketing-26-728.jpg?cb=1311038000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D3A45-0567-4D20-8E26-62E5CB4D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6</a:t>
            </a:fld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54D3C-DA0A-4194-B7ED-247CBDC1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1760" y="6314913"/>
            <a:ext cx="895589" cy="406400"/>
          </a:xfrm>
        </p:spPr>
        <p:txBody>
          <a:bodyPr/>
          <a:lstStyle/>
          <a:p>
            <a:fld id="{CE7D4EDE-082D-4C9C-BB0F-8111D549B258}" type="datetime1">
              <a:rPr lang="en-ZA" smtClean="0"/>
              <a:t>2022/10/12</a:t>
            </a:fld>
            <a:endParaRPr lang="en-ZA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D4812F-0194-4F4C-BC9F-A54991F99547}"/>
              </a:ext>
            </a:extLst>
          </p:cNvPr>
          <p:cNvSpPr/>
          <p:nvPr/>
        </p:nvSpPr>
        <p:spPr>
          <a:xfrm flipV="1">
            <a:off x="2713215" y="3279913"/>
            <a:ext cx="3082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C5AC580-D073-4093-A53D-AF0D53F8833F}"/>
              </a:ext>
            </a:extLst>
          </p:cNvPr>
          <p:cNvSpPr/>
          <p:nvPr/>
        </p:nvSpPr>
        <p:spPr>
          <a:xfrm>
            <a:off x="2748085" y="4190169"/>
            <a:ext cx="3082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400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348106"/>
            <a:ext cx="5215183" cy="5280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Criteria for “good” segments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46" y="894238"/>
            <a:ext cx="2879995" cy="375925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Homogeneous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Substantial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Measurable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endParaRPr lang="en-I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4C2DA-891D-4514-AD8F-6E600272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65" y="2773864"/>
            <a:ext cx="2879995" cy="1188000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68AE7-E3C6-439E-8F14-E989DE08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" y="6133610"/>
            <a:ext cx="5848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481C59A-629F-4652-BAAD-CB261C414506}" type="slidenum">
              <a:rPr lang="en-ZA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ZA" sz="19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E19D1-DB52-4C9E-8378-D24F10B7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1209" y="6130437"/>
            <a:ext cx="859712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11FC360-C659-4AD1-B231-9420637495E0}" type="datetime1">
              <a:rPr lang="en-ZA" smtClean="0"/>
              <a:pPr>
                <a:spcAft>
                  <a:spcPts val="600"/>
                </a:spcAft>
              </a:pPr>
              <a:t>2022/10/12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6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888" y="661252"/>
            <a:ext cx="6897260" cy="6181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  <a:endParaRPr lang="en-ZA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748" y="1323628"/>
            <a:ext cx="7106478" cy="577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decide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Three basic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Undifferentiated targeting strategy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- organization defines an entire market for a particular product as its target market, designs a </a:t>
            </a: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marketing mix, and directs it at the </a:t>
            </a: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market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(whole market is viewed as </a:t>
            </a:r>
            <a:r>
              <a:rPr lang="en-Z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segment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0"/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Assumes that needs of the target market for specific kinds of products are very similar (homogeneous); thus, the business can satisfy most customers with a single marketing mix (same product, price, promotion).</a:t>
            </a:r>
          </a:p>
          <a:p>
            <a:pPr lvl="0"/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7CEF-782C-4CBE-9EAD-A0992FF9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8</a:t>
            </a:fld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DA17-85B5-470A-BB35-4C435B9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2765" y="6135089"/>
            <a:ext cx="826015" cy="406400"/>
          </a:xfrm>
        </p:spPr>
        <p:txBody>
          <a:bodyPr/>
          <a:lstStyle/>
          <a:p>
            <a:fld id="{C4C39A39-20D6-4542-A610-1C367DD792B5}" type="datetime1">
              <a:rPr lang="en-ZA" smtClean="0"/>
              <a:t>2022/10/12</a:t>
            </a:fld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1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0446"/>
            <a:ext cx="7315200" cy="6181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52892"/>
            <a:ext cx="6589643" cy="555397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Concentrated targeting strategy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 - organization targets a </a:t>
            </a:r>
            <a:r>
              <a:rPr lang="en-Z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segment (one small, often specialized section, called a niche) 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using one marketing mix. Specialised products such as wheelchairs for handicapped playing a specific sport. </a:t>
            </a:r>
          </a:p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Specialization gives the organization an opportunity to carefully </a:t>
            </a:r>
            <a:r>
              <a:rPr lang="en-ZA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 the characteristics and needs of a distinct customer group and then focus all marketing efforts on satisfying that group’s needs.</a:t>
            </a:r>
          </a:p>
          <a:p>
            <a:pPr lvl="0"/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Helps org with restricted resources to compete with much larger organizations that might focus only a small percentage of its activities on the specific segment.</a:t>
            </a:r>
          </a:p>
          <a:p>
            <a:pPr lvl="0"/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However, if the segment’s demand for the product declines, org may have problems as it did not diversify into other segments.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80FC5-AB30-48CF-9127-F4888FAB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C59A-629F-4652-BAAD-CB261C414506}" type="slidenum">
              <a:rPr lang="en-ZA" smtClean="0"/>
              <a:t>9</a:t>
            </a:fld>
            <a:endParaRPr lang="en-ZA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52E8E6-CD46-4E9C-9AC4-0D96D9CA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643" y="6135089"/>
            <a:ext cx="806137" cy="406400"/>
          </a:xfrm>
        </p:spPr>
        <p:txBody>
          <a:bodyPr/>
          <a:lstStyle/>
          <a:p>
            <a:fld id="{F30A36C8-60A1-4BE3-BBB2-ABEF60D375D9}" type="datetime1">
              <a:rPr lang="en-ZA" smtClean="0"/>
              <a:t>2022/10/12</a:t>
            </a:fld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9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|1.4|2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29.8|48.9|36|28.3|3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8|38.6|1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5.8|20.7|1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|14.4|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7.3|26.4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4348</TotalTime>
  <Words>1170</Words>
  <Application>Microsoft Office PowerPoint</Application>
  <PresentationFormat>On-screen Show (4:3)</PresentationFormat>
  <Paragraphs>145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3</vt:lpstr>
      <vt:lpstr>Custom Design</vt:lpstr>
      <vt:lpstr>Wisp</vt:lpstr>
      <vt:lpstr>TOPIC 2:   SEGMENTATION, TARGETING  AND POSITIONING (STP)</vt:lpstr>
      <vt:lpstr>What is a market?</vt:lpstr>
      <vt:lpstr>Activity:  Possible market and its characteristics</vt:lpstr>
      <vt:lpstr>Segmentation</vt:lpstr>
      <vt:lpstr>Activity:  Different marketing mix for each segment</vt:lpstr>
      <vt:lpstr>Bases and variables of segmenting the  consumer market</vt:lpstr>
      <vt:lpstr>Criteria for “good” segments</vt:lpstr>
      <vt:lpstr>Targeting</vt:lpstr>
      <vt:lpstr>Targeting</vt:lpstr>
      <vt:lpstr>Targeting</vt:lpstr>
      <vt:lpstr>Positioning</vt:lpstr>
      <vt:lpstr>Activity:  Positioning</vt:lpstr>
      <vt:lpstr>Perceptual maps</vt:lpstr>
      <vt:lpstr>Positioning map</vt:lpstr>
      <vt:lpstr>Activity:  Perceptual map</vt:lpstr>
      <vt:lpstr>Changing a product’s position or perception in the consumer’s mind</vt:lpstr>
      <vt:lpstr>Repositioning</vt:lpstr>
      <vt:lpstr>Repositioning typically focuses on: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Radder, Laetitia (Prof) (2nd Avenue Campus)</dc:creator>
  <cp:lastModifiedBy>Laetitia</cp:lastModifiedBy>
  <cp:revision>225</cp:revision>
  <cp:lastPrinted>2020-11-10T10:09:10Z</cp:lastPrinted>
  <dcterms:created xsi:type="dcterms:W3CDTF">2017-04-08T08:13:20Z</dcterms:created>
  <dcterms:modified xsi:type="dcterms:W3CDTF">2022-10-12T12:00:29Z</dcterms:modified>
</cp:coreProperties>
</file>