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74" r:id="rId2"/>
  </p:sldMasterIdLst>
  <p:notesMasterIdLst>
    <p:notesMasterId r:id="rId29"/>
  </p:notesMasterIdLst>
  <p:sldIdLst>
    <p:sldId id="256" r:id="rId3"/>
    <p:sldId id="257" r:id="rId4"/>
    <p:sldId id="258" r:id="rId5"/>
    <p:sldId id="495" r:id="rId6"/>
    <p:sldId id="260" r:id="rId7"/>
    <p:sldId id="265" r:id="rId8"/>
    <p:sldId id="262" r:id="rId9"/>
    <p:sldId id="497" r:id="rId10"/>
    <p:sldId id="263" r:id="rId11"/>
    <p:sldId id="266" r:id="rId12"/>
    <p:sldId id="295" r:id="rId13"/>
    <p:sldId id="296" r:id="rId14"/>
    <p:sldId id="300" r:id="rId15"/>
    <p:sldId id="297" r:id="rId16"/>
    <p:sldId id="298" r:id="rId17"/>
    <p:sldId id="299" r:id="rId18"/>
    <p:sldId id="303" r:id="rId19"/>
    <p:sldId id="491" r:id="rId20"/>
    <p:sldId id="492" r:id="rId21"/>
    <p:sldId id="493" r:id="rId22"/>
    <p:sldId id="286" r:id="rId23"/>
    <p:sldId id="287" r:id="rId24"/>
    <p:sldId id="288" r:id="rId25"/>
    <p:sldId id="498" r:id="rId26"/>
    <p:sldId id="289" r:id="rId27"/>
    <p:sldId id="30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12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9F365-E024-41F8-BF33-102B1498B120}" type="datetimeFigureOut">
              <a:rPr lang="en-ZA" smtClean="0"/>
              <a:t>2022/10/12</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EA5A9-DBF8-4636-9E4A-F639EB5361C6}" type="slidenum">
              <a:rPr lang="en-ZA" smtClean="0"/>
              <a:t>‹#›</a:t>
            </a:fld>
            <a:endParaRPr lang="en-ZA"/>
          </a:p>
        </p:txBody>
      </p:sp>
    </p:spTree>
    <p:extLst>
      <p:ext uri="{BB962C8B-B14F-4D97-AF65-F5344CB8AC3E}">
        <p14:creationId xmlns:p14="http://schemas.microsoft.com/office/powerpoint/2010/main" val="1292205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239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r>
              <a:rPr lang="en-US" altLang="en-US"/>
              <a:t>Chapter 16 Pricing Concepts</a:t>
            </a:r>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2392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2392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2392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FEDA5A4C-5F09-4004-828F-11D8CBB8A6EF}" type="slidenum">
              <a:rPr lang="en-US" altLang="en-US" smtClean="0"/>
              <a:pPr>
                <a:spcBef>
                  <a:spcPct val="0"/>
                </a:spcBef>
              </a:pPr>
              <a:t>6</a:t>
            </a:fld>
            <a:endParaRPr lang="en-US" altLang="en-US"/>
          </a:p>
        </p:txBody>
      </p:sp>
      <p:sp>
        <p:nvSpPr>
          <p:cNvPr id="40964" name="Rectangle 2"/>
          <p:cNvSpPr>
            <a:spLocks noGrp="1" noRot="1" noChangeAspec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607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3000" baseline="0"/>
            </a:lvl1pPr>
          </a:lstStyle>
          <a:p>
            <a:r>
              <a:rPr lang="en-US" dirty="0"/>
              <a:t>Click to edit Master title style</a:t>
            </a:r>
            <a:endParaRPr lang="en-ZA"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1DFD0FEF-153A-43E6-9AE5-05184CA56B08}"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370282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E47F183-BCFC-4853-9C90-C08ACFB85906}"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808688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81F74BC0-6BEE-4D98-93F1-42327F049A19}"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178373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E634EA-8233-40E8-BB31-FF58FB1FD0EC}"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707222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8FDAD3-4528-491A-8B07-43DC94A5C3BD}"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74934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FF4A7-D3D0-4ABB-9984-35E96560752D}"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876952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3A0B33-8025-49CB-8E70-5A2691599EBB}"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176946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D6B808-7F9C-4E52-A4FD-904F53716800}" type="datetime1">
              <a:rPr lang="en-ZA" smtClean="0"/>
              <a:t>2022/10/12</a:t>
            </a:fld>
            <a:endParaRPr lang="en-ZA"/>
          </a:p>
        </p:txBody>
      </p:sp>
      <p:sp>
        <p:nvSpPr>
          <p:cNvPr id="8" name="Footer Placeholder 7"/>
          <p:cNvSpPr>
            <a:spLocks noGrp="1"/>
          </p:cNvSpPr>
          <p:nvPr>
            <p:ph type="ftr" sz="quarter" idx="11"/>
          </p:nvPr>
        </p:nvSpPr>
        <p:spPr/>
        <p:txBody>
          <a:bodyPr/>
          <a:lstStyle/>
          <a:p>
            <a:endParaRPr lang="en-ZA"/>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073207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B957B-BEAA-4469-A5EF-A601152278CE}" type="datetime1">
              <a:rPr lang="en-ZA" smtClean="0"/>
              <a:t>2022/10/12</a:t>
            </a:fld>
            <a:endParaRPr lang="en-ZA"/>
          </a:p>
        </p:txBody>
      </p:sp>
      <p:sp>
        <p:nvSpPr>
          <p:cNvPr id="4" name="Footer Placeholder 3"/>
          <p:cNvSpPr>
            <a:spLocks noGrp="1"/>
          </p:cNvSpPr>
          <p:nvPr>
            <p:ph type="ftr" sz="quarter" idx="11"/>
          </p:nvPr>
        </p:nvSpPr>
        <p:spPr/>
        <p:txBody>
          <a:bodyPr/>
          <a:lstStyle/>
          <a:p>
            <a:endParaRPr lang="en-ZA"/>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595420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C41F8-AA48-42DA-A635-D55AC160B4EB}" type="datetime1">
              <a:rPr lang="en-ZA" smtClean="0"/>
              <a:t>2022/10/12</a:t>
            </a:fld>
            <a:endParaRPr lang="en-ZA"/>
          </a:p>
        </p:txBody>
      </p:sp>
      <p:sp>
        <p:nvSpPr>
          <p:cNvPr id="3" name="Footer Placeholder 2"/>
          <p:cNvSpPr>
            <a:spLocks noGrp="1"/>
          </p:cNvSpPr>
          <p:nvPr>
            <p:ph type="ftr" sz="quarter" idx="11"/>
          </p:nvPr>
        </p:nvSpPr>
        <p:spPr/>
        <p:txBody>
          <a:bodyPr/>
          <a:lstStyle/>
          <a:p>
            <a:endParaRPr lang="en-ZA"/>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700448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8546E5-7F08-4E09-9C3E-4ADD2799040B}"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702556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A4E0C154-D3CD-4B22-BD0F-CCA4949E3250}"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6136533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F8664C-49B6-485E-8919-F821931626E5}"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2531803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B0CE19-55F4-4677-8C7A-60F1929DF48E}"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11256075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251EDA-4BDD-4B1D-B68C-CE6AE37F3471}"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481C59A-629F-4652-BAAD-CB261C414506}" type="slidenum">
              <a:rPr lang="en-ZA" smtClean="0"/>
              <a:t>‹#›</a:t>
            </a:fld>
            <a:endParaRPr lang="en-ZA"/>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1121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89D767B-5085-43B4-BE9E-E2926D82A3FB}"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3321982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46B229-B63D-4C90-B3A2-0500888CFB2E}"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9300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1C530D8-F2A8-48E3-B0D8-267012580BBC}"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662080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4F156C-F5B8-487C-A807-0BC59852D8C3}"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436990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7C9276-6D0B-4F2D-A459-952034545BF3}"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81C59A-629F-4652-BAAD-CB261C414506}" type="slidenum">
              <a:rPr lang="en-ZA" smtClean="0"/>
              <a:t>‹#›</a:t>
            </a:fld>
            <a:endParaRPr lang="en-ZA"/>
          </a:p>
        </p:txBody>
      </p:sp>
    </p:spTree>
    <p:extLst>
      <p:ext uri="{BB962C8B-B14F-4D97-AF65-F5344CB8AC3E}">
        <p14:creationId xmlns:p14="http://schemas.microsoft.com/office/powerpoint/2010/main" val="406126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ZA"/>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3A02D-08C1-453F-BC5C-A44775F16683}" type="datetime1">
              <a:rPr lang="en-ZA" smtClean="0"/>
              <a:t>2022/10/12</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331781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701831C4-EE3A-471C-A475-E5893E110677}"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4292144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049E94FC-4B43-4817-898A-603C2D02B3D5}" type="datetime1">
              <a:rPr lang="en-ZA" smtClean="0"/>
              <a:t>2022/10/12</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07974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6FD61EBD-D613-4704-A2D4-3C97D75EAAEE}" type="datetime1">
              <a:rPr lang="en-ZA" smtClean="0"/>
              <a:t>2022/10/12</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181049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125474-52FE-421F-BC50-AABD7B137809}" type="datetime1">
              <a:rPr lang="en-ZA" smtClean="0"/>
              <a:t>2022/10/12</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2609538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ZA"/>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A414C8-A2A3-4A63-B5A7-61EE1780D307}"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77020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ZA"/>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ZA"/>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AF6F105-5EC4-4D66-BBE1-E296D3B2693F}" type="datetime1">
              <a:rPr lang="en-ZA" smtClean="0"/>
              <a:t>2022/10/12</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D048F410-5ABE-4205-A6B9-16778A447187}" type="slidenum">
              <a:rPr lang="en-ZA" smtClean="0"/>
              <a:t>‹#›</a:t>
            </a:fld>
            <a:endParaRPr lang="en-ZA"/>
          </a:p>
        </p:txBody>
      </p:sp>
    </p:spTree>
    <p:extLst>
      <p:ext uri="{BB962C8B-B14F-4D97-AF65-F5344CB8AC3E}">
        <p14:creationId xmlns:p14="http://schemas.microsoft.com/office/powerpoint/2010/main" val="43238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97C5D2-D5FB-4BFA-ABDA-419449D0F59B}" type="datetime1">
              <a:rPr lang="en-ZA" smtClean="0"/>
              <a:t>2022/10/12</a:t>
            </a:fld>
            <a:endParaRPr lang="en-Z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48F410-5ABE-4205-A6B9-16778A447187}" type="slidenum">
              <a:rPr lang="en-ZA" smtClean="0"/>
              <a:t>‹#›</a:t>
            </a:fld>
            <a:endParaRPr lang="en-ZA"/>
          </a:p>
        </p:txBody>
      </p:sp>
    </p:spTree>
    <p:extLst>
      <p:ext uri="{BB962C8B-B14F-4D97-AF65-F5344CB8AC3E}">
        <p14:creationId xmlns:p14="http://schemas.microsoft.com/office/powerpoint/2010/main" val="836818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2462ADA6-AE0B-415C-9950-D5A3DE09CEC3}" type="datetime1">
              <a:rPr lang="en-ZA" smtClean="0"/>
              <a:t>2022/10/12</a:t>
            </a:fld>
            <a:endParaRPr lang="en-ZA"/>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A"/>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048F410-5ABE-4205-A6B9-16778A447187}" type="slidenum">
              <a:rPr lang="en-ZA" smtClean="0"/>
              <a:t>‹#›</a:t>
            </a:fld>
            <a:endParaRPr lang="en-ZA"/>
          </a:p>
        </p:txBody>
      </p:sp>
    </p:spTree>
    <p:extLst>
      <p:ext uri="{BB962C8B-B14F-4D97-AF65-F5344CB8AC3E}">
        <p14:creationId xmlns:p14="http://schemas.microsoft.com/office/powerpoint/2010/main" val="159104960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Lst>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teemit.com/recipe/@reddust/how-to-make-butter-from-raw-milk-cream" TargetMode="Externa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2u.net/business/reference/pricing-factors-to-consider-when-setting-price"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XBmWEduod5k"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www.nickkolenda.com/psychological-pricing-strategies/"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dKfAuaspFdQ" TargetMode="Externa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3E2373-6FBB-490D-A818-12E189403E0C}"/>
              </a:ext>
            </a:extLst>
          </p:cNvPr>
          <p:cNvSpPr>
            <a:spLocks noGrp="1"/>
          </p:cNvSpPr>
          <p:nvPr>
            <p:ph type="dt" sz="half" idx="10"/>
          </p:nvPr>
        </p:nvSpPr>
        <p:spPr/>
        <p:txBody>
          <a:bodyPr/>
          <a:lstStyle/>
          <a:p>
            <a:fld id="{0B820B65-69F0-4D95-9C54-ACAEB52A552C}" type="datetime1">
              <a:rPr lang="en-ZA" smtClean="0"/>
              <a:t>2022/10/12</a:t>
            </a:fld>
            <a:endParaRPr lang="en-ZA"/>
          </a:p>
        </p:txBody>
      </p:sp>
      <p:sp>
        <p:nvSpPr>
          <p:cNvPr id="4" name="Slide Number Placeholder 3">
            <a:extLst>
              <a:ext uri="{FF2B5EF4-FFF2-40B4-BE49-F238E27FC236}">
                <a16:creationId xmlns:a16="http://schemas.microsoft.com/office/drawing/2014/main" id="{2D354781-FCBD-43A4-B513-F34AB1B33346}"/>
              </a:ext>
            </a:extLst>
          </p:cNvPr>
          <p:cNvSpPr>
            <a:spLocks noGrp="1"/>
          </p:cNvSpPr>
          <p:nvPr>
            <p:ph type="sldNum" sz="quarter" idx="12"/>
          </p:nvPr>
        </p:nvSpPr>
        <p:spPr/>
        <p:txBody>
          <a:bodyPr/>
          <a:lstStyle/>
          <a:p>
            <a:fld id="{B481C59A-629F-4652-BAAD-CB261C414506}" type="slidenum">
              <a:rPr lang="en-ZA" smtClean="0"/>
              <a:t>1</a:t>
            </a:fld>
            <a:endParaRPr lang="en-ZA"/>
          </a:p>
        </p:txBody>
      </p:sp>
      <p:sp>
        <p:nvSpPr>
          <p:cNvPr id="2" name="Title 1"/>
          <p:cNvSpPr>
            <a:spLocks noGrp="1"/>
          </p:cNvSpPr>
          <p:nvPr>
            <p:ph type="ctrTitle" idx="4294967295"/>
          </p:nvPr>
        </p:nvSpPr>
        <p:spPr>
          <a:xfrm>
            <a:off x="1798457" y="1038811"/>
            <a:ext cx="6600825" cy="837123"/>
          </a:xfrm>
        </p:spPr>
        <p:txBody>
          <a:bodyPr>
            <a:normAutofit/>
          </a:bodyPr>
          <a:lstStyle/>
          <a:p>
            <a:pPr algn="ctr"/>
            <a:r>
              <a:rPr lang="en-US" sz="4000" dirty="0"/>
              <a:t>TOPIC 4:  PRICE</a:t>
            </a:r>
            <a:endParaRPr lang="en-ZA" sz="4000" dirty="0"/>
          </a:p>
        </p:txBody>
      </p:sp>
      <p:pic>
        <p:nvPicPr>
          <p:cNvPr id="8" name="Picture 7">
            <a:extLst>
              <a:ext uri="{FF2B5EF4-FFF2-40B4-BE49-F238E27FC236}">
                <a16:creationId xmlns:a16="http://schemas.microsoft.com/office/drawing/2014/main" id="{8573A137-9971-46FC-A5C3-0D671C6D92F1}"/>
              </a:ext>
            </a:extLst>
          </p:cNvPr>
          <p:cNvPicPr>
            <a:picLocks noChangeAspect="1"/>
          </p:cNvPicPr>
          <p:nvPr/>
        </p:nvPicPr>
        <p:blipFill>
          <a:blip r:embed="rId2"/>
          <a:stretch>
            <a:fillRect/>
          </a:stretch>
        </p:blipFill>
        <p:spPr>
          <a:xfrm>
            <a:off x="3558030" y="2229278"/>
            <a:ext cx="3384000" cy="3384000"/>
          </a:xfrm>
          <a:prstGeom prst="rect">
            <a:avLst/>
          </a:prstGeom>
        </p:spPr>
      </p:pic>
      <p:sp>
        <p:nvSpPr>
          <p:cNvPr id="6" name="Rectangle 5">
            <a:extLst>
              <a:ext uri="{FF2B5EF4-FFF2-40B4-BE49-F238E27FC236}">
                <a16:creationId xmlns:a16="http://schemas.microsoft.com/office/drawing/2014/main" id="{D87F75D2-3EA6-4DB2-845E-978EBF1A8190}"/>
              </a:ext>
            </a:extLst>
          </p:cNvPr>
          <p:cNvSpPr/>
          <p:nvPr/>
        </p:nvSpPr>
        <p:spPr>
          <a:xfrm>
            <a:off x="1465867" y="6059269"/>
            <a:ext cx="6396087" cy="215444"/>
          </a:xfrm>
          <a:prstGeom prst="rect">
            <a:avLst/>
          </a:prstGeom>
        </p:spPr>
        <p:txBody>
          <a:bodyPr wrap="square">
            <a:spAutoFit/>
          </a:bodyPr>
          <a:lstStyle/>
          <a:p>
            <a:r>
              <a:rPr lang="en-ZA" sz="800" dirty="0"/>
              <a:t>https://www.b2binternational.com/publications/pricing-strategy-name-your-price/</a:t>
            </a:r>
          </a:p>
        </p:txBody>
      </p:sp>
    </p:spTree>
    <p:extLst>
      <p:ext uri="{BB962C8B-B14F-4D97-AF65-F5344CB8AC3E}">
        <p14:creationId xmlns:p14="http://schemas.microsoft.com/office/powerpoint/2010/main" val="1006716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662" y="507603"/>
            <a:ext cx="7886700" cy="468590"/>
          </a:xfrm>
        </p:spPr>
        <p:txBody>
          <a:bodyPr>
            <a:normAutofit fontScale="90000"/>
          </a:bodyPr>
          <a:lstStyle/>
          <a:p>
            <a:r>
              <a:rPr lang="en-US" altLang="en-US" dirty="0">
                <a:solidFill>
                  <a:srgbClr val="FF0000"/>
                </a:solidFill>
              </a:rPr>
              <a:t>Status quo </a:t>
            </a:r>
            <a:r>
              <a:rPr lang="en-US" altLang="en-US" dirty="0"/>
              <a:t>pricing objectives</a:t>
            </a:r>
            <a:endParaRPr lang="en-ZA" dirty="0"/>
          </a:p>
        </p:txBody>
      </p:sp>
      <p:sp>
        <p:nvSpPr>
          <p:cNvPr id="3" name="Content Placeholder 2"/>
          <p:cNvSpPr>
            <a:spLocks noGrp="1"/>
          </p:cNvSpPr>
          <p:nvPr>
            <p:ph idx="1"/>
          </p:nvPr>
        </p:nvSpPr>
        <p:spPr>
          <a:xfrm>
            <a:off x="628650" y="1825625"/>
            <a:ext cx="7886700" cy="2982398"/>
          </a:xfrm>
        </p:spPr>
        <p:txBody>
          <a:bodyPr/>
          <a:lstStyle/>
          <a:p>
            <a:endParaRPr lang="en-ZA" dirty="0"/>
          </a:p>
        </p:txBody>
      </p:sp>
      <p:grpSp>
        <p:nvGrpSpPr>
          <p:cNvPr id="4" name="Group 17"/>
          <p:cNvGrpSpPr>
            <a:grpSpLocks/>
          </p:cNvGrpSpPr>
          <p:nvPr/>
        </p:nvGrpSpPr>
        <p:grpSpPr bwMode="auto">
          <a:xfrm>
            <a:off x="1130300" y="1675349"/>
            <a:ext cx="7385050" cy="3282950"/>
            <a:chOff x="724" y="1556"/>
            <a:chExt cx="4652" cy="2068"/>
          </a:xfrm>
        </p:grpSpPr>
        <p:sp>
          <p:nvSpPr>
            <p:cNvPr id="5" name="Line 18"/>
            <p:cNvSpPr>
              <a:spLocks noChangeShapeType="1"/>
            </p:cNvSpPr>
            <p:nvPr/>
          </p:nvSpPr>
          <p:spPr bwMode="auto">
            <a:xfrm>
              <a:off x="2977" y="1940"/>
              <a:ext cx="0" cy="336"/>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ZA"/>
            </a:p>
          </p:txBody>
        </p:sp>
        <p:grpSp>
          <p:nvGrpSpPr>
            <p:cNvPr id="6" name="Group 19"/>
            <p:cNvGrpSpPr>
              <a:grpSpLocks/>
            </p:cNvGrpSpPr>
            <p:nvPr/>
          </p:nvGrpSpPr>
          <p:grpSpPr bwMode="auto">
            <a:xfrm>
              <a:off x="724" y="2732"/>
              <a:ext cx="4652" cy="892"/>
              <a:chOff x="624" y="2708"/>
              <a:chExt cx="4652" cy="892"/>
            </a:xfrm>
          </p:grpSpPr>
          <p:cxnSp>
            <p:nvCxnSpPr>
              <p:cNvPr id="9" name="AutoShape 20"/>
              <p:cNvCxnSpPr>
                <a:cxnSpLocks noChangeShapeType="1"/>
                <a:stCxn id="11" idx="0"/>
                <a:endCxn id="12" idx="0"/>
              </p:cNvCxnSpPr>
              <p:nvPr/>
            </p:nvCxnSpPr>
            <p:spPr bwMode="auto">
              <a:xfrm rot="5400000" flipV="1">
                <a:off x="2949" y="1269"/>
                <a:ext cx="1" cy="2880"/>
              </a:xfrm>
              <a:prstGeom prst="bentConnector3">
                <a:avLst>
                  <a:gd name="adj1" fmla="val -14400005"/>
                </a:avLst>
              </a:prstGeom>
              <a:noFill/>
              <a:ln w="38100">
                <a:solidFill>
                  <a:schemeClr val="bg2"/>
                </a:solidFill>
                <a:miter lim="800000"/>
                <a:headEnd/>
                <a:tailEnd/>
              </a:ln>
              <a:extLst>
                <a:ext uri="{909E8E84-426E-40DD-AFC4-6F175D3DCCD1}">
                  <a14:hiddenFill xmlns:a14="http://schemas.microsoft.com/office/drawing/2010/main">
                    <a:noFill/>
                  </a14:hiddenFill>
                </a:ext>
              </a:extLst>
            </p:spPr>
          </p:cxnSp>
          <p:grpSp>
            <p:nvGrpSpPr>
              <p:cNvPr id="10" name="Group 21"/>
              <p:cNvGrpSpPr>
                <a:grpSpLocks/>
              </p:cNvGrpSpPr>
              <p:nvPr/>
            </p:nvGrpSpPr>
            <p:grpSpPr bwMode="auto">
              <a:xfrm>
                <a:off x="624" y="2708"/>
                <a:ext cx="4652" cy="892"/>
                <a:chOff x="628" y="2420"/>
                <a:chExt cx="4652" cy="892"/>
              </a:xfrm>
            </p:grpSpPr>
            <p:sp>
              <p:nvSpPr>
                <p:cNvPr id="11" name="Rectangle 22"/>
                <p:cNvSpPr>
                  <a:spLocks noChangeArrowheads="1"/>
                </p:cNvSpPr>
                <p:nvPr/>
              </p:nvSpPr>
              <p:spPr bwMode="auto">
                <a:xfrm>
                  <a:off x="628" y="2420"/>
                  <a:ext cx="1772" cy="892"/>
                </a:xfrm>
                <a:prstGeom prst="rect">
                  <a:avLst/>
                </a:prstGeom>
                <a:solidFill>
                  <a:srgbClr val="A7D89C"/>
                </a:solidFill>
                <a:ln>
                  <a:noFill/>
                </a:ln>
                <a:effectLst>
                  <a:outerShdw dist="107763"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r>
                    <a:rPr lang="en-US" altLang="en-US" sz="2400" b="1">
                      <a:solidFill>
                        <a:srgbClr val="000000"/>
                      </a:solidFill>
                      <a:latin typeface="Arial" panose="020B0604020202020204" pitchFamily="34" charset="0"/>
                    </a:rPr>
                    <a:t>Maintain</a:t>
                  </a:r>
                </a:p>
                <a:p>
                  <a:pPr algn="ctr">
                    <a:lnSpc>
                      <a:spcPct val="90000"/>
                    </a:lnSpc>
                    <a:spcBef>
                      <a:spcPct val="0"/>
                    </a:spcBef>
                    <a:buFontTx/>
                    <a:buNone/>
                  </a:pPr>
                  <a:r>
                    <a:rPr lang="en-US" altLang="en-US" sz="2400" b="1">
                      <a:solidFill>
                        <a:srgbClr val="000000"/>
                      </a:solidFill>
                      <a:latin typeface="Arial" panose="020B0604020202020204" pitchFamily="34" charset="0"/>
                    </a:rPr>
                    <a:t>existing</a:t>
                  </a:r>
                </a:p>
                <a:p>
                  <a:pPr algn="ctr">
                    <a:lnSpc>
                      <a:spcPct val="90000"/>
                    </a:lnSpc>
                    <a:spcBef>
                      <a:spcPct val="0"/>
                    </a:spcBef>
                    <a:buFontTx/>
                    <a:buNone/>
                  </a:pPr>
                  <a:r>
                    <a:rPr lang="en-US" altLang="en-US" sz="2400" b="1">
                      <a:solidFill>
                        <a:srgbClr val="000000"/>
                      </a:solidFill>
                      <a:latin typeface="Arial" panose="020B0604020202020204" pitchFamily="34" charset="0"/>
                    </a:rPr>
                    <a:t>prices</a:t>
                  </a:r>
                </a:p>
              </p:txBody>
            </p:sp>
            <p:sp>
              <p:nvSpPr>
                <p:cNvPr id="12" name="Rectangle 23"/>
                <p:cNvSpPr>
                  <a:spLocks noChangeArrowheads="1"/>
                </p:cNvSpPr>
                <p:nvPr/>
              </p:nvSpPr>
              <p:spPr bwMode="auto">
                <a:xfrm>
                  <a:off x="3508" y="2420"/>
                  <a:ext cx="1772" cy="892"/>
                </a:xfrm>
                <a:prstGeom prst="rect">
                  <a:avLst/>
                </a:prstGeom>
                <a:solidFill>
                  <a:srgbClr val="A7D89C"/>
                </a:solidFill>
                <a:ln>
                  <a:noFill/>
                </a:ln>
                <a:effectLst>
                  <a:outerShdw dist="107763"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r>
                    <a:rPr lang="en-US" altLang="en-US" sz="2400" b="1">
                      <a:solidFill>
                        <a:srgbClr val="000000"/>
                      </a:solidFill>
                      <a:latin typeface="Arial" panose="020B0604020202020204" pitchFamily="34" charset="0"/>
                    </a:rPr>
                    <a:t>Meet</a:t>
                  </a:r>
                </a:p>
                <a:p>
                  <a:pPr algn="ctr">
                    <a:lnSpc>
                      <a:spcPct val="90000"/>
                    </a:lnSpc>
                    <a:spcBef>
                      <a:spcPct val="0"/>
                    </a:spcBef>
                    <a:buFontTx/>
                    <a:buNone/>
                  </a:pPr>
                  <a:r>
                    <a:rPr lang="en-US" altLang="en-US" sz="2400" b="1">
                      <a:solidFill>
                        <a:srgbClr val="000000"/>
                      </a:solidFill>
                      <a:latin typeface="Arial" panose="020B0604020202020204" pitchFamily="34" charset="0"/>
                    </a:rPr>
                    <a:t>competition’s</a:t>
                  </a:r>
                </a:p>
                <a:p>
                  <a:pPr algn="ctr">
                    <a:lnSpc>
                      <a:spcPct val="90000"/>
                    </a:lnSpc>
                    <a:spcBef>
                      <a:spcPct val="0"/>
                    </a:spcBef>
                    <a:buFontTx/>
                    <a:buNone/>
                  </a:pPr>
                  <a:r>
                    <a:rPr lang="en-US" altLang="en-US" sz="2400" b="1">
                      <a:solidFill>
                        <a:srgbClr val="000000"/>
                      </a:solidFill>
                      <a:latin typeface="Arial" panose="020B0604020202020204" pitchFamily="34" charset="0"/>
                    </a:rPr>
                    <a:t>prices</a:t>
                  </a:r>
                </a:p>
              </p:txBody>
            </p:sp>
          </p:grpSp>
        </p:grpSp>
        <p:sp>
          <p:nvSpPr>
            <p:cNvPr id="7" name="AutoShape 24"/>
            <p:cNvSpPr>
              <a:spLocks noChangeArrowheads="1"/>
            </p:cNvSpPr>
            <p:nvPr/>
          </p:nvSpPr>
          <p:spPr bwMode="auto">
            <a:xfrm rot="5400000">
              <a:off x="2632" y="107"/>
              <a:ext cx="741" cy="3639"/>
            </a:xfrm>
            <a:prstGeom prst="cube">
              <a:avLst>
                <a:gd name="adj" fmla="val 14579"/>
              </a:avLst>
            </a:prstGeom>
            <a:solidFill>
              <a:srgbClr val="7EC56D"/>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r>
                <a:rPr lang="en-US" altLang="en-US" sz="2400" b="1">
                  <a:solidFill>
                    <a:srgbClr val="000000"/>
                  </a:solidFill>
                  <a:latin typeface="Arial" panose="020B0604020202020204" pitchFamily="34" charset="0"/>
                </a:rPr>
                <a:t>Status Quo Pricing Objectives</a:t>
              </a:r>
            </a:p>
          </p:txBody>
        </p:sp>
        <p:sp>
          <p:nvSpPr>
            <p:cNvPr id="8" name="Line 25"/>
            <p:cNvSpPr>
              <a:spLocks noChangeShapeType="1"/>
            </p:cNvSpPr>
            <p:nvPr/>
          </p:nvSpPr>
          <p:spPr bwMode="auto">
            <a:xfrm>
              <a:off x="2928" y="2304"/>
              <a:ext cx="0" cy="288"/>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a:lstStyle/>
            <a:p>
              <a:endParaRPr lang="en-ZA"/>
            </a:p>
          </p:txBody>
        </p:sp>
      </p:grpSp>
      <p:sp>
        <p:nvSpPr>
          <p:cNvPr id="13" name="TextBox 12"/>
          <p:cNvSpPr txBox="1"/>
          <p:nvPr/>
        </p:nvSpPr>
        <p:spPr>
          <a:xfrm>
            <a:off x="3078051" y="5206529"/>
            <a:ext cx="4842457" cy="1200329"/>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latin typeface="Arial" panose="020B0604020202020204" pitchFamily="34" charset="0"/>
              </a:rPr>
              <a:t>Not really different sub-objectives (focus on prices in line with competition)</a:t>
            </a:r>
          </a:p>
          <a:p>
            <a:pPr marL="285750" indent="-285750">
              <a:buFont typeface="Arial" panose="020B0604020202020204" pitchFamily="34" charset="0"/>
              <a:buChar char="•"/>
            </a:pPr>
            <a:r>
              <a:rPr lang="en-US" altLang="en-US" dirty="0">
                <a:latin typeface="Arial" panose="020B0604020202020204" pitchFamily="34" charset="0"/>
              </a:rPr>
              <a:t>Requires little planning</a:t>
            </a:r>
          </a:p>
          <a:p>
            <a:pPr marL="285750" indent="-285750">
              <a:buFont typeface="Arial" panose="020B0604020202020204" pitchFamily="34" charset="0"/>
              <a:buChar char="•"/>
            </a:pPr>
            <a:r>
              <a:rPr lang="en-US" altLang="en-US" dirty="0">
                <a:latin typeface="Arial" panose="020B0604020202020204" pitchFamily="34" charset="0"/>
              </a:rPr>
              <a:t>Essentially a passive policy</a:t>
            </a:r>
            <a:endParaRPr lang="en-ZA" dirty="0"/>
          </a:p>
        </p:txBody>
      </p:sp>
      <p:sp>
        <p:nvSpPr>
          <p:cNvPr id="14" name="Date Placeholder 13">
            <a:extLst>
              <a:ext uri="{FF2B5EF4-FFF2-40B4-BE49-F238E27FC236}">
                <a16:creationId xmlns:a16="http://schemas.microsoft.com/office/drawing/2014/main" id="{02888902-2A01-44F6-B903-B09B5215D002}"/>
              </a:ext>
            </a:extLst>
          </p:cNvPr>
          <p:cNvSpPr>
            <a:spLocks noGrp="1"/>
          </p:cNvSpPr>
          <p:nvPr>
            <p:ph type="dt" sz="half" idx="10"/>
          </p:nvPr>
        </p:nvSpPr>
        <p:spPr/>
        <p:txBody>
          <a:bodyPr/>
          <a:lstStyle/>
          <a:p>
            <a:fld id="{CFB383F1-CE34-413B-B600-3494BD96F2D7}" type="datetime1">
              <a:rPr lang="en-ZA" smtClean="0"/>
              <a:t>2022/10/12</a:t>
            </a:fld>
            <a:endParaRPr lang="en-ZA"/>
          </a:p>
        </p:txBody>
      </p:sp>
      <p:sp>
        <p:nvSpPr>
          <p:cNvPr id="15" name="Slide Number Placeholder 14">
            <a:extLst>
              <a:ext uri="{FF2B5EF4-FFF2-40B4-BE49-F238E27FC236}">
                <a16:creationId xmlns:a16="http://schemas.microsoft.com/office/drawing/2014/main" id="{411F5BE2-CC72-4472-819A-151A33077FD4}"/>
              </a:ext>
            </a:extLst>
          </p:cNvPr>
          <p:cNvSpPr>
            <a:spLocks noGrp="1"/>
          </p:cNvSpPr>
          <p:nvPr>
            <p:ph type="sldNum" sz="quarter" idx="12"/>
          </p:nvPr>
        </p:nvSpPr>
        <p:spPr/>
        <p:txBody>
          <a:bodyPr/>
          <a:lstStyle/>
          <a:p>
            <a:fld id="{B481C59A-629F-4652-BAAD-CB261C414506}" type="slidenum">
              <a:rPr lang="en-ZA" smtClean="0"/>
              <a:t>10</a:t>
            </a:fld>
            <a:endParaRPr lang="en-ZA"/>
          </a:p>
        </p:txBody>
      </p:sp>
    </p:spTree>
    <p:extLst>
      <p:ext uri="{BB962C8B-B14F-4D97-AF65-F5344CB8AC3E}">
        <p14:creationId xmlns:p14="http://schemas.microsoft.com/office/powerpoint/2010/main" val="401329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9581" y="468242"/>
            <a:ext cx="6760786" cy="639082"/>
          </a:xfrm>
        </p:spPr>
        <p:txBody>
          <a:bodyPr>
            <a:noAutofit/>
          </a:bodyPr>
          <a:lstStyle/>
          <a:p>
            <a:r>
              <a:rPr lang="en-US" altLang="en-US" sz="3200" dirty="0"/>
              <a:t>Deciding on a </a:t>
            </a:r>
            <a:r>
              <a:rPr lang="en-US" altLang="en-US" sz="3200" b="1" dirty="0"/>
              <a:t>general</a:t>
            </a:r>
            <a:r>
              <a:rPr lang="en-US" altLang="en-US" sz="3200" dirty="0"/>
              <a:t> pricing strategy</a:t>
            </a:r>
            <a:endParaRPr lang="en-ZA" sz="3200" dirty="0"/>
          </a:p>
        </p:txBody>
      </p:sp>
      <p:sp>
        <p:nvSpPr>
          <p:cNvPr id="3" name="Content Placeholder 2"/>
          <p:cNvSpPr>
            <a:spLocks noGrp="1"/>
          </p:cNvSpPr>
          <p:nvPr>
            <p:ph idx="1"/>
          </p:nvPr>
        </p:nvSpPr>
        <p:spPr>
          <a:xfrm>
            <a:off x="2118382" y="1992675"/>
            <a:ext cx="6591985" cy="3777622"/>
          </a:xfrm>
        </p:spPr>
        <p:txBody>
          <a:bodyPr>
            <a:normAutofit/>
          </a:bodyPr>
          <a:lstStyle/>
          <a:p>
            <a:pPr marL="0" indent="0">
              <a:buNone/>
            </a:pPr>
            <a:r>
              <a:rPr lang="en-US" altLang="en-US" sz="2200" dirty="0">
                <a:latin typeface="+mj-lt"/>
              </a:rPr>
              <a:t>Pricing strategies can be broadly divided into three categories:  </a:t>
            </a:r>
          </a:p>
          <a:p>
            <a:pPr marL="514350" indent="-514350">
              <a:buFont typeface="+mj-lt"/>
              <a:buAutoNum type="arabicPeriod"/>
            </a:pPr>
            <a:r>
              <a:rPr lang="en-US" altLang="en-US" sz="2200" dirty="0">
                <a:latin typeface="+mj-lt"/>
              </a:rPr>
              <a:t>Customer value-based pricing</a:t>
            </a:r>
          </a:p>
          <a:p>
            <a:pPr marL="514350" indent="-514350">
              <a:buFont typeface="+mj-lt"/>
              <a:buAutoNum type="arabicPeriod"/>
            </a:pPr>
            <a:r>
              <a:rPr lang="en-US" altLang="en-US" sz="2200" dirty="0">
                <a:latin typeface="+mj-lt"/>
              </a:rPr>
              <a:t>Cost-based pricing</a:t>
            </a:r>
          </a:p>
          <a:p>
            <a:pPr marL="514350" indent="-514350">
              <a:buFont typeface="+mj-lt"/>
              <a:buAutoNum type="arabicPeriod"/>
            </a:pPr>
            <a:r>
              <a:rPr lang="en-US" altLang="en-US" sz="2200" dirty="0">
                <a:latin typeface="+mj-lt"/>
              </a:rPr>
              <a:t>Competition-based pricing</a:t>
            </a:r>
          </a:p>
          <a:p>
            <a:endParaRPr lang="en-ZA" dirty="0"/>
          </a:p>
        </p:txBody>
      </p:sp>
      <p:sp>
        <p:nvSpPr>
          <p:cNvPr id="4" name="Date Placeholder 3">
            <a:extLst>
              <a:ext uri="{FF2B5EF4-FFF2-40B4-BE49-F238E27FC236}">
                <a16:creationId xmlns:a16="http://schemas.microsoft.com/office/drawing/2014/main" id="{A5CF820E-D669-41A1-AAD0-C1F1B4486E93}"/>
              </a:ext>
            </a:extLst>
          </p:cNvPr>
          <p:cNvSpPr>
            <a:spLocks noGrp="1"/>
          </p:cNvSpPr>
          <p:nvPr>
            <p:ph type="dt" sz="half" idx="10"/>
          </p:nvPr>
        </p:nvSpPr>
        <p:spPr/>
        <p:txBody>
          <a:bodyPr/>
          <a:lstStyle/>
          <a:p>
            <a:fld id="{82F41579-4464-4424-ABEC-DA68A1B06637}" type="datetime1">
              <a:rPr lang="en-ZA" smtClean="0"/>
              <a:t>2022/10/12</a:t>
            </a:fld>
            <a:endParaRPr lang="en-ZA"/>
          </a:p>
        </p:txBody>
      </p:sp>
      <p:sp>
        <p:nvSpPr>
          <p:cNvPr id="5" name="Slide Number Placeholder 4">
            <a:extLst>
              <a:ext uri="{FF2B5EF4-FFF2-40B4-BE49-F238E27FC236}">
                <a16:creationId xmlns:a16="http://schemas.microsoft.com/office/drawing/2014/main" id="{0314B3F7-16C3-4D0A-9C4D-43B9AB4206DC}"/>
              </a:ext>
            </a:extLst>
          </p:cNvPr>
          <p:cNvSpPr>
            <a:spLocks noGrp="1"/>
          </p:cNvSpPr>
          <p:nvPr>
            <p:ph type="sldNum" sz="quarter" idx="12"/>
          </p:nvPr>
        </p:nvSpPr>
        <p:spPr/>
        <p:txBody>
          <a:bodyPr/>
          <a:lstStyle/>
          <a:p>
            <a:fld id="{B481C59A-629F-4652-BAAD-CB261C414506}" type="slidenum">
              <a:rPr lang="en-ZA" smtClean="0"/>
              <a:t>11</a:t>
            </a:fld>
            <a:endParaRPr lang="en-ZA"/>
          </a:p>
        </p:txBody>
      </p:sp>
    </p:spTree>
    <p:custDataLst>
      <p:tags r:id="rId1"/>
    </p:custDataLst>
    <p:extLst>
      <p:ext uri="{BB962C8B-B14F-4D97-AF65-F5344CB8AC3E}">
        <p14:creationId xmlns:p14="http://schemas.microsoft.com/office/powerpoint/2010/main" val="244034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ACD-8A73-465A-803D-45024F281732}"/>
              </a:ext>
            </a:extLst>
          </p:cNvPr>
          <p:cNvSpPr>
            <a:spLocks noGrp="1"/>
          </p:cNvSpPr>
          <p:nvPr>
            <p:ph type="title"/>
          </p:nvPr>
        </p:nvSpPr>
        <p:spPr>
          <a:xfrm>
            <a:off x="1945201" y="624110"/>
            <a:ext cx="6589199" cy="714496"/>
          </a:xfrm>
        </p:spPr>
        <p:txBody>
          <a:bodyPr>
            <a:normAutofit fontScale="90000"/>
          </a:bodyPr>
          <a:lstStyle/>
          <a:p>
            <a:pPr marL="742950" indent="-742950">
              <a:buFont typeface="+mj-lt"/>
              <a:buAutoNum type="arabicPeriod"/>
            </a:pPr>
            <a:r>
              <a:rPr lang="en-ZA" dirty="0"/>
              <a:t>Customer value-based pricing</a:t>
            </a:r>
          </a:p>
        </p:txBody>
      </p:sp>
      <p:sp>
        <p:nvSpPr>
          <p:cNvPr id="3" name="Content Placeholder 2">
            <a:extLst>
              <a:ext uri="{FF2B5EF4-FFF2-40B4-BE49-F238E27FC236}">
                <a16:creationId xmlns:a16="http://schemas.microsoft.com/office/drawing/2014/main" id="{A3C714FC-28AB-44DF-B320-4A4331CF6534}"/>
              </a:ext>
            </a:extLst>
          </p:cNvPr>
          <p:cNvSpPr>
            <a:spLocks noGrp="1"/>
          </p:cNvSpPr>
          <p:nvPr>
            <p:ph idx="1"/>
          </p:nvPr>
        </p:nvSpPr>
        <p:spPr>
          <a:xfrm>
            <a:off x="2083817" y="1338606"/>
            <a:ext cx="6591985" cy="5297864"/>
          </a:xfrm>
        </p:spPr>
        <p:txBody>
          <a:bodyPr>
            <a:normAutofit fontScale="70000" lnSpcReduction="20000"/>
          </a:bodyPr>
          <a:lstStyle/>
          <a:p>
            <a:r>
              <a:rPr lang="en-ZA" sz="3100" dirty="0"/>
              <a:t>Value-based pricing ignores competitive prices and costs, but is based on how “valuable” product is to consumer, i.e. what the customer is willing to pay for the product based on his needs, preferences and perceptions.  Is it “worth the price”?</a:t>
            </a:r>
          </a:p>
          <a:p>
            <a:r>
              <a:rPr lang="en-ZA" sz="3100" dirty="0"/>
              <a:t>Sets the </a:t>
            </a:r>
            <a:r>
              <a:rPr lang="en-ZA" sz="3100" dirty="0">
                <a:solidFill>
                  <a:srgbClr val="FF0000"/>
                </a:solidFill>
              </a:rPr>
              <a:t>ceiling</a:t>
            </a:r>
            <a:r>
              <a:rPr lang="en-ZA" sz="3100" dirty="0"/>
              <a:t> above which customers will not buy the product - price is considered too high.  </a:t>
            </a:r>
          </a:p>
          <a:p>
            <a:r>
              <a:rPr lang="en-ZA" sz="3100" dirty="0"/>
              <a:t>Note that “acceptable” or “good value” does not mean lowest price, e.g. a Steinway piano is very expensive, but is still perceived as providing “good” value for money.</a:t>
            </a:r>
          </a:p>
          <a:p>
            <a:r>
              <a:rPr lang="en-ZA" sz="3100" dirty="0"/>
              <a:t>Difficult to accurately set prices based on value perceptions.  Benefits such as image resulting from owning the brand or product, satisfaction, etc derived from a product, is more subjective than measuring costs. </a:t>
            </a:r>
          </a:p>
          <a:p>
            <a:endParaRPr lang="en-ZA" dirty="0"/>
          </a:p>
        </p:txBody>
      </p:sp>
      <p:sp>
        <p:nvSpPr>
          <p:cNvPr id="4" name="Date Placeholder 3">
            <a:extLst>
              <a:ext uri="{FF2B5EF4-FFF2-40B4-BE49-F238E27FC236}">
                <a16:creationId xmlns:a16="http://schemas.microsoft.com/office/drawing/2014/main" id="{707F7DD8-A762-45AC-B657-1A5DF48F6088}"/>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5BDEC314-63EE-4F5E-8ADD-C65E02778E61}"/>
              </a:ext>
            </a:extLst>
          </p:cNvPr>
          <p:cNvSpPr>
            <a:spLocks noGrp="1"/>
          </p:cNvSpPr>
          <p:nvPr>
            <p:ph type="sldNum" sz="quarter" idx="12"/>
          </p:nvPr>
        </p:nvSpPr>
        <p:spPr/>
        <p:txBody>
          <a:bodyPr/>
          <a:lstStyle/>
          <a:p>
            <a:fld id="{B481C59A-629F-4652-BAAD-CB261C414506}" type="slidenum">
              <a:rPr lang="en-ZA" smtClean="0"/>
              <a:t>12</a:t>
            </a:fld>
            <a:endParaRPr lang="en-ZA"/>
          </a:p>
        </p:txBody>
      </p:sp>
    </p:spTree>
    <p:extLst>
      <p:ext uri="{BB962C8B-B14F-4D97-AF65-F5344CB8AC3E}">
        <p14:creationId xmlns:p14="http://schemas.microsoft.com/office/powerpoint/2010/main" val="380058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4ACD-8A73-465A-803D-45024F281732}"/>
              </a:ext>
            </a:extLst>
          </p:cNvPr>
          <p:cNvSpPr>
            <a:spLocks noGrp="1"/>
          </p:cNvSpPr>
          <p:nvPr>
            <p:ph type="title"/>
          </p:nvPr>
        </p:nvSpPr>
        <p:spPr>
          <a:xfrm>
            <a:off x="2043573" y="255849"/>
            <a:ext cx="6589199" cy="714496"/>
          </a:xfrm>
        </p:spPr>
        <p:txBody>
          <a:bodyPr>
            <a:normAutofit fontScale="90000"/>
          </a:bodyPr>
          <a:lstStyle/>
          <a:p>
            <a:r>
              <a:rPr lang="en-ZA" dirty="0"/>
              <a:t>Two types of customer value-based pricing</a:t>
            </a:r>
          </a:p>
        </p:txBody>
      </p:sp>
      <p:sp>
        <p:nvSpPr>
          <p:cNvPr id="3" name="Content Placeholder 2">
            <a:extLst>
              <a:ext uri="{FF2B5EF4-FFF2-40B4-BE49-F238E27FC236}">
                <a16:creationId xmlns:a16="http://schemas.microsoft.com/office/drawing/2014/main" id="{A3C714FC-28AB-44DF-B320-4A4331CF6534}"/>
              </a:ext>
            </a:extLst>
          </p:cNvPr>
          <p:cNvSpPr>
            <a:spLocks noGrp="1"/>
          </p:cNvSpPr>
          <p:nvPr>
            <p:ph idx="1"/>
          </p:nvPr>
        </p:nvSpPr>
        <p:spPr>
          <a:xfrm>
            <a:off x="2040787" y="1473905"/>
            <a:ext cx="6591985" cy="5384095"/>
          </a:xfrm>
        </p:spPr>
        <p:txBody>
          <a:bodyPr>
            <a:normAutofit/>
          </a:bodyPr>
          <a:lstStyle/>
          <a:p>
            <a:pPr marL="457200" indent="-457200">
              <a:buFont typeface="+mj-lt"/>
              <a:buAutoNum type="alphaLcPeriod"/>
            </a:pPr>
            <a:r>
              <a:rPr lang="en-ZA" sz="1900" dirty="0">
                <a:solidFill>
                  <a:srgbClr val="FF0000"/>
                </a:solidFill>
                <a:latin typeface="+mj-lt"/>
              </a:rPr>
              <a:t>Good-value pricing </a:t>
            </a:r>
            <a:r>
              <a:rPr lang="en-ZA" sz="1900" dirty="0">
                <a:latin typeface="+mj-lt"/>
              </a:rPr>
              <a:t>- </a:t>
            </a:r>
            <a:r>
              <a:rPr lang="en-US" sz="1900" dirty="0">
                <a:solidFill>
                  <a:srgbClr val="4D5968"/>
                </a:solidFill>
                <a:latin typeface="+mj-lt"/>
              </a:rPr>
              <a:t>product is priced in line with the quality of the product or service. Price has to be considered as “fair” in exchange for what customer gets.</a:t>
            </a:r>
          </a:p>
          <a:p>
            <a:pPr marL="457200" lvl="1" indent="0">
              <a:buNone/>
            </a:pPr>
            <a:r>
              <a:rPr lang="en-ZA" sz="1900" dirty="0">
                <a:latin typeface="+mj-lt"/>
              </a:rPr>
              <a:t>E.g. Ryanair offers very low prices, but also little added value.  Passenger has to pay for all the extras, such as bag check in, food &amp; beverages, entertainment, etc.  Many consumers regard this as a “fair price for what you get”.</a:t>
            </a:r>
          </a:p>
          <a:p>
            <a:pPr marL="400050">
              <a:buFont typeface="+mj-lt"/>
              <a:buAutoNum type="alphaLcPeriod"/>
            </a:pPr>
            <a:r>
              <a:rPr lang="en-ZA" sz="1900" dirty="0">
                <a:solidFill>
                  <a:srgbClr val="FF0000"/>
                </a:solidFill>
                <a:latin typeface="+mj-lt"/>
              </a:rPr>
              <a:t>Value-added pricing  - </a:t>
            </a:r>
            <a:r>
              <a:rPr lang="en-US" sz="1900" dirty="0">
                <a:solidFill>
                  <a:srgbClr val="000000"/>
                </a:solidFill>
                <a:latin typeface="+mj-lt"/>
              </a:rPr>
              <a:t>Value-added features and services are added to a product in order to differentiate the offering from competitors, e.g. airline charging higher prices, but includes “extras” in the offer.  Some consumers are willing to pay the higher price to get all the “extras”.</a:t>
            </a:r>
          </a:p>
          <a:p>
            <a:pPr marL="0" indent="0">
              <a:buNone/>
            </a:pPr>
            <a:endParaRPr lang="en-ZA" dirty="0"/>
          </a:p>
        </p:txBody>
      </p:sp>
      <p:sp>
        <p:nvSpPr>
          <p:cNvPr id="4" name="Date Placeholder 3">
            <a:extLst>
              <a:ext uri="{FF2B5EF4-FFF2-40B4-BE49-F238E27FC236}">
                <a16:creationId xmlns:a16="http://schemas.microsoft.com/office/drawing/2014/main" id="{707F7DD8-A762-45AC-B657-1A5DF48F6088}"/>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5BDEC314-63EE-4F5E-8ADD-C65E02778E61}"/>
              </a:ext>
            </a:extLst>
          </p:cNvPr>
          <p:cNvSpPr>
            <a:spLocks noGrp="1"/>
          </p:cNvSpPr>
          <p:nvPr>
            <p:ph type="sldNum" sz="quarter" idx="12"/>
          </p:nvPr>
        </p:nvSpPr>
        <p:spPr/>
        <p:txBody>
          <a:bodyPr/>
          <a:lstStyle/>
          <a:p>
            <a:fld id="{B481C59A-629F-4652-BAAD-CB261C414506}" type="slidenum">
              <a:rPr lang="en-ZA" smtClean="0"/>
              <a:t>13</a:t>
            </a:fld>
            <a:endParaRPr lang="en-ZA"/>
          </a:p>
        </p:txBody>
      </p:sp>
    </p:spTree>
    <p:extLst>
      <p:ext uri="{BB962C8B-B14F-4D97-AF65-F5344CB8AC3E}">
        <p14:creationId xmlns:p14="http://schemas.microsoft.com/office/powerpoint/2010/main" val="12949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0CC6-294C-4D9A-B8E6-B7437AA60DB6}"/>
              </a:ext>
            </a:extLst>
          </p:cNvPr>
          <p:cNvSpPr>
            <a:spLocks noGrp="1"/>
          </p:cNvSpPr>
          <p:nvPr>
            <p:ph type="title"/>
          </p:nvPr>
        </p:nvSpPr>
        <p:spPr>
          <a:xfrm>
            <a:off x="1945201" y="624110"/>
            <a:ext cx="6589199" cy="528798"/>
          </a:xfrm>
        </p:spPr>
        <p:txBody>
          <a:bodyPr>
            <a:normAutofit fontScale="90000"/>
          </a:bodyPr>
          <a:lstStyle/>
          <a:p>
            <a:pPr marL="514350" indent="-514350">
              <a:buFont typeface="+mj-lt"/>
              <a:buAutoNum type="arabicPeriod" startAt="2"/>
            </a:pPr>
            <a:r>
              <a:rPr lang="en-ZA" sz="3200" dirty="0"/>
              <a:t>Cost-based pricing</a:t>
            </a:r>
          </a:p>
        </p:txBody>
      </p:sp>
      <p:sp>
        <p:nvSpPr>
          <p:cNvPr id="3" name="Content Placeholder 2">
            <a:extLst>
              <a:ext uri="{FF2B5EF4-FFF2-40B4-BE49-F238E27FC236}">
                <a16:creationId xmlns:a16="http://schemas.microsoft.com/office/drawing/2014/main" id="{C9482BE3-1260-413B-8CFF-AA39ED62FD3A}"/>
              </a:ext>
            </a:extLst>
          </p:cNvPr>
          <p:cNvSpPr>
            <a:spLocks noGrp="1"/>
          </p:cNvSpPr>
          <p:nvPr>
            <p:ph idx="1"/>
          </p:nvPr>
        </p:nvSpPr>
        <p:spPr>
          <a:xfrm>
            <a:off x="2046110" y="1322895"/>
            <a:ext cx="6591985" cy="3777622"/>
          </a:xfrm>
        </p:spPr>
        <p:txBody>
          <a:bodyPr/>
          <a:lstStyle/>
          <a:p>
            <a:r>
              <a:rPr lang="en-ZA" sz="2200" dirty="0"/>
              <a:t>Costs set the “</a:t>
            </a:r>
            <a:r>
              <a:rPr lang="en-ZA" sz="2200" dirty="0">
                <a:solidFill>
                  <a:srgbClr val="FF0000"/>
                </a:solidFill>
              </a:rPr>
              <a:t>floor” </a:t>
            </a:r>
            <a:r>
              <a:rPr lang="en-ZA" sz="2200" dirty="0">
                <a:solidFill>
                  <a:schemeClr val="tx1"/>
                </a:solidFill>
              </a:rPr>
              <a:t>for the price.</a:t>
            </a:r>
          </a:p>
          <a:p>
            <a:endParaRPr lang="en-ZA" sz="2200" dirty="0">
              <a:solidFill>
                <a:srgbClr val="FF0000"/>
              </a:solidFill>
            </a:endParaRPr>
          </a:p>
          <a:p>
            <a:r>
              <a:rPr lang="en-ZA" sz="2200" dirty="0"/>
              <a:t>Costs include variable costs and fixed costs.</a:t>
            </a:r>
          </a:p>
          <a:p>
            <a:endParaRPr lang="en-ZA" dirty="0"/>
          </a:p>
        </p:txBody>
      </p:sp>
      <p:sp>
        <p:nvSpPr>
          <p:cNvPr id="4" name="Date Placeholder 3">
            <a:extLst>
              <a:ext uri="{FF2B5EF4-FFF2-40B4-BE49-F238E27FC236}">
                <a16:creationId xmlns:a16="http://schemas.microsoft.com/office/drawing/2014/main" id="{6AC461A7-D63B-4F23-B18C-DCA6CE923E6C}"/>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C3E1BF99-E1E0-4A00-A876-45C882591F13}"/>
              </a:ext>
            </a:extLst>
          </p:cNvPr>
          <p:cNvSpPr>
            <a:spLocks noGrp="1"/>
          </p:cNvSpPr>
          <p:nvPr>
            <p:ph type="sldNum" sz="quarter" idx="12"/>
          </p:nvPr>
        </p:nvSpPr>
        <p:spPr/>
        <p:txBody>
          <a:bodyPr/>
          <a:lstStyle/>
          <a:p>
            <a:fld id="{B481C59A-629F-4652-BAAD-CB261C414506}" type="slidenum">
              <a:rPr lang="en-ZA" smtClean="0"/>
              <a:t>14</a:t>
            </a:fld>
            <a:endParaRPr lang="en-ZA"/>
          </a:p>
        </p:txBody>
      </p:sp>
    </p:spTree>
    <p:extLst>
      <p:ext uri="{BB962C8B-B14F-4D97-AF65-F5344CB8AC3E}">
        <p14:creationId xmlns:p14="http://schemas.microsoft.com/office/powerpoint/2010/main" val="282078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0CC6-294C-4D9A-B8E6-B7437AA60DB6}"/>
              </a:ext>
            </a:extLst>
          </p:cNvPr>
          <p:cNvSpPr>
            <a:spLocks noGrp="1"/>
          </p:cNvSpPr>
          <p:nvPr>
            <p:ph type="title"/>
          </p:nvPr>
        </p:nvSpPr>
        <p:spPr>
          <a:xfrm>
            <a:off x="1945201" y="624110"/>
            <a:ext cx="6589199" cy="528798"/>
          </a:xfrm>
        </p:spPr>
        <p:txBody>
          <a:bodyPr>
            <a:normAutofit fontScale="90000"/>
          </a:bodyPr>
          <a:lstStyle/>
          <a:p>
            <a:pPr marL="514350" indent="-514350">
              <a:buFont typeface="+mj-lt"/>
              <a:buAutoNum type="arabicPeriod" startAt="3"/>
            </a:pPr>
            <a:r>
              <a:rPr lang="en-ZA" sz="3200" dirty="0"/>
              <a:t>Competition-based pricing</a:t>
            </a:r>
          </a:p>
        </p:txBody>
      </p:sp>
      <p:sp>
        <p:nvSpPr>
          <p:cNvPr id="3" name="Content Placeholder 2">
            <a:extLst>
              <a:ext uri="{FF2B5EF4-FFF2-40B4-BE49-F238E27FC236}">
                <a16:creationId xmlns:a16="http://schemas.microsoft.com/office/drawing/2014/main" id="{C9482BE3-1260-413B-8CFF-AA39ED62FD3A}"/>
              </a:ext>
            </a:extLst>
          </p:cNvPr>
          <p:cNvSpPr>
            <a:spLocks noGrp="1"/>
          </p:cNvSpPr>
          <p:nvPr>
            <p:ph idx="1"/>
          </p:nvPr>
        </p:nvSpPr>
        <p:spPr>
          <a:xfrm>
            <a:off x="2046110" y="1322895"/>
            <a:ext cx="6591985" cy="3777622"/>
          </a:xfrm>
        </p:spPr>
        <p:txBody>
          <a:bodyPr/>
          <a:lstStyle/>
          <a:p>
            <a:r>
              <a:rPr lang="en-ZA" sz="2200" dirty="0"/>
              <a:t>Setting prices based on competitors’ strategies, costs, prices and offerings.  </a:t>
            </a:r>
          </a:p>
          <a:p>
            <a:r>
              <a:rPr lang="en-ZA" sz="2200" dirty="0"/>
              <a:t>If organization wants to set its prices higher than competition, it has to offer something extra that is valued by the customer.  Otherwise customer is likely to buy from competition.</a:t>
            </a:r>
          </a:p>
          <a:p>
            <a:endParaRPr lang="en-ZA" dirty="0"/>
          </a:p>
        </p:txBody>
      </p:sp>
      <p:sp>
        <p:nvSpPr>
          <p:cNvPr id="4" name="Date Placeholder 3">
            <a:extLst>
              <a:ext uri="{FF2B5EF4-FFF2-40B4-BE49-F238E27FC236}">
                <a16:creationId xmlns:a16="http://schemas.microsoft.com/office/drawing/2014/main" id="{6AC461A7-D63B-4F23-B18C-DCA6CE923E6C}"/>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C3E1BF99-E1E0-4A00-A876-45C882591F13}"/>
              </a:ext>
            </a:extLst>
          </p:cNvPr>
          <p:cNvSpPr>
            <a:spLocks noGrp="1"/>
          </p:cNvSpPr>
          <p:nvPr>
            <p:ph type="sldNum" sz="quarter" idx="12"/>
          </p:nvPr>
        </p:nvSpPr>
        <p:spPr/>
        <p:txBody>
          <a:bodyPr/>
          <a:lstStyle/>
          <a:p>
            <a:fld id="{B481C59A-629F-4652-BAAD-CB261C414506}" type="slidenum">
              <a:rPr lang="en-ZA" smtClean="0"/>
              <a:t>15</a:t>
            </a:fld>
            <a:endParaRPr lang="en-ZA"/>
          </a:p>
        </p:txBody>
      </p:sp>
    </p:spTree>
    <p:extLst>
      <p:ext uri="{BB962C8B-B14F-4D97-AF65-F5344CB8AC3E}">
        <p14:creationId xmlns:p14="http://schemas.microsoft.com/office/powerpoint/2010/main" val="175119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C62D-FB7B-4C1E-8EFF-C279A8211D0E}"/>
              </a:ext>
            </a:extLst>
          </p:cNvPr>
          <p:cNvSpPr>
            <a:spLocks noGrp="1"/>
          </p:cNvSpPr>
          <p:nvPr>
            <p:ph type="title"/>
          </p:nvPr>
        </p:nvSpPr>
        <p:spPr>
          <a:xfrm>
            <a:off x="1761045" y="608383"/>
            <a:ext cx="6589199" cy="723923"/>
          </a:xfrm>
        </p:spPr>
        <p:txBody>
          <a:bodyPr>
            <a:normAutofit/>
          </a:bodyPr>
          <a:lstStyle/>
          <a:p>
            <a:r>
              <a:rPr lang="en-ZA" sz="3200" dirty="0"/>
              <a:t>Pricing </a:t>
            </a:r>
            <a:r>
              <a:rPr lang="en-ZA" sz="3200" dirty="0">
                <a:solidFill>
                  <a:srgbClr val="FF0000"/>
                </a:solidFill>
              </a:rPr>
              <a:t>new</a:t>
            </a:r>
            <a:r>
              <a:rPr lang="en-ZA" sz="3200" dirty="0"/>
              <a:t> products</a:t>
            </a:r>
          </a:p>
        </p:txBody>
      </p:sp>
      <p:sp>
        <p:nvSpPr>
          <p:cNvPr id="3" name="Content Placeholder 2">
            <a:extLst>
              <a:ext uri="{FF2B5EF4-FFF2-40B4-BE49-F238E27FC236}">
                <a16:creationId xmlns:a16="http://schemas.microsoft.com/office/drawing/2014/main" id="{5668870F-6A2A-40FA-B32E-79402CAE1674}"/>
              </a:ext>
            </a:extLst>
          </p:cNvPr>
          <p:cNvSpPr>
            <a:spLocks noGrp="1"/>
          </p:cNvSpPr>
          <p:nvPr>
            <p:ph idx="1"/>
          </p:nvPr>
        </p:nvSpPr>
        <p:spPr>
          <a:xfrm>
            <a:off x="1758259" y="1428529"/>
            <a:ext cx="7310327" cy="4706559"/>
          </a:xfrm>
        </p:spPr>
        <p:txBody>
          <a:bodyPr>
            <a:normAutofit fontScale="32500" lnSpcReduction="20000"/>
          </a:bodyPr>
          <a:lstStyle/>
          <a:p>
            <a:pPr lvl="0">
              <a:spcBef>
                <a:spcPct val="0"/>
              </a:spcBef>
              <a:buClr>
                <a:srgbClr val="549E39"/>
              </a:buClr>
              <a:buNone/>
            </a:pPr>
            <a:r>
              <a:rPr lang="en-US" altLang="en-US" sz="8600" dirty="0">
                <a:solidFill>
                  <a:prstClr val="black">
                    <a:lumMod val="75000"/>
                    <a:lumOff val="25000"/>
                  </a:prstClr>
                </a:solidFill>
                <a:latin typeface="Arial" panose="020B0604020202020204" pitchFamily="34" charset="0"/>
              </a:rPr>
              <a:t>Generally three strategies for setting prices on </a:t>
            </a:r>
            <a:r>
              <a:rPr lang="en-US" altLang="en-US" sz="8600" dirty="0">
                <a:solidFill>
                  <a:srgbClr val="FF0000"/>
                </a:solidFill>
                <a:latin typeface="Arial" panose="020B0604020202020204" pitchFamily="34" charset="0"/>
              </a:rPr>
              <a:t>new</a:t>
            </a:r>
            <a:r>
              <a:rPr lang="en-US" altLang="en-US" sz="8600" dirty="0">
                <a:solidFill>
                  <a:prstClr val="black">
                    <a:lumMod val="75000"/>
                    <a:lumOff val="25000"/>
                  </a:prstClr>
                </a:solidFill>
                <a:latin typeface="Arial" panose="020B0604020202020204" pitchFamily="34" charset="0"/>
              </a:rPr>
              <a:t> products.</a:t>
            </a:r>
          </a:p>
          <a:p>
            <a:pPr lvl="0">
              <a:spcBef>
                <a:spcPct val="0"/>
              </a:spcBef>
              <a:buClr>
                <a:srgbClr val="549E39"/>
              </a:buClr>
              <a:buNone/>
            </a:pPr>
            <a:endParaRPr lang="en-US" altLang="en-US" sz="8600" dirty="0">
              <a:solidFill>
                <a:prstClr val="black">
                  <a:lumMod val="75000"/>
                  <a:lumOff val="25000"/>
                </a:prstClr>
              </a:solidFill>
              <a:latin typeface="Arial" panose="020B0604020202020204" pitchFamily="34" charset="0"/>
            </a:endParaRPr>
          </a:p>
          <a:p>
            <a:pPr marL="457200" lvl="0" indent="-457200">
              <a:spcBef>
                <a:spcPct val="0"/>
              </a:spcBef>
              <a:buClr>
                <a:srgbClr val="549E39"/>
              </a:buClr>
              <a:buFont typeface="+mj-lt"/>
              <a:buAutoNum type="arabicPeriod"/>
            </a:pPr>
            <a:r>
              <a:rPr lang="en-US" altLang="en-US" sz="8600" dirty="0">
                <a:solidFill>
                  <a:schemeClr val="tx1"/>
                </a:solidFill>
                <a:latin typeface="Arial" panose="020B0604020202020204" pitchFamily="34" charset="0"/>
              </a:rPr>
              <a:t>Price skimming</a:t>
            </a:r>
          </a:p>
          <a:p>
            <a:pPr marL="0" lvl="0" indent="0">
              <a:spcBef>
                <a:spcPct val="0"/>
              </a:spcBef>
              <a:buClr>
                <a:srgbClr val="549E39"/>
              </a:buClr>
              <a:buNone/>
            </a:pPr>
            <a:r>
              <a:rPr lang="en-US" altLang="en-US" sz="8600" dirty="0">
                <a:solidFill>
                  <a:schemeClr val="tx1"/>
                </a:solidFill>
                <a:latin typeface="Arial" panose="020B0604020202020204" pitchFamily="34" charset="0"/>
              </a:rPr>
              <a:t>	</a:t>
            </a:r>
          </a:p>
          <a:p>
            <a:pPr marL="457200" lvl="0" indent="-457200">
              <a:spcBef>
                <a:spcPct val="0"/>
              </a:spcBef>
              <a:buClr>
                <a:srgbClr val="549E39"/>
              </a:buClr>
              <a:buFont typeface="+mj-lt"/>
              <a:buAutoNum type="arabicPeriod" startAt="2"/>
            </a:pPr>
            <a:endParaRPr lang="en-US" altLang="en-US" sz="8600" dirty="0">
              <a:solidFill>
                <a:schemeClr val="tx1"/>
              </a:solidFill>
              <a:latin typeface="Arial" panose="020B0604020202020204" pitchFamily="34" charset="0"/>
            </a:endParaRPr>
          </a:p>
          <a:p>
            <a:pPr marL="457200" lvl="0" indent="-457200">
              <a:spcBef>
                <a:spcPct val="0"/>
              </a:spcBef>
              <a:buClr>
                <a:srgbClr val="549E39"/>
              </a:buClr>
              <a:buFont typeface="+mj-lt"/>
              <a:buAutoNum type="arabicPeriod" startAt="2"/>
            </a:pPr>
            <a:r>
              <a:rPr lang="en-US" altLang="en-US" sz="8600" dirty="0">
                <a:solidFill>
                  <a:schemeClr val="tx1"/>
                </a:solidFill>
                <a:latin typeface="Arial" panose="020B0604020202020204" pitchFamily="34" charset="0"/>
              </a:rPr>
              <a:t>Penetration pricing</a:t>
            </a:r>
          </a:p>
          <a:p>
            <a:pPr marL="0" lvl="0" indent="0">
              <a:spcBef>
                <a:spcPct val="0"/>
              </a:spcBef>
              <a:buClr>
                <a:srgbClr val="549E39"/>
              </a:buClr>
              <a:buNone/>
            </a:pPr>
            <a:r>
              <a:rPr lang="en-US" altLang="en-US" sz="8600" dirty="0">
                <a:solidFill>
                  <a:schemeClr val="tx1"/>
                </a:solidFill>
                <a:latin typeface="Arial" panose="020B0604020202020204" pitchFamily="34" charset="0"/>
              </a:rPr>
              <a:t>	</a:t>
            </a:r>
          </a:p>
          <a:p>
            <a:pPr marL="457200" lvl="0" indent="-457200">
              <a:spcBef>
                <a:spcPct val="0"/>
              </a:spcBef>
              <a:buClr>
                <a:srgbClr val="549E39"/>
              </a:buClr>
              <a:buFont typeface="+mj-lt"/>
              <a:buAutoNum type="arabicPeriod" startAt="3"/>
            </a:pPr>
            <a:endParaRPr lang="en-US" altLang="en-US" sz="8600" dirty="0">
              <a:solidFill>
                <a:schemeClr val="tx1"/>
              </a:solidFill>
              <a:latin typeface="Arial" panose="020B0604020202020204" pitchFamily="34" charset="0"/>
            </a:endParaRPr>
          </a:p>
          <a:p>
            <a:pPr marL="457200" lvl="0" indent="-457200">
              <a:spcBef>
                <a:spcPct val="0"/>
              </a:spcBef>
              <a:buClr>
                <a:srgbClr val="549E39"/>
              </a:buClr>
              <a:buFont typeface="+mj-lt"/>
              <a:buAutoNum type="arabicPeriod" startAt="3"/>
            </a:pPr>
            <a:endParaRPr lang="en-US" altLang="en-US" sz="8600" dirty="0">
              <a:solidFill>
                <a:schemeClr val="tx1"/>
              </a:solidFill>
              <a:latin typeface="Arial" panose="020B0604020202020204" pitchFamily="34" charset="0"/>
            </a:endParaRPr>
          </a:p>
          <a:p>
            <a:pPr marL="457200" lvl="0" indent="-457200">
              <a:spcBef>
                <a:spcPct val="0"/>
              </a:spcBef>
              <a:buClr>
                <a:srgbClr val="549E39"/>
              </a:buClr>
              <a:buFont typeface="+mj-lt"/>
              <a:buAutoNum type="arabicPeriod" startAt="3"/>
            </a:pPr>
            <a:r>
              <a:rPr lang="en-US" altLang="en-US" sz="8600" dirty="0">
                <a:solidFill>
                  <a:schemeClr val="tx1"/>
                </a:solidFill>
                <a:latin typeface="Arial" panose="020B0604020202020204" pitchFamily="34" charset="0"/>
              </a:rPr>
              <a:t>Status quo pricing (also called competitor pricing)</a:t>
            </a:r>
          </a:p>
          <a:p>
            <a:pPr marL="0" lvl="0" indent="0">
              <a:spcBef>
                <a:spcPct val="0"/>
              </a:spcBef>
              <a:buClr>
                <a:srgbClr val="549E39"/>
              </a:buClr>
              <a:buNone/>
            </a:pPr>
            <a:r>
              <a:rPr lang="en-US" altLang="en-US" sz="2000" dirty="0">
                <a:solidFill>
                  <a:prstClr val="black">
                    <a:lumMod val="75000"/>
                    <a:lumOff val="25000"/>
                  </a:prstClr>
                </a:solidFill>
                <a:latin typeface="Arial" panose="020B0604020202020204" pitchFamily="34" charset="0"/>
              </a:rPr>
              <a:t>	</a:t>
            </a:r>
            <a:endParaRPr lang="en-ZA" dirty="0"/>
          </a:p>
        </p:txBody>
      </p:sp>
      <p:sp>
        <p:nvSpPr>
          <p:cNvPr id="4" name="Date Placeholder 3">
            <a:extLst>
              <a:ext uri="{FF2B5EF4-FFF2-40B4-BE49-F238E27FC236}">
                <a16:creationId xmlns:a16="http://schemas.microsoft.com/office/drawing/2014/main" id="{D8810062-9635-4F2C-9F3E-38BBBA1AD8B4}"/>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D62525D8-720D-4779-8830-A0DF5D1333BA}"/>
              </a:ext>
            </a:extLst>
          </p:cNvPr>
          <p:cNvSpPr>
            <a:spLocks noGrp="1"/>
          </p:cNvSpPr>
          <p:nvPr>
            <p:ph type="sldNum" sz="quarter" idx="12"/>
          </p:nvPr>
        </p:nvSpPr>
        <p:spPr/>
        <p:txBody>
          <a:bodyPr/>
          <a:lstStyle/>
          <a:p>
            <a:fld id="{B481C59A-629F-4652-BAAD-CB261C414506}" type="slidenum">
              <a:rPr lang="en-ZA" smtClean="0"/>
              <a:t>16</a:t>
            </a:fld>
            <a:endParaRPr lang="en-ZA"/>
          </a:p>
        </p:txBody>
      </p:sp>
      <p:sp>
        <p:nvSpPr>
          <p:cNvPr id="7" name="Rectangle 6">
            <a:extLst>
              <a:ext uri="{FF2B5EF4-FFF2-40B4-BE49-F238E27FC236}">
                <a16:creationId xmlns:a16="http://schemas.microsoft.com/office/drawing/2014/main" id="{C3B738F4-DC93-4737-8DC1-CE54805E4DAF}"/>
              </a:ext>
            </a:extLst>
          </p:cNvPr>
          <p:cNvSpPr/>
          <p:nvPr/>
        </p:nvSpPr>
        <p:spPr>
          <a:xfrm>
            <a:off x="1758259" y="6165926"/>
            <a:ext cx="4572000" cy="338554"/>
          </a:xfrm>
          <a:prstGeom prst="rect">
            <a:avLst/>
          </a:prstGeom>
        </p:spPr>
        <p:txBody>
          <a:bodyPr wrap="square">
            <a:spAutoFit/>
          </a:bodyPr>
          <a:lstStyle/>
          <a:p>
            <a:r>
              <a:rPr lang="en-ZA" sz="800" dirty="0">
                <a:hlinkClick r:id="rId2"/>
              </a:rPr>
              <a:t>https://steemit.com/recipe/@reddust/how-to-make-butter-from-raw-milk-cream</a:t>
            </a:r>
            <a:endParaRPr lang="en-ZA" sz="800" dirty="0"/>
          </a:p>
          <a:p>
            <a:r>
              <a:rPr lang="en-ZA" sz="800" dirty="0"/>
              <a:t>https://www.theprairiehomestead.com/2015/03/separate-cream-from-milk.html</a:t>
            </a:r>
          </a:p>
        </p:txBody>
      </p:sp>
      <p:pic>
        <p:nvPicPr>
          <p:cNvPr id="8" name="Picture 7">
            <a:extLst>
              <a:ext uri="{FF2B5EF4-FFF2-40B4-BE49-F238E27FC236}">
                <a16:creationId xmlns:a16="http://schemas.microsoft.com/office/drawing/2014/main" id="{0525E26A-79C3-4742-8E58-6F6A6C017F6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267278" y="2223000"/>
            <a:ext cx="1707239" cy="1152000"/>
          </a:xfrm>
          <a:prstGeom prst="rect">
            <a:avLst/>
          </a:prstGeom>
        </p:spPr>
      </p:pic>
      <p:pic>
        <p:nvPicPr>
          <p:cNvPr id="9" name="Picture 8">
            <a:extLst>
              <a:ext uri="{FF2B5EF4-FFF2-40B4-BE49-F238E27FC236}">
                <a16:creationId xmlns:a16="http://schemas.microsoft.com/office/drawing/2014/main" id="{1D9988E6-75C8-420E-A502-02E60335460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40560" y="2169000"/>
            <a:ext cx="1344640" cy="1260000"/>
          </a:xfrm>
          <a:prstGeom prst="rect">
            <a:avLst/>
          </a:prstGeom>
        </p:spPr>
      </p:pic>
      <p:pic>
        <p:nvPicPr>
          <p:cNvPr id="10" name="Picture 9">
            <a:extLst>
              <a:ext uri="{FF2B5EF4-FFF2-40B4-BE49-F238E27FC236}">
                <a16:creationId xmlns:a16="http://schemas.microsoft.com/office/drawing/2014/main" id="{B7837414-205F-4F77-9EDE-C8C3616DF072}"/>
              </a:ext>
            </a:extLst>
          </p:cNvPr>
          <p:cNvPicPr>
            <a:picLocks noChangeAspect="1"/>
          </p:cNvPicPr>
          <p:nvPr/>
        </p:nvPicPr>
        <p:blipFill>
          <a:blip r:embed="rId5"/>
          <a:stretch>
            <a:fillRect/>
          </a:stretch>
        </p:blipFill>
        <p:spPr>
          <a:xfrm>
            <a:off x="6032081" y="3525223"/>
            <a:ext cx="2707320" cy="1044000"/>
          </a:xfrm>
          <a:prstGeom prst="rect">
            <a:avLst/>
          </a:prstGeom>
        </p:spPr>
      </p:pic>
    </p:spTree>
    <p:extLst>
      <p:ext uri="{BB962C8B-B14F-4D97-AF65-F5344CB8AC3E}">
        <p14:creationId xmlns:p14="http://schemas.microsoft.com/office/powerpoint/2010/main" val="71925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5647-0463-4ADD-BA75-0D9015CEDE37}"/>
              </a:ext>
            </a:extLst>
          </p:cNvPr>
          <p:cNvSpPr>
            <a:spLocks noGrp="1"/>
          </p:cNvSpPr>
          <p:nvPr>
            <p:ph type="title"/>
          </p:nvPr>
        </p:nvSpPr>
        <p:spPr>
          <a:xfrm>
            <a:off x="1946795" y="438412"/>
            <a:ext cx="6589199" cy="714496"/>
          </a:xfrm>
        </p:spPr>
        <p:txBody>
          <a:bodyPr>
            <a:normAutofit/>
          </a:bodyPr>
          <a:lstStyle/>
          <a:p>
            <a:r>
              <a:rPr lang="en-ZA" sz="3200" dirty="0"/>
              <a:t>Price skimming</a:t>
            </a:r>
          </a:p>
        </p:txBody>
      </p:sp>
      <p:sp>
        <p:nvSpPr>
          <p:cNvPr id="3" name="Content Placeholder 2">
            <a:extLst>
              <a:ext uri="{FF2B5EF4-FFF2-40B4-BE49-F238E27FC236}">
                <a16:creationId xmlns:a16="http://schemas.microsoft.com/office/drawing/2014/main" id="{3258B3E9-644A-4AE1-9C9A-627E9A3DC621}"/>
              </a:ext>
            </a:extLst>
          </p:cNvPr>
          <p:cNvSpPr>
            <a:spLocks noGrp="1"/>
          </p:cNvSpPr>
          <p:nvPr>
            <p:ph idx="1"/>
          </p:nvPr>
        </p:nvSpPr>
        <p:spPr>
          <a:xfrm>
            <a:off x="1946795" y="1339939"/>
            <a:ext cx="6591985" cy="4995345"/>
          </a:xfrm>
        </p:spPr>
        <p:txBody>
          <a:bodyPr>
            <a:normAutofit fontScale="92500"/>
          </a:bodyPr>
          <a:lstStyle/>
          <a:p>
            <a:r>
              <a:rPr lang="en-US" sz="2200" dirty="0">
                <a:solidFill>
                  <a:srgbClr val="0E4049"/>
                </a:solidFill>
                <a:latin typeface="+mj-lt"/>
              </a:rPr>
              <a:t>Strategy of charging a relatively high price during the </a:t>
            </a:r>
            <a:r>
              <a:rPr lang="en-US" sz="2200" dirty="0">
                <a:solidFill>
                  <a:srgbClr val="FF0000"/>
                </a:solidFill>
                <a:latin typeface="+mj-lt"/>
              </a:rPr>
              <a:t>launch of a new</a:t>
            </a:r>
            <a:r>
              <a:rPr lang="en-US" sz="2200" dirty="0">
                <a:solidFill>
                  <a:srgbClr val="0E4049"/>
                </a:solidFill>
                <a:latin typeface="+mj-lt"/>
              </a:rPr>
              <a:t> product and then lowering the price over time as demand declines and competitor products enter the market.</a:t>
            </a:r>
          </a:p>
          <a:p>
            <a:r>
              <a:rPr lang="en-US" sz="2200" dirty="0">
                <a:solidFill>
                  <a:srgbClr val="0E4049"/>
                </a:solidFill>
                <a:latin typeface="+mj-lt"/>
              </a:rPr>
              <a:t>Usually a shorter term strategy suitable in case of unique product, technological breakthrough, or when there is little competition.</a:t>
            </a:r>
          </a:p>
          <a:p>
            <a:r>
              <a:rPr lang="en-US" sz="2200" dirty="0">
                <a:solidFill>
                  <a:srgbClr val="0E4049"/>
                </a:solidFill>
                <a:latin typeface="+mj-lt"/>
              </a:rPr>
              <a:t>Aimed at innovators who like to try out new things.</a:t>
            </a:r>
          </a:p>
          <a:p>
            <a:r>
              <a:rPr lang="en-US" sz="2200" dirty="0">
                <a:solidFill>
                  <a:srgbClr val="0E4049"/>
                </a:solidFill>
                <a:latin typeface="+mj-lt"/>
              </a:rPr>
              <a:t>High price might help to quickly recover product development costs and heavy promotional costs.</a:t>
            </a:r>
          </a:p>
          <a:p>
            <a:r>
              <a:rPr lang="en-US" sz="2200" dirty="0">
                <a:solidFill>
                  <a:srgbClr val="011010"/>
                </a:solidFill>
                <a:latin typeface="+mj-lt"/>
              </a:rPr>
              <a:t>However, high price might limit growth of demand for the product and this can give competitors more time to develop alternative products.</a:t>
            </a:r>
            <a:endParaRPr lang="en-US" dirty="0">
              <a:solidFill>
                <a:srgbClr val="0E4049"/>
              </a:solidFill>
              <a:latin typeface="Roboto"/>
            </a:endParaRPr>
          </a:p>
          <a:p>
            <a:endParaRPr lang="en-ZA" dirty="0"/>
          </a:p>
        </p:txBody>
      </p:sp>
      <p:sp>
        <p:nvSpPr>
          <p:cNvPr id="4" name="Date Placeholder 3">
            <a:extLst>
              <a:ext uri="{FF2B5EF4-FFF2-40B4-BE49-F238E27FC236}">
                <a16:creationId xmlns:a16="http://schemas.microsoft.com/office/drawing/2014/main" id="{12800640-35CE-478B-84EC-2523A3F62840}"/>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F6481CE8-8B34-4AF0-BBD8-B7801588644F}"/>
              </a:ext>
            </a:extLst>
          </p:cNvPr>
          <p:cNvSpPr>
            <a:spLocks noGrp="1"/>
          </p:cNvSpPr>
          <p:nvPr>
            <p:ph type="sldNum" sz="quarter" idx="12"/>
          </p:nvPr>
        </p:nvSpPr>
        <p:spPr/>
        <p:txBody>
          <a:bodyPr/>
          <a:lstStyle/>
          <a:p>
            <a:fld id="{B481C59A-629F-4652-BAAD-CB261C414506}" type="slidenum">
              <a:rPr lang="en-ZA" smtClean="0"/>
              <a:t>17</a:t>
            </a:fld>
            <a:endParaRPr lang="en-ZA"/>
          </a:p>
        </p:txBody>
      </p:sp>
    </p:spTree>
    <p:extLst>
      <p:ext uri="{BB962C8B-B14F-4D97-AF65-F5344CB8AC3E}">
        <p14:creationId xmlns:p14="http://schemas.microsoft.com/office/powerpoint/2010/main" val="233498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C7DC-7909-42C3-8DD4-908526F3AA80}"/>
              </a:ext>
            </a:extLst>
          </p:cNvPr>
          <p:cNvSpPr>
            <a:spLocks noGrp="1"/>
          </p:cNvSpPr>
          <p:nvPr>
            <p:ph type="title"/>
          </p:nvPr>
        </p:nvSpPr>
        <p:spPr>
          <a:xfrm>
            <a:off x="1945201" y="624110"/>
            <a:ext cx="6589199" cy="705069"/>
          </a:xfrm>
        </p:spPr>
        <p:txBody>
          <a:bodyPr>
            <a:normAutofit/>
          </a:bodyPr>
          <a:lstStyle/>
          <a:p>
            <a:r>
              <a:rPr lang="en-ZA" sz="3200" dirty="0"/>
              <a:t>Example of price skimming</a:t>
            </a:r>
          </a:p>
        </p:txBody>
      </p:sp>
      <p:sp>
        <p:nvSpPr>
          <p:cNvPr id="3" name="Content Placeholder 2">
            <a:extLst>
              <a:ext uri="{FF2B5EF4-FFF2-40B4-BE49-F238E27FC236}">
                <a16:creationId xmlns:a16="http://schemas.microsoft.com/office/drawing/2014/main" id="{3A60317A-44B7-438C-9DFC-A7A4FBE8B30A}"/>
              </a:ext>
            </a:extLst>
          </p:cNvPr>
          <p:cNvSpPr>
            <a:spLocks noGrp="1"/>
          </p:cNvSpPr>
          <p:nvPr>
            <p:ph idx="1"/>
          </p:nvPr>
        </p:nvSpPr>
        <p:spPr>
          <a:xfrm>
            <a:off x="1867001" y="1428531"/>
            <a:ext cx="6591985" cy="3777622"/>
          </a:xfrm>
        </p:spPr>
        <p:txBody>
          <a:bodyPr>
            <a:normAutofit/>
          </a:bodyPr>
          <a:lstStyle/>
          <a:p>
            <a:r>
              <a:rPr lang="en-US" sz="2200" dirty="0">
                <a:solidFill>
                  <a:srgbClr val="000000"/>
                </a:solidFill>
                <a:latin typeface="+mj-lt"/>
              </a:rPr>
              <a:t>Marketers of electronic products like mobile phones, typically use price skimming.  When a brand e.g. Apple or Samsung, brings a new model with new features on the market, the price is usually quite high.</a:t>
            </a:r>
          </a:p>
          <a:p>
            <a:r>
              <a:rPr lang="en-US" sz="2200" dirty="0">
                <a:solidFill>
                  <a:srgbClr val="000000"/>
                </a:solidFill>
                <a:latin typeface="+mj-lt"/>
              </a:rPr>
              <a:t>When competitors start offering products with similar features, the prices on the Apple or Samsung products start to decline.  </a:t>
            </a:r>
            <a:endParaRPr lang="en-ZA" sz="2200" dirty="0">
              <a:latin typeface="+mj-lt"/>
            </a:endParaRPr>
          </a:p>
          <a:p>
            <a:endParaRPr lang="en-ZA" dirty="0"/>
          </a:p>
        </p:txBody>
      </p:sp>
      <p:sp>
        <p:nvSpPr>
          <p:cNvPr id="4" name="Date Placeholder 3">
            <a:extLst>
              <a:ext uri="{FF2B5EF4-FFF2-40B4-BE49-F238E27FC236}">
                <a16:creationId xmlns:a16="http://schemas.microsoft.com/office/drawing/2014/main" id="{6E1C204D-4771-4344-B595-81E39203233A}"/>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61625706-0565-4201-82B6-36FC2A1F729F}"/>
              </a:ext>
            </a:extLst>
          </p:cNvPr>
          <p:cNvSpPr>
            <a:spLocks noGrp="1"/>
          </p:cNvSpPr>
          <p:nvPr>
            <p:ph type="sldNum" sz="quarter" idx="12"/>
          </p:nvPr>
        </p:nvSpPr>
        <p:spPr/>
        <p:txBody>
          <a:bodyPr/>
          <a:lstStyle/>
          <a:p>
            <a:fld id="{B481C59A-629F-4652-BAAD-CB261C414506}" type="slidenum">
              <a:rPr lang="en-ZA" smtClean="0"/>
              <a:t>18</a:t>
            </a:fld>
            <a:endParaRPr lang="en-ZA"/>
          </a:p>
        </p:txBody>
      </p:sp>
    </p:spTree>
    <p:extLst>
      <p:ext uri="{BB962C8B-B14F-4D97-AF65-F5344CB8AC3E}">
        <p14:creationId xmlns:p14="http://schemas.microsoft.com/office/powerpoint/2010/main" val="286245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5647-0463-4ADD-BA75-0D9015CEDE37}"/>
              </a:ext>
            </a:extLst>
          </p:cNvPr>
          <p:cNvSpPr>
            <a:spLocks noGrp="1"/>
          </p:cNvSpPr>
          <p:nvPr>
            <p:ph type="title"/>
          </p:nvPr>
        </p:nvSpPr>
        <p:spPr>
          <a:xfrm>
            <a:off x="1946795" y="438412"/>
            <a:ext cx="6589199" cy="714496"/>
          </a:xfrm>
        </p:spPr>
        <p:txBody>
          <a:bodyPr>
            <a:normAutofit/>
          </a:bodyPr>
          <a:lstStyle/>
          <a:p>
            <a:r>
              <a:rPr lang="en-ZA" sz="3200" dirty="0"/>
              <a:t>Penetration pricing</a:t>
            </a:r>
          </a:p>
        </p:txBody>
      </p:sp>
      <p:sp>
        <p:nvSpPr>
          <p:cNvPr id="3" name="Content Placeholder 2">
            <a:extLst>
              <a:ext uri="{FF2B5EF4-FFF2-40B4-BE49-F238E27FC236}">
                <a16:creationId xmlns:a16="http://schemas.microsoft.com/office/drawing/2014/main" id="{3258B3E9-644A-4AE1-9C9A-627E9A3DC621}"/>
              </a:ext>
            </a:extLst>
          </p:cNvPr>
          <p:cNvSpPr>
            <a:spLocks noGrp="1"/>
          </p:cNvSpPr>
          <p:nvPr>
            <p:ph idx="1"/>
          </p:nvPr>
        </p:nvSpPr>
        <p:spPr>
          <a:xfrm>
            <a:off x="1946795" y="1339939"/>
            <a:ext cx="6591985" cy="4995345"/>
          </a:xfrm>
        </p:spPr>
        <p:txBody>
          <a:bodyPr>
            <a:normAutofit/>
          </a:bodyPr>
          <a:lstStyle/>
          <a:p>
            <a:r>
              <a:rPr lang="en-US" sz="2200" dirty="0">
                <a:solidFill>
                  <a:srgbClr val="0E4049"/>
                </a:solidFill>
                <a:latin typeface="+mj-lt"/>
              </a:rPr>
              <a:t>Strategy of charging a relatively low price during the </a:t>
            </a:r>
            <a:r>
              <a:rPr lang="en-US" sz="2200" dirty="0">
                <a:solidFill>
                  <a:srgbClr val="FF0000"/>
                </a:solidFill>
                <a:latin typeface="+mj-lt"/>
              </a:rPr>
              <a:t>launch of a new</a:t>
            </a:r>
            <a:r>
              <a:rPr lang="en-US" sz="2200" dirty="0">
                <a:solidFill>
                  <a:srgbClr val="0E4049"/>
                </a:solidFill>
                <a:latin typeface="+mj-lt"/>
              </a:rPr>
              <a:t> product with the aim of quickly gaining market share. </a:t>
            </a:r>
          </a:p>
          <a:p>
            <a:r>
              <a:rPr lang="en-US" sz="2200" dirty="0">
                <a:cs typeface="Arial" pitchFamily="34" charset="0"/>
              </a:rPr>
              <a:t>Low price may discourage competition from market entry. </a:t>
            </a:r>
          </a:p>
          <a:p>
            <a:r>
              <a:rPr lang="en-US" altLang="en-US" sz="2200" dirty="0">
                <a:latin typeface="Arial" panose="020B0604020202020204" pitchFamily="34" charset="0"/>
              </a:rPr>
              <a:t>However, it might require facilities that allow for large production volumes.  Out-of-stock situations might result in unhappy customers. </a:t>
            </a:r>
          </a:p>
          <a:p>
            <a:r>
              <a:rPr lang="en-US" altLang="en-US" sz="2200" dirty="0">
                <a:latin typeface="Arial" panose="020B0604020202020204" pitchFamily="34" charset="0"/>
              </a:rPr>
              <a:t>Selling at low prices means lower profit per unit and more units sold to cover costs. </a:t>
            </a:r>
          </a:p>
          <a:p>
            <a:r>
              <a:rPr lang="en-US" altLang="en-US" sz="2200" dirty="0">
                <a:latin typeface="Arial" panose="020B0604020202020204" pitchFamily="34" charset="0"/>
              </a:rPr>
              <a:t>It is difficult to raise prices once competitors have entered market.</a:t>
            </a:r>
          </a:p>
          <a:p>
            <a:pPr>
              <a:lnSpc>
                <a:spcPct val="90000"/>
              </a:lnSpc>
              <a:spcBef>
                <a:spcPct val="60000"/>
              </a:spcBef>
              <a:buClr>
                <a:schemeClr val="accent2"/>
              </a:buClr>
              <a:buFont typeface="Arial" pitchFamily="34" charset="0"/>
              <a:buChar char="•"/>
              <a:defRPr/>
            </a:pPr>
            <a:endParaRPr lang="en-US" sz="2200" dirty="0">
              <a:cs typeface="Arial" pitchFamily="34" charset="0"/>
            </a:endParaRPr>
          </a:p>
          <a:p>
            <a:endParaRPr lang="en-ZA" dirty="0"/>
          </a:p>
        </p:txBody>
      </p:sp>
      <p:sp>
        <p:nvSpPr>
          <p:cNvPr id="4" name="Date Placeholder 3">
            <a:extLst>
              <a:ext uri="{FF2B5EF4-FFF2-40B4-BE49-F238E27FC236}">
                <a16:creationId xmlns:a16="http://schemas.microsoft.com/office/drawing/2014/main" id="{12800640-35CE-478B-84EC-2523A3F62840}"/>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F6481CE8-8B34-4AF0-BBD8-B7801588644F}"/>
              </a:ext>
            </a:extLst>
          </p:cNvPr>
          <p:cNvSpPr>
            <a:spLocks noGrp="1"/>
          </p:cNvSpPr>
          <p:nvPr>
            <p:ph type="sldNum" sz="quarter" idx="12"/>
          </p:nvPr>
        </p:nvSpPr>
        <p:spPr/>
        <p:txBody>
          <a:bodyPr/>
          <a:lstStyle/>
          <a:p>
            <a:fld id="{B481C59A-629F-4652-BAAD-CB261C414506}" type="slidenum">
              <a:rPr lang="en-ZA" smtClean="0"/>
              <a:t>19</a:t>
            </a:fld>
            <a:endParaRPr lang="en-ZA"/>
          </a:p>
        </p:txBody>
      </p:sp>
    </p:spTree>
    <p:extLst>
      <p:ext uri="{BB962C8B-B14F-4D97-AF65-F5344CB8AC3E}">
        <p14:creationId xmlns:p14="http://schemas.microsoft.com/office/powerpoint/2010/main" val="290275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48509"/>
          </a:xfrm>
        </p:spPr>
        <p:txBody>
          <a:bodyPr>
            <a:normAutofit/>
          </a:bodyPr>
          <a:lstStyle/>
          <a:p>
            <a:r>
              <a:rPr lang="en-US" altLang="en-US" sz="3200" dirty="0"/>
              <a:t>What is price?</a:t>
            </a:r>
            <a:endParaRPr lang="en-ZA" sz="3200" dirty="0"/>
          </a:p>
        </p:txBody>
      </p:sp>
      <p:sp>
        <p:nvSpPr>
          <p:cNvPr id="3" name="Content Placeholder 2"/>
          <p:cNvSpPr>
            <a:spLocks noGrp="1"/>
          </p:cNvSpPr>
          <p:nvPr>
            <p:ph idx="1"/>
          </p:nvPr>
        </p:nvSpPr>
        <p:spPr>
          <a:xfrm>
            <a:off x="1939629" y="1410127"/>
            <a:ext cx="6591985" cy="3777622"/>
          </a:xfrm>
        </p:spPr>
        <p:txBody>
          <a:bodyPr>
            <a:noAutofit/>
          </a:bodyPr>
          <a:lstStyle/>
          <a:p>
            <a:pPr marL="0" indent="0">
              <a:buNone/>
              <a:defRPr/>
            </a:pPr>
            <a:r>
              <a:rPr lang="en-US" sz="2200" dirty="0">
                <a:solidFill>
                  <a:srgbClr val="FF0000"/>
                </a:solidFill>
                <a:latin typeface="Arial" panose="020B0604020202020204" pitchFamily="34" charset="0"/>
                <a:cs typeface="Arial" panose="020B0604020202020204" pitchFamily="34" charset="0"/>
              </a:rPr>
              <a:t>Narrow definition:  </a:t>
            </a:r>
            <a:r>
              <a:rPr lang="en-US" sz="2200" dirty="0">
                <a:solidFill>
                  <a:schemeClr val="tx1"/>
                </a:solidFill>
                <a:latin typeface="Arial" panose="020B0604020202020204" pitchFamily="34" charset="0"/>
                <a:cs typeface="Arial" panose="020B0604020202020204" pitchFamily="34" charset="0"/>
              </a:rPr>
              <a:t>amount of money charged for a product or service.</a:t>
            </a:r>
          </a:p>
          <a:p>
            <a:pPr marL="0" indent="0">
              <a:buNone/>
              <a:defRPr/>
            </a:pPr>
            <a:r>
              <a:rPr lang="en-US" sz="2200" dirty="0">
                <a:solidFill>
                  <a:schemeClr val="tx1"/>
                </a:solidFill>
                <a:latin typeface="Arial" panose="020B0604020202020204" pitchFamily="34" charset="0"/>
                <a:cs typeface="Arial" panose="020B0604020202020204" pitchFamily="34" charset="0"/>
              </a:rPr>
              <a:t>Only element of marketing mix that reflects  </a:t>
            </a:r>
            <a:r>
              <a:rPr lang="en-US" sz="2200" dirty="0">
                <a:solidFill>
                  <a:srgbClr val="FF0000"/>
                </a:solidFill>
                <a:latin typeface="Arial" panose="020B0604020202020204" pitchFamily="34" charset="0"/>
                <a:cs typeface="Arial" panose="020B0604020202020204" pitchFamily="34" charset="0"/>
              </a:rPr>
              <a:t>revenue</a:t>
            </a:r>
            <a:r>
              <a:rPr lang="en-US" sz="2200" dirty="0">
                <a:solidFill>
                  <a:schemeClr val="tx1"/>
                </a:solidFill>
                <a:latin typeface="Arial" panose="020B0604020202020204" pitchFamily="34" charset="0"/>
                <a:cs typeface="Arial" panose="020B0604020202020204" pitchFamily="34" charset="0"/>
              </a:rPr>
              <a:t> – other 3 Ps represent </a:t>
            </a:r>
            <a:r>
              <a:rPr lang="en-US" sz="2200" dirty="0">
                <a:solidFill>
                  <a:srgbClr val="FF0000"/>
                </a:solidFill>
                <a:latin typeface="Arial" panose="020B0604020202020204" pitchFamily="34" charset="0"/>
                <a:cs typeface="Arial" panose="020B0604020202020204" pitchFamily="34" charset="0"/>
              </a:rPr>
              <a:t>cost.</a:t>
            </a:r>
          </a:p>
          <a:p>
            <a:pPr marL="0" indent="0">
              <a:buNone/>
              <a:defRPr/>
            </a:pPr>
            <a:r>
              <a:rPr lang="en-US" sz="2200" dirty="0">
                <a:solidFill>
                  <a:srgbClr val="FF0000"/>
                </a:solidFill>
                <a:latin typeface="Arial" panose="020B0604020202020204" pitchFamily="34" charset="0"/>
                <a:cs typeface="Arial" panose="020B0604020202020204" pitchFamily="34" charset="0"/>
              </a:rPr>
              <a:t>Consumers’</a:t>
            </a:r>
            <a:r>
              <a:rPr lang="en-US" sz="2200" dirty="0">
                <a:latin typeface="Arial" panose="020B0604020202020204" pitchFamily="34" charset="0"/>
                <a:cs typeface="Arial" panose="020B0604020202020204" pitchFamily="34" charset="0"/>
              </a:rPr>
              <a:t> point of view:</a:t>
            </a:r>
          </a:p>
          <a:p>
            <a:pPr>
              <a:defRPr/>
            </a:pPr>
            <a:r>
              <a:rPr lang="en-US" sz="2200" dirty="0">
                <a:latin typeface="Arial" panose="020B0604020202020204" pitchFamily="34" charset="0"/>
                <a:cs typeface="Arial" panose="020B0604020202020204" pitchFamily="34" charset="0"/>
              </a:rPr>
              <a:t>Price is that which is given up in an exchange to acquire a good or service (money + time lost while waiting for good or service).</a:t>
            </a:r>
          </a:p>
          <a:p>
            <a:pPr>
              <a:defRPr/>
            </a:pPr>
            <a:r>
              <a:rPr lang="en-US" sz="2200" dirty="0">
                <a:latin typeface="Arial" panose="020B0604020202020204" pitchFamily="34" charset="0"/>
                <a:cs typeface="Arial" panose="020B0604020202020204" pitchFamily="34" charset="0"/>
              </a:rPr>
              <a:t>Represents </a:t>
            </a:r>
            <a:r>
              <a:rPr lang="en-US" sz="2200" dirty="0">
                <a:solidFill>
                  <a:srgbClr val="FF0000"/>
                </a:solidFill>
                <a:latin typeface="Arial" panose="020B0604020202020204" pitchFamily="34" charset="0"/>
                <a:cs typeface="Arial" panose="020B0604020202020204" pitchFamily="34" charset="0"/>
              </a:rPr>
              <a:t>perceived value </a:t>
            </a:r>
            <a:r>
              <a:rPr lang="en-US" sz="2200" dirty="0">
                <a:latin typeface="Arial" panose="020B0604020202020204" pitchFamily="34" charset="0"/>
                <a:cs typeface="Arial" panose="020B0604020202020204" pitchFamily="34" charset="0"/>
              </a:rPr>
              <a:t>(based on expected satisfaction from using product/obtaining the service, relative to the sacrifices to obtain the product or service). </a:t>
            </a:r>
            <a:endParaRPr lang="en-ZA" sz="2200" dirty="0"/>
          </a:p>
        </p:txBody>
      </p:sp>
      <p:sp>
        <p:nvSpPr>
          <p:cNvPr id="4" name="Date Placeholder 3">
            <a:extLst>
              <a:ext uri="{FF2B5EF4-FFF2-40B4-BE49-F238E27FC236}">
                <a16:creationId xmlns:a16="http://schemas.microsoft.com/office/drawing/2014/main" id="{36350C4B-2548-4632-BF2E-11F9F9F73AAC}"/>
              </a:ext>
            </a:extLst>
          </p:cNvPr>
          <p:cNvSpPr>
            <a:spLocks noGrp="1"/>
          </p:cNvSpPr>
          <p:nvPr>
            <p:ph type="dt" sz="half" idx="10"/>
          </p:nvPr>
        </p:nvSpPr>
        <p:spPr/>
        <p:txBody>
          <a:bodyPr/>
          <a:lstStyle/>
          <a:p>
            <a:fld id="{C43B0E8D-CA37-4C4D-A5B3-77E8B25D9101}" type="datetime1">
              <a:rPr lang="en-ZA" smtClean="0"/>
              <a:t>2022/10/12</a:t>
            </a:fld>
            <a:endParaRPr lang="en-ZA"/>
          </a:p>
        </p:txBody>
      </p:sp>
      <p:sp>
        <p:nvSpPr>
          <p:cNvPr id="5" name="Slide Number Placeholder 4">
            <a:extLst>
              <a:ext uri="{FF2B5EF4-FFF2-40B4-BE49-F238E27FC236}">
                <a16:creationId xmlns:a16="http://schemas.microsoft.com/office/drawing/2014/main" id="{712D96A1-DF79-4B58-A07E-76EF0AD5C6AC}"/>
              </a:ext>
            </a:extLst>
          </p:cNvPr>
          <p:cNvSpPr>
            <a:spLocks noGrp="1"/>
          </p:cNvSpPr>
          <p:nvPr>
            <p:ph type="sldNum" sz="quarter" idx="12"/>
          </p:nvPr>
        </p:nvSpPr>
        <p:spPr/>
        <p:txBody>
          <a:bodyPr/>
          <a:lstStyle/>
          <a:p>
            <a:fld id="{B481C59A-629F-4652-BAAD-CB261C414506}" type="slidenum">
              <a:rPr lang="en-ZA" smtClean="0"/>
              <a:t>2</a:t>
            </a:fld>
            <a:endParaRPr lang="en-ZA"/>
          </a:p>
        </p:txBody>
      </p:sp>
    </p:spTree>
    <p:custDataLst>
      <p:tags r:id="rId1"/>
    </p:custDataLst>
    <p:extLst>
      <p:ext uri="{BB962C8B-B14F-4D97-AF65-F5344CB8AC3E}">
        <p14:creationId xmlns:p14="http://schemas.microsoft.com/office/powerpoint/2010/main" val="177410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5647-0463-4ADD-BA75-0D9015CEDE37}"/>
              </a:ext>
            </a:extLst>
          </p:cNvPr>
          <p:cNvSpPr>
            <a:spLocks noGrp="1"/>
          </p:cNvSpPr>
          <p:nvPr>
            <p:ph type="title"/>
          </p:nvPr>
        </p:nvSpPr>
        <p:spPr>
          <a:xfrm>
            <a:off x="1946795" y="438412"/>
            <a:ext cx="6589199" cy="714496"/>
          </a:xfrm>
        </p:spPr>
        <p:txBody>
          <a:bodyPr>
            <a:normAutofit/>
          </a:bodyPr>
          <a:lstStyle/>
          <a:p>
            <a:r>
              <a:rPr lang="en-ZA" sz="3200" dirty="0"/>
              <a:t>Status quo pricing</a:t>
            </a:r>
          </a:p>
        </p:txBody>
      </p:sp>
      <p:sp>
        <p:nvSpPr>
          <p:cNvPr id="3" name="Content Placeholder 2">
            <a:extLst>
              <a:ext uri="{FF2B5EF4-FFF2-40B4-BE49-F238E27FC236}">
                <a16:creationId xmlns:a16="http://schemas.microsoft.com/office/drawing/2014/main" id="{3258B3E9-644A-4AE1-9C9A-627E9A3DC621}"/>
              </a:ext>
            </a:extLst>
          </p:cNvPr>
          <p:cNvSpPr>
            <a:spLocks noGrp="1"/>
          </p:cNvSpPr>
          <p:nvPr>
            <p:ph idx="1"/>
          </p:nvPr>
        </p:nvSpPr>
        <p:spPr>
          <a:xfrm>
            <a:off x="1946795" y="1339939"/>
            <a:ext cx="6591985" cy="4995345"/>
          </a:xfrm>
        </p:spPr>
        <p:txBody>
          <a:bodyPr>
            <a:normAutofit/>
          </a:bodyPr>
          <a:lstStyle/>
          <a:p>
            <a:r>
              <a:rPr lang="en-US" sz="2200" dirty="0">
                <a:solidFill>
                  <a:srgbClr val="0E4049"/>
                </a:solidFill>
                <a:latin typeface="+mj-lt"/>
              </a:rPr>
              <a:t>Strategy of setting prices in line with competitors’ prices. </a:t>
            </a:r>
          </a:p>
          <a:p>
            <a:r>
              <a:rPr lang="en-US" sz="2200" dirty="0">
                <a:solidFill>
                  <a:srgbClr val="0E4049"/>
                </a:solidFill>
                <a:latin typeface="+mj-lt"/>
              </a:rPr>
              <a:t>Often used for product line extensions.</a:t>
            </a:r>
          </a:p>
          <a:p>
            <a:r>
              <a:rPr lang="en-US" sz="2200" dirty="0"/>
              <a:t>Simple method, but risky as it may ignore demand and cost. </a:t>
            </a:r>
          </a:p>
          <a:p>
            <a:r>
              <a:rPr lang="en-US" sz="2200" dirty="0"/>
              <a:t>If based on competitors prices, may make costly mistakes as organization does not know objectives, cost structures, etc. of competitors.</a:t>
            </a:r>
            <a:endParaRPr lang="en-ZA" sz="2200" dirty="0"/>
          </a:p>
          <a:p>
            <a:endParaRPr lang="en-US" sz="2200" dirty="0">
              <a:cs typeface="Arial" pitchFamily="34" charset="0"/>
            </a:endParaRPr>
          </a:p>
          <a:p>
            <a:endParaRPr lang="en-ZA" dirty="0"/>
          </a:p>
        </p:txBody>
      </p:sp>
      <p:sp>
        <p:nvSpPr>
          <p:cNvPr id="4" name="Date Placeholder 3">
            <a:extLst>
              <a:ext uri="{FF2B5EF4-FFF2-40B4-BE49-F238E27FC236}">
                <a16:creationId xmlns:a16="http://schemas.microsoft.com/office/drawing/2014/main" id="{12800640-35CE-478B-84EC-2523A3F62840}"/>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F6481CE8-8B34-4AF0-BBD8-B7801588644F}"/>
              </a:ext>
            </a:extLst>
          </p:cNvPr>
          <p:cNvSpPr>
            <a:spLocks noGrp="1"/>
          </p:cNvSpPr>
          <p:nvPr>
            <p:ph type="sldNum" sz="quarter" idx="12"/>
          </p:nvPr>
        </p:nvSpPr>
        <p:spPr/>
        <p:txBody>
          <a:bodyPr/>
          <a:lstStyle/>
          <a:p>
            <a:fld id="{B481C59A-629F-4652-BAAD-CB261C414506}" type="slidenum">
              <a:rPr lang="en-ZA" smtClean="0"/>
              <a:t>20</a:t>
            </a:fld>
            <a:endParaRPr lang="en-ZA"/>
          </a:p>
        </p:txBody>
      </p:sp>
    </p:spTree>
    <p:extLst>
      <p:ext uri="{BB962C8B-B14F-4D97-AF65-F5344CB8AC3E}">
        <p14:creationId xmlns:p14="http://schemas.microsoft.com/office/powerpoint/2010/main" val="38235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005" y="352740"/>
            <a:ext cx="6602638" cy="575032"/>
          </a:xfrm>
        </p:spPr>
        <p:txBody>
          <a:bodyPr>
            <a:normAutofit fontScale="90000"/>
          </a:bodyPr>
          <a:lstStyle/>
          <a:p>
            <a:r>
              <a:rPr lang="en-US" altLang="en-US" dirty="0"/>
              <a:t>Activity:  Pricing new products</a:t>
            </a:r>
            <a:endParaRPr lang="en-ZA" dirty="0"/>
          </a:p>
        </p:txBody>
      </p:sp>
      <p:sp>
        <p:nvSpPr>
          <p:cNvPr id="3" name="Content Placeholder 2"/>
          <p:cNvSpPr>
            <a:spLocks noGrp="1"/>
          </p:cNvSpPr>
          <p:nvPr>
            <p:ph idx="1"/>
          </p:nvPr>
        </p:nvSpPr>
        <p:spPr>
          <a:xfrm>
            <a:off x="1612822" y="1152908"/>
            <a:ext cx="6385821" cy="5656698"/>
          </a:xfrm>
        </p:spPr>
        <p:txBody>
          <a:bodyPr>
            <a:normAutofit lnSpcReduction="10000"/>
          </a:bodyPr>
          <a:lstStyle/>
          <a:p>
            <a:pPr marL="0" indent="0">
              <a:lnSpc>
                <a:spcPct val="120000"/>
              </a:lnSpc>
              <a:buNone/>
            </a:pPr>
            <a:r>
              <a:rPr lang="en-US" altLang="en-US" sz="2000" dirty="0">
                <a:latin typeface="Arial" panose="020B0604020202020204" pitchFamily="34" charset="0"/>
                <a:ea typeface="Calibri" panose="020F0502020204030204" pitchFamily="34" charset="0"/>
                <a:cs typeface="Arial" panose="020B0604020202020204" pitchFamily="34" charset="0"/>
              </a:rPr>
              <a:t>A farmer is producing high quality vegetables for the fresh produce market.  His two daughters have managed to produce genetically alter and produce </a:t>
            </a:r>
            <a:r>
              <a:rPr lang="en-US" altLang="en-US" sz="2000" b="1" dirty="0">
                <a:latin typeface="Arial" panose="020B0604020202020204" pitchFamily="34" charset="0"/>
                <a:ea typeface="Calibri" panose="020F0502020204030204" pitchFamily="34" charset="0"/>
                <a:cs typeface="Arial" panose="020B0604020202020204" pitchFamily="34" charset="0"/>
              </a:rPr>
              <a:t>chocolate-</a:t>
            </a:r>
            <a:r>
              <a:rPr lang="en-US" altLang="en-US" sz="2000" b="1" dirty="0" err="1">
                <a:latin typeface="Arial" panose="020B0604020202020204" pitchFamily="34" charset="0"/>
                <a:ea typeface="Calibri" panose="020F0502020204030204" pitchFamily="34" charset="0"/>
                <a:cs typeface="Arial" panose="020B0604020202020204" pitchFamily="34" charset="0"/>
              </a:rPr>
              <a:t>flavoured</a:t>
            </a:r>
            <a:r>
              <a:rPr lang="en-US" altLang="en-US" sz="2000" b="1" dirty="0">
                <a:latin typeface="Arial" panose="020B0604020202020204" pitchFamily="34" charset="0"/>
                <a:ea typeface="Calibri" panose="020F0502020204030204" pitchFamily="34" charset="0"/>
                <a:cs typeface="Arial" panose="020B0604020202020204" pitchFamily="34" charset="0"/>
              </a:rPr>
              <a:t> </a:t>
            </a:r>
            <a:r>
              <a:rPr lang="en-US" altLang="en-US" sz="2000" dirty="0">
                <a:latin typeface="Arial" panose="020B0604020202020204" pitchFamily="34" charset="0"/>
                <a:ea typeface="Calibri" panose="020F0502020204030204" pitchFamily="34" charset="0"/>
                <a:cs typeface="Arial" panose="020B0604020202020204" pitchFamily="34" charset="0"/>
              </a:rPr>
              <a:t>broccoli.  Although their broccoli has a chocolate taste, it still has all the health benefits of ordinary broccoli and looks like normal broccoli.  The family is wondering which of the three pricing strategies would be the best option and you have to advise them. </a:t>
            </a:r>
          </a:p>
          <a:p>
            <a:pPr marL="0" indent="0">
              <a:lnSpc>
                <a:spcPct val="120000"/>
              </a:lnSpc>
              <a:buNone/>
            </a:pPr>
            <a:r>
              <a:rPr lang="en-US" altLang="en-US" sz="2000" dirty="0">
                <a:latin typeface="Arial" panose="020B0604020202020204" pitchFamily="34" charset="0"/>
                <a:ea typeface="Calibri" panose="020F0502020204030204" pitchFamily="34" charset="0"/>
                <a:cs typeface="Arial" panose="020B0604020202020204" pitchFamily="34" charset="0"/>
              </a:rPr>
              <a:t>On the one hand, they want to quickly recover the development costs of around 10 000 euro.  But maybe, they should rather try to penetrate the market as quickly as possible before competitors also start producing a similar product. At this stage “regular” broccoli sells at around 3 euro per big bunch.  </a:t>
            </a:r>
            <a:endParaRPr lang="en-ZA" altLang="en-US" sz="2000" dirty="0">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buNone/>
            </a:pPr>
            <a:endParaRPr lang="en-US" altLang="en-US" dirty="0">
              <a:latin typeface="Arial" panose="020B0604020202020204" pitchFamily="34" charset="0"/>
              <a:ea typeface="Calibri" panose="020F0502020204030204" pitchFamily="34" charset="0"/>
              <a:cs typeface="Arial" panose="020B0604020202020204" pitchFamily="34" charset="0"/>
            </a:endParaRPr>
          </a:p>
          <a:p>
            <a:pPr marL="0" indent="0">
              <a:buNone/>
            </a:pPr>
            <a:endParaRPr lang="en-ZA" dirty="0"/>
          </a:p>
        </p:txBody>
      </p:sp>
      <p:sp>
        <p:nvSpPr>
          <p:cNvPr id="4" name="Date Placeholder 3">
            <a:extLst>
              <a:ext uri="{FF2B5EF4-FFF2-40B4-BE49-F238E27FC236}">
                <a16:creationId xmlns:a16="http://schemas.microsoft.com/office/drawing/2014/main" id="{62F88589-AA3C-47ED-AB9C-2BE106D036F9}"/>
              </a:ext>
            </a:extLst>
          </p:cNvPr>
          <p:cNvSpPr>
            <a:spLocks noGrp="1"/>
          </p:cNvSpPr>
          <p:nvPr>
            <p:ph type="dt" sz="half" idx="10"/>
          </p:nvPr>
        </p:nvSpPr>
        <p:spPr/>
        <p:txBody>
          <a:bodyPr/>
          <a:lstStyle/>
          <a:p>
            <a:fld id="{C3DC7E1F-32B6-4006-8A46-571B91A3F046}" type="datetime1">
              <a:rPr lang="en-ZA" smtClean="0"/>
              <a:t>2022/10/12</a:t>
            </a:fld>
            <a:endParaRPr lang="en-ZA"/>
          </a:p>
        </p:txBody>
      </p:sp>
      <p:sp>
        <p:nvSpPr>
          <p:cNvPr id="5" name="Slide Number Placeholder 4">
            <a:extLst>
              <a:ext uri="{FF2B5EF4-FFF2-40B4-BE49-F238E27FC236}">
                <a16:creationId xmlns:a16="http://schemas.microsoft.com/office/drawing/2014/main" id="{4EF72873-F9F8-4E0E-8736-7261790994CD}"/>
              </a:ext>
            </a:extLst>
          </p:cNvPr>
          <p:cNvSpPr>
            <a:spLocks noGrp="1"/>
          </p:cNvSpPr>
          <p:nvPr>
            <p:ph type="sldNum" sz="quarter" idx="12"/>
          </p:nvPr>
        </p:nvSpPr>
        <p:spPr/>
        <p:txBody>
          <a:bodyPr/>
          <a:lstStyle/>
          <a:p>
            <a:fld id="{B481C59A-629F-4652-BAAD-CB261C414506}" type="slidenum">
              <a:rPr lang="en-ZA" smtClean="0"/>
              <a:t>21</a:t>
            </a:fld>
            <a:endParaRPr lang="en-ZA"/>
          </a:p>
        </p:txBody>
      </p:sp>
    </p:spTree>
    <p:extLst>
      <p:ext uri="{BB962C8B-B14F-4D97-AF65-F5344CB8AC3E}">
        <p14:creationId xmlns:p14="http://schemas.microsoft.com/office/powerpoint/2010/main" val="1628595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55898"/>
          </a:xfrm>
        </p:spPr>
        <p:txBody>
          <a:bodyPr>
            <a:normAutofit/>
          </a:bodyPr>
          <a:lstStyle/>
          <a:p>
            <a:r>
              <a:rPr lang="en-US" sz="3200" dirty="0"/>
              <a:t>Activity:  Pricing strategies</a:t>
            </a:r>
            <a:endParaRPr lang="en-ZA" sz="3200" dirty="0"/>
          </a:p>
        </p:txBody>
      </p:sp>
      <p:sp>
        <p:nvSpPr>
          <p:cNvPr id="3" name="Content Placeholder 2"/>
          <p:cNvSpPr>
            <a:spLocks noGrp="1"/>
          </p:cNvSpPr>
          <p:nvPr>
            <p:ph idx="1"/>
          </p:nvPr>
        </p:nvSpPr>
        <p:spPr>
          <a:xfrm>
            <a:off x="1520767" y="1480008"/>
            <a:ext cx="6591985" cy="3777622"/>
          </a:xfrm>
        </p:spPr>
        <p:txBody>
          <a:bodyPr>
            <a:normAutofit fontScale="77500" lnSpcReduction="20000"/>
          </a:bodyPr>
          <a:lstStyle/>
          <a:p>
            <a:pPr marL="514350" indent="-514350" algn="just">
              <a:lnSpc>
                <a:spcPct val="107000"/>
              </a:lnSpc>
              <a:spcBef>
                <a:spcPts val="0"/>
              </a:spcBef>
              <a:spcAft>
                <a:spcPts val="800"/>
              </a:spcAft>
              <a:buFont typeface="+mj-lt"/>
              <a:buAutoNum type="arabicPeriod"/>
              <a:defRPr/>
            </a:pPr>
            <a:r>
              <a:rPr lang="en-US" sz="2200" dirty="0">
                <a:solidFill>
                  <a:schemeClr val="tx1"/>
                </a:solidFill>
                <a:ea typeface="Calibri" panose="020F0502020204030204" pitchFamily="34" charset="0"/>
                <a:cs typeface="Times New Roman" panose="02020603050405020304" pitchFamily="18" charset="0"/>
              </a:rPr>
              <a:t>Consider the information in the following link and identify the factors that can influence the setting of the price for the new broccoli.</a:t>
            </a:r>
          </a:p>
          <a:p>
            <a:pPr marL="0" indent="0" algn="just">
              <a:lnSpc>
                <a:spcPct val="107000"/>
              </a:lnSpc>
              <a:spcBef>
                <a:spcPts val="0"/>
              </a:spcBef>
              <a:spcAft>
                <a:spcPts val="800"/>
              </a:spcAft>
              <a:buNone/>
              <a:defRPr/>
            </a:pPr>
            <a:r>
              <a:rPr lang="en-US" sz="2200" dirty="0">
                <a:solidFill>
                  <a:schemeClr val="tx1"/>
                </a:solidFill>
                <a:ea typeface="Calibri" panose="020F0502020204030204" pitchFamily="34" charset="0"/>
                <a:cs typeface="Times New Roman" panose="02020603050405020304" pitchFamily="18" charset="0"/>
                <a:hlinkClick r:id="rId2"/>
              </a:rPr>
              <a:t>https://www.tutor2u.net/business/reference/pricing-factors-to-consider-when-setting-price</a:t>
            </a:r>
            <a:endParaRPr lang="en-US" sz="2200" dirty="0">
              <a:solidFill>
                <a:schemeClr val="tx1"/>
              </a:solidFill>
              <a:ea typeface="Calibri" panose="020F0502020204030204" pitchFamily="34" charset="0"/>
              <a:cs typeface="Times New Roman" panose="02020603050405020304" pitchFamily="18" charset="0"/>
            </a:endParaRPr>
          </a:p>
          <a:p>
            <a:pPr marL="514350" indent="-514350" algn="just">
              <a:lnSpc>
                <a:spcPct val="107000"/>
              </a:lnSpc>
              <a:spcBef>
                <a:spcPts val="0"/>
              </a:spcBef>
              <a:spcAft>
                <a:spcPts val="800"/>
              </a:spcAft>
              <a:buFont typeface="+mj-lt"/>
              <a:buAutoNum type="arabicPeriod"/>
              <a:defRPr/>
            </a:pPr>
            <a:endParaRPr lang="en-US" sz="2200" dirty="0">
              <a:solidFill>
                <a:schemeClr val="tx1"/>
              </a:solidFill>
              <a:ea typeface="Calibri" panose="020F0502020204030204" pitchFamily="34" charset="0"/>
              <a:cs typeface="Times New Roman" panose="02020603050405020304" pitchFamily="18" charset="0"/>
            </a:endParaRPr>
          </a:p>
          <a:p>
            <a:pPr marL="514350" indent="-514350" algn="just">
              <a:lnSpc>
                <a:spcPct val="107000"/>
              </a:lnSpc>
              <a:spcBef>
                <a:spcPts val="0"/>
              </a:spcBef>
              <a:spcAft>
                <a:spcPts val="800"/>
              </a:spcAft>
              <a:buFont typeface="+mj-lt"/>
              <a:buAutoNum type="arabicPeriod" startAt="2"/>
              <a:defRPr/>
            </a:pPr>
            <a:r>
              <a:rPr lang="en-US" sz="2200" dirty="0">
                <a:solidFill>
                  <a:srgbClr val="FF0000"/>
                </a:solidFill>
                <a:ea typeface="Calibri" panose="020F0502020204030204" pitchFamily="34" charset="0"/>
                <a:cs typeface="Times New Roman" panose="02020603050405020304" pitchFamily="18" charset="0"/>
              </a:rPr>
              <a:t>Evaluate</a:t>
            </a:r>
            <a:r>
              <a:rPr lang="en-US" sz="2200" dirty="0">
                <a:ea typeface="Calibri" panose="020F0502020204030204" pitchFamily="34" charset="0"/>
                <a:cs typeface="Times New Roman" panose="02020603050405020304" pitchFamily="18" charset="0"/>
              </a:rPr>
              <a:t> the use of each of the pricing </a:t>
            </a:r>
            <a:r>
              <a:rPr lang="en-US" sz="2200" dirty="0">
                <a:ea typeface="Calibri" panose="020F0502020204030204" pitchFamily="34" charset="0"/>
                <a:cs typeface="Arial" panose="020B0604020202020204" pitchFamily="34" charset="0"/>
              </a:rPr>
              <a:t>strategies for </a:t>
            </a:r>
            <a:r>
              <a:rPr lang="en-US" sz="2200" dirty="0">
                <a:solidFill>
                  <a:srgbClr val="FF0000"/>
                </a:solidFill>
                <a:ea typeface="Calibri" panose="020F0502020204030204" pitchFamily="34" charset="0"/>
                <a:cs typeface="Arial" panose="020B0604020202020204" pitchFamily="34" charset="0"/>
              </a:rPr>
              <a:t>new</a:t>
            </a:r>
            <a:r>
              <a:rPr lang="en-US" sz="2200" dirty="0">
                <a:ea typeface="Calibri" panose="020F0502020204030204" pitchFamily="34" charset="0"/>
                <a:cs typeface="Arial" panose="020B0604020202020204" pitchFamily="34" charset="0"/>
              </a:rPr>
              <a:t> products (skimming or penetration or status quo), motivating why or why not the strategy should be chosen.</a:t>
            </a:r>
            <a:endParaRPr lang="en-ZA" sz="2200" dirty="0">
              <a:ea typeface="Calibri" panose="020F0502020204030204" pitchFamily="34" charset="0"/>
              <a:cs typeface="Arial" panose="020B0604020202020204" pitchFamily="34" charset="0"/>
            </a:endParaRPr>
          </a:p>
          <a:p>
            <a:pPr marL="514350" indent="-514350" algn="just">
              <a:lnSpc>
                <a:spcPct val="107000"/>
              </a:lnSpc>
              <a:spcBef>
                <a:spcPts val="0"/>
              </a:spcBef>
              <a:spcAft>
                <a:spcPts val="800"/>
              </a:spcAft>
              <a:buFont typeface="+mj-lt"/>
              <a:buAutoNum type="arabicPeriod" startAt="2"/>
              <a:defRPr/>
            </a:pPr>
            <a:r>
              <a:rPr lang="en-US" sz="2200" dirty="0">
                <a:ea typeface="Calibri" panose="020F0502020204030204" pitchFamily="34" charset="0"/>
                <a:cs typeface="Arial" panose="020B0604020202020204" pitchFamily="34" charset="0"/>
              </a:rPr>
              <a:t>Also suggest a selling price per kilo for the new product.  </a:t>
            </a:r>
            <a:endParaRPr lang="en-ZA" sz="2200" dirty="0">
              <a:ea typeface="Calibri" panose="020F0502020204030204" pitchFamily="34" charset="0"/>
              <a:cs typeface="Arial" panose="020B0604020202020204" pitchFamily="34" charset="0"/>
            </a:endParaRPr>
          </a:p>
          <a:p>
            <a:pPr marL="514350" indent="-514350" algn="just">
              <a:lnSpc>
                <a:spcPct val="107000"/>
              </a:lnSpc>
              <a:spcBef>
                <a:spcPts val="0"/>
              </a:spcBef>
              <a:spcAft>
                <a:spcPts val="800"/>
              </a:spcAft>
              <a:buFont typeface="+mj-lt"/>
              <a:buAutoNum type="arabicPeriod" startAt="2"/>
              <a:defRPr/>
            </a:pPr>
            <a:r>
              <a:rPr lang="en-US" sz="2200" dirty="0">
                <a:ea typeface="Calibri" panose="020F0502020204030204" pitchFamily="34" charset="0"/>
                <a:cs typeface="Arial" panose="020B0604020202020204" pitchFamily="34" charset="0"/>
              </a:rPr>
              <a:t>Will supply and demand affect the price?  If so, how</a:t>
            </a:r>
            <a:r>
              <a:rPr lang="en-US" sz="2200" dirty="0">
                <a:ea typeface="Calibri" panose="020F0502020204030204" pitchFamily="34" charset="0"/>
                <a:cs typeface="Times New Roman" panose="02020603050405020304" pitchFamily="18" charset="0"/>
              </a:rPr>
              <a:t>?</a:t>
            </a:r>
            <a:endParaRPr lang="en-ZA" sz="2200" dirty="0">
              <a:ea typeface="Calibri" panose="020F0502020204030204" pitchFamily="34" charset="0"/>
              <a:cs typeface="Times New Roman" panose="02020603050405020304" pitchFamily="18" charset="0"/>
            </a:endParaRPr>
          </a:p>
          <a:p>
            <a:endParaRPr lang="en-ZA" dirty="0"/>
          </a:p>
        </p:txBody>
      </p:sp>
      <p:sp>
        <p:nvSpPr>
          <p:cNvPr id="4" name="Date Placeholder 3">
            <a:extLst>
              <a:ext uri="{FF2B5EF4-FFF2-40B4-BE49-F238E27FC236}">
                <a16:creationId xmlns:a16="http://schemas.microsoft.com/office/drawing/2014/main" id="{39F4C9C4-8992-4F20-9D48-6B7F4C29287C}"/>
              </a:ext>
            </a:extLst>
          </p:cNvPr>
          <p:cNvSpPr>
            <a:spLocks noGrp="1"/>
          </p:cNvSpPr>
          <p:nvPr>
            <p:ph type="dt" sz="half" idx="10"/>
          </p:nvPr>
        </p:nvSpPr>
        <p:spPr/>
        <p:txBody>
          <a:bodyPr/>
          <a:lstStyle/>
          <a:p>
            <a:fld id="{A5695276-C722-4207-AC08-F97866EC0AE5}" type="datetime1">
              <a:rPr lang="en-ZA" smtClean="0"/>
              <a:t>2022/10/12</a:t>
            </a:fld>
            <a:endParaRPr lang="en-ZA"/>
          </a:p>
        </p:txBody>
      </p:sp>
      <p:sp>
        <p:nvSpPr>
          <p:cNvPr id="5" name="Slide Number Placeholder 4">
            <a:extLst>
              <a:ext uri="{FF2B5EF4-FFF2-40B4-BE49-F238E27FC236}">
                <a16:creationId xmlns:a16="http://schemas.microsoft.com/office/drawing/2014/main" id="{6457A098-AF34-46E7-9B46-6526CFDC4C1B}"/>
              </a:ext>
            </a:extLst>
          </p:cNvPr>
          <p:cNvSpPr>
            <a:spLocks noGrp="1"/>
          </p:cNvSpPr>
          <p:nvPr>
            <p:ph type="sldNum" sz="quarter" idx="12"/>
          </p:nvPr>
        </p:nvSpPr>
        <p:spPr/>
        <p:txBody>
          <a:bodyPr/>
          <a:lstStyle/>
          <a:p>
            <a:fld id="{B481C59A-629F-4652-BAAD-CB261C414506}" type="slidenum">
              <a:rPr lang="en-ZA" smtClean="0"/>
              <a:t>22</a:t>
            </a:fld>
            <a:endParaRPr lang="en-ZA"/>
          </a:p>
        </p:txBody>
      </p:sp>
    </p:spTree>
    <p:extLst>
      <p:ext uri="{BB962C8B-B14F-4D97-AF65-F5344CB8AC3E}">
        <p14:creationId xmlns:p14="http://schemas.microsoft.com/office/powerpoint/2010/main" val="97624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71057"/>
          </a:xfrm>
        </p:spPr>
        <p:txBody>
          <a:bodyPr>
            <a:normAutofit/>
          </a:bodyPr>
          <a:lstStyle/>
          <a:p>
            <a:r>
              <a:rPr lang="en-US" sz="3200" dirty="0"/>
              <a:t>Activity:  Pricing new products</a:t>
            </a:r>
            <a:endParaRPr lang="en-ZA" sz="3200" dirty="0"/>
          </a:p>
        </p:txBody>
      </p:sp>
      <p:sp>
        <p:nvSpPr>
          <p:cNvPr id="3" name="Content Placeholder 2"/>
          <p:cNvSpPr>
            <a:spLocks noGrp="1"/>
          </p:cNvSpPr>
          <p:nvPr>
            <p:ph idx="1"/>
          </p:nvPr>
        </p:nvSpPr>
        <p:spPr>
          <a:xfrm>
            <a:off x="2055537" y="1876317"/>
            <a:ext cx="6591985" cy="3777622"/>
          </a:xfrm>
        </p:spPr>
        <p:txBody>
          <a:bodyPr/>
          <a:lstStyle/>
          <a:p>
            <a:pPr marL="0" indent="0">
              <a:buNone/>
            </a:pPr>
            <a:r>
              <a:rPr lang="en-ZA" altLang="en-US" sz="2200" dirty="0">
                <a:solidFill>
                  <a:schemeClr val="tx1"/>
                </a:solidFill>
                <a:latin typeface="Arial" panose="020B0604020202020204" pitchFamily="34" charset="0"/>
                <a:cs typeface="Arial" panose="020B0604020202020204" pitchFamily="34" charset="0"/>
              </a:rPr>
              <a:t>Watch the video below and comment on the chosen pricing strategy.</a:t>
            </a:r>
            <a:endParaRPr lang="en-ZA" altLang="en-US" sz="2200" dirty="0">
              <a:solidFill>
                <a:schemeClr val="tx1"/>
              </a:solidFill>
              <a:latin typeface="Arial" panose="020B0604020202020204" pitchFamily="34" charset="0"/>
              <a:cs typeface="Arial" panose="020B0604020202020204" pitchFamily="34" charset="0"/>
              <a:hlinkClick r:id="rId2"/>
            </a:endParaRPr>
          </a:p>
          <a:p>
            <a:pPr marL="0" indent="0">
              <a:buNone/>
            </a:pPr>
            <a:r>
              <a:rPr lang="en-ZA" altLang="en-US" sz="2200" dirty="0">
                <a:solidFill>
                  <a:srgbClr val="FF0000"/>
                </a:solidFill>
                <a:latin typeface="Arial" panose="020B0604020202020204" pitchFamily="34" charset="0"/>
                <a:cs typeface="Arial" panose="020B0604020202020204" pitchFamily="34" charset="0"/>
                <a:hlinkClick r:id="rId2"/>
              </a:rPr>
              <a:t>https://www.youtube.com/watch?v=XBmWEduod5k</a:t>
            </a:r>
            <a:endParaRPr lang="en-ZA" altLang="en-US" sz="2200" dirty="0">
              <a:solidFill>
                <a:srgbClr val="FF0000"/>
              </a:solidFill>
              <a:latin typeface="Arial" panose="020B0604020202020204" pitchFamily="34" charset="0"/>
              <a:cs typeface="Arial" panose="020B0604020202020204" pitchFamily="34" charset="0"/>
            </a:endParaRPr>
          </a:p>
          <a:p>
            <a:endParaRPr lang="en-ZA" dirty="0"/>
          </a:p>
        </p:txBody>
      </p:sp>
      <p:sp>
        <p:nvSpPr>
          <p:cNvPr id="4" name="Date Placeholder 3">
            <a:extLst>
              <a:ext uri="{FF2B5EF4-FFF2-40B4-BE49-F238E27FC236}">
                <a16:creationId xmlns:a16="http://schemas.microsoft.com/office/drawing/2014/main" id="{18A61426-9481-4E9C-B196-40FEC3C2748B}"/>
              </a:ext>
            </a:extLst>
          </p:cNvPr>
          <p:cNvSpPr>
            <a:spLocks noGrp="1"/>
          </p:cNvSpPr>
          <p:nvPr>
            <p:ph type="dt" sz="half" idx="10"/>
          </p:nvPr>
        </p:nvSpPr>
        <p:spPr/>
        <p:txBody>
          <a:bodyPr/>
          <a:lstStyle/>
          <a:p>
            <a:fld id="{4C116289-EC7B-4677-B1A3-1D8DAD966A8D}" type="datetime1">
              <a:rPr lang="en-ZA" smtClean="0"/>
              <a:t>2022/10/12</a:t>
            </a:fld>
            <a:endParaRPr lang="en-ZA"/>
          </a:p>
        </p:txBody>
      </p:sp>
      <p:sp>
        <p:nvSpPr>
          <p:cNvPr id="5" name="Slide Number Placeholder 4">
            <a:extLst>
              <a:ext uri="{FF2B5EF4-FFF2-40B4-BE49-F238E27FC236}">
                <a16:creationId xmlns:a16="http://schemas.microsoft.com/office/drawing/2014/main" id="{CEAE5417-AE3B-4326-8B4A-000E79CEF283}"/>
              </a:ext>
            </a:extLst>
          </p:cNvPr>
          <p:cNvSpPr>
            <a:spLocks noGrp="1"/>
          </p:cNvSpPr>
          <p:nvPr>
            <p:ph type="sldNum" sz="quarter" idx="12"/>
          </p:nvPr>
        </p:nvSpPr>
        <p:spPr/>
        <p:txBody>
          <a:bodyPr/>
          <a:lstStyle/>
          <a:p>
            <a:fld id="{B481C59A-629F-4652-BAAD-CB261C414506}" type="slidenum">
              <a:rPr lang="en-ZA" smtClean="0"/>
              <a:t>23</a:t>
            </a:fld>
            <a:endParaRPr lang="en-ZA"/>
          </a:p>
        </p:txBody>
      </p:sp>
    </p:spTree>
    <p:extLst>
      <p:ext uri="{BB962C8B-B14F-4D97-AF65-F5344CB8AC3E}">
        <p14:creationId xmlns:p14="http://schemas.microsoft.com/office/powerpoint/2010/main" val="3273356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745B-81F6-4769-B3D7-640955C511CB}"/>
              </a:ext>
            </a:extLst>
          </p:cNvPr>
          <p:cNvSpPr>
            <a:spLocks noGrp="1"/>
          </p:cNvSpPr>
          <p:nvPr>
            <p:ph type="title"/>
          </p:nvPr>
        </p:nvSpPr>
        <p:spPr/>
        <p:txBody>
          <a:bodyPr/>
          <a:lstStyle/>
          <a:p>
            <a:r>
              <a:rPr lang="en-ZA" dirty="0"/>
              <a:t>Pricing tactics:  Psychological influences on price perceptions</a:t>
            </a:r>
          </a:p>
        </p:txBody>
      </p:sp>
      <p:sp>
        <p:nvSpPr>
          <p:cNvPr id="3" name="Content Placeholder 2">
            <a:extLst>
              <a:ext uri="{FF2B5EF4-FFF2-40B4-BE49-F238E27FC236}">
                <a16:creationId xmlns:a16="http://schemas.microsoft.com/office/drawing/2014/main" id="{CD63AFB8-A3FE-4186-86FE-F774FDBEAF5C}"/>
              </a:ext>
            </a:extLst>
          </p:cNvPr>
          <p:cNvSpPr>
            <a:spLocks noGrp="1"/>
          </p:cNvSpPr>
          <p:nvPr>
            <p:ph idx="1"/>
          </p:nvPr>
        </p:nvSpPr>
        <p:spPr/>
        <p:txBody>
          <a:bodyPr/>
          <a:lstStyle/>
          <a:p>
            <a:pPr marL="0" indent="0">
              <a:buNone/>
            </a:pPr>
            <a:r>
              <a:rPr lang="en-ZA" dirty="0"/>
              <a:t>How should prices be displayed?</a:t>
            </a:r>
          </a:p>
          <a:p>
            <a:r>
              <a:rPr lang="en-ZA" dirty="0">
                <a:hlinkClick r:id="rId2"/>
              </a:rPr>
              <a:t>https://www.nickkolenda.com/psychological-pricing-strategies/</a:t>
            </a:r>
            <a:endParaRPr lang="en-ZA" dirty="0"/>
          </a:p>
        </p:txBody>
      </p:sp>
      <p:sp>
        <p:nvSpPr>
          <p:cNvPr id="4" name="Date Placeholder 3">
            <a:extLst>
              <a:ext uri="{FF2B5EF4-FFF2-40B4-BE49-F238E27FC236}">
                <a16:creationId xmlns:a16="http://schemas.microsoft.com/office/drawing/2014/main" id="{138AD32E-A9B1-4F84-B866-FB4323435CB9}"/>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9DAC8D40-D2CF-4334-AF31-A2AC23044675}"/>
              </a:ext>
            </a:extLst>
          </p:cNvPr>
          <p:cNvSpPr>
            <a:spLocks noGrp="1"/>
          </p:cNvSpPr>
          <p:nvPr>
            <p:ph type="sldNum" sz="quarter" idx="12"/>
          </p:nvPr>
        </p:nvSpPr>
        <p:spPr/>
        <p:txBody>
          <a:bodyPr/>
          <a:lstStyle/>
          <a:p>
            <a:fld id="{B481C59A-629F-4652-BAAD-CB261C414506}" type="slidenum">
              <a:rPr lang="en-ZA" smtClean="0"/>
              <a:t>24</a:t>
            </a:fld>
            <a:endParaRPr lang="en-ZA"/>
          </a:p>
        </p:txBody>
      </p:sp>
    </p:spTree>
    <p:extLst>
      <p:ext uri="{BB962C8B-B14F-4D97-AF65-F5344CB8AC3E}">
        <p14:creationId xmlns:p14="http://schemas.microsoft.com/office/powerpoint/2010/main" val="286495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Adjusting the base price through the use of </a:t>
            </a:r>
            <a:r>
              <a:rPr lang="en-GB" dirty="0">
                <a:solidFill>
                  <a:srgbClr val="FF0000"/>
                </a:solidFill>
              </a:rPr>
              <a:t>pricing tactics</a:t>
            </a:r>
            <a:endParaRPr lang="en-ZA" dirty="0">
              <a:solidFill>
                <a:srgbClr val="FF0000"/>
              </a:solidFill>
            </a:endParaRPr>
          </a:p>
        </p:txBody>
      </p:sp>
      <p:sp>
        <p:nvSpPr>
          <p:cNvPr id="3" name="Content Placeholder 2"/>
          <p:cNvSpPr>
            <a:spLocks noGrp="1"/>
          </p:cNvSpPr>
          <p:nvPr>
            <p:ph idx="1"/>
          </p:nvPr>
        </p:nvSpPr>
        <p:spPr>
          <a:xfrm>
            <a:off x="1942415" y="1905000"/>
            <a:ext cx="6591985" cy="3777622"/>
          </a:xfrm>
        </p:spPr>
        <p:txBody>
          <a:bodyPr>
            <a:normAutofit fontScale="92500" lnSpcReduction="10000"/>
          </a:bodyPr>
          <a:lstStyle/>
          <a:p>
            <a:pPr marL="0" indent="0">
              <a:buNone/>
            </a:pPr>
            <a:r>
              <a:rPr lang="en-US" sz="2200" dirty="0">
                <a:latin typeface="+mj-lt"/>
              </a:rPr>
              <a:t>Tactical pricing tries to optimize price by taking short-term market dynamics, demand shifts and competitive effects into account. </a:t>
            </a:r>
          </a:p>
          <a:p>
            <a:pPr marL="0" indent="0">
              <a:buNone/>
            </a:pPr>
            <a:r>
              <a:rPr lang="en-ZA" sz="2200" dirty="0">
                <a:solidFill>
                  <a:srgbClr val="FF0000"/>
                </a:solidFill>
                <a:latin typeface="+mj-lt"/>
              </a:rPr>
              <a:t>Briefly describe these tactics and their purpose:</a:t>
            </a:r>
          </a:p>
          <a:p>
            <a:r>
              <a:rPr lang="en-ZA" sz="2200" dirty="0">
                <a:latin typeface="+mj-lt"/>
              </a:rPr>
              <a:t>Leader pricing (loss leaders)</a:t>
            </a:r>
          </a:p>
          <a:p>
            <a:r>
              <a:rPr lang="en-ZA" sz="2200" dirty="0"/>
              <a:t>Price lining</a:t>
            </a:r>
          </a:p>
          <a:p>
            <a:r>
              <a:rPr lang="en-ZA" sz="2200" dirty="0"/>
              <a:t>Seasonal discounts</a:t>
            </a:r>
          </a:p>
          <a:p>
            <a:r>
              <a:rPr lang="en-ZA" sz="2200" dirty="0"/>
              <a:t>Markdowns</a:t>
            </a:r>
          </a:p>
          <a:p>
            <a:r>
              <a:rPr lang="en-ZA" sz="2200" dirty="0"/>
              <a:t>Coupons</a:t>
            </a:r>
          </a:p>
          <a:p>
            <a:r>
              <a:rPr lang="en-ZA" sz="2200" dirty="0"/>
              <a:t>Rebates</a:t>
            </a:r>
          </a:p>
          <a:p>
            <a:endParaRPr lang="en-ZA" sz="2200" dirty="0">
              <a:latin typeface="+mj-lt"/>
            </a:endParaRPr>
          </a:p>
        </p:txBody>
      </p:sp>
      <p:sp>
        <p:nvSpPr>
          <p:cNvPr id="4" name="Date Placeholder 3">
            <a:extLst>
              <a:ext uri="{FF2B5EF4-FFF2-40B4-BE49-F238E27FC236}">
                <a16:creationId xmlns:a16="http://schemas.microsoft.com/office/drawing/2014/main" id="{C5B6CD9B-0F8D-4D3E-A147-AC9E7FD686DE}"/>
              </a:ext>
            </a:extLst>
          </p:cNvPr>
          <p:cNvSpPr>
            <a:spLocks noGrp="1"/>
          </p:cNvSpPr>
          <p:nvPr>
            <p:ph type="dt" sz="half" idx="10"/>
          </p:nvPr>
        </p:nvSpPr>
        <p:spPr/>
        <p:txBody>
          <a:bodyPr/>
          <a:lstStyle/>
          <a:p>
            <a:fld id="{9DA28B56-DDB2-4C66-B78A-26A9F881DFEC}" type="datetime1">
              <a:rPr lang="en-ZA" smtClean="0"/>
              <a:t>2022/10/12</a:t>
            </a:fld>
            <a:endParaRPr lang="en-ZA"/>
          </a:p>
        </p:txBody>
      </p:sp>
      <p:sp>
        <p:nvSpPr>
          <p:cNvPr id="5" name="Slide Number Placeholder 4">
            <a:extLst>
              <a:ext uri="{FF2B5EF4-FFF2-40B4-BE49-F238E27FC236}">
                <a16:creationId xmlns:a16="http://schemas.microsoft.com/office/drawing/2014/main" id="{77D55161-257D-4EC0-A302-A9A6E9F00A72}"/>
              </a:ext>
            </a:extLst>
          </p:cNvPr>
          <p:cNvSpPr>
            <a:spLocks noGrp="1"/>
          </p:cNvSpPr>
          <p:nvPr>
            <p:ph type="sldNum" sz="quarter" idx="12"/>
          </p:nvPr>
        </p:nvSpPr>
        <p:spPr/>
        <p:txBody>
          <a:bodyPr/>
          <a:lstStyle/>
          <a:p>
            <a:fld id="{B481C59A-629F-4652-BAAD-CB261C414506}" type="slidenum">
              <a:rPr lang="en-ZA" smtClean="0"/>
              <a:t>25</a:t>
            </a:fld>
            <a:endParaRPr lang="en-ZA"/>
          </a:p>
        </p:txBody>
      </p:sp>
    </p:spTree>
    <p:extLst>
      <p:ext uri="{BB962C8B-B14F-4D97-AF65-F5344CB8AC3E}">
        <p14:creationId xmlns:p14="http://schemas.microsoft.com/office/powerpoint/2010/main" val="254212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3E2373-6FBB-490D-A818-12E189403E0C}"/>
              </a:ext>
            </a:extLst>
          </p:cNvPr>
          <p:cNvSpPr>
            <a:spLocks noGrp="1"/>
          </p:cNvSpPr>
          <p:nvPr>
            <p:ph type="dt" sz="half" idx="10"/>
          </p:nvPr>
        </p:nvSpPr>
        <p:spPr/>
        <p:txBody>
          <a:bodyPr/>
          <a:lstStyle/>
          <a:p>
            <a:fld id="{0B820B65-69F0-4D95-9C54-ACAEB52A552C}" type="datetime1">
              <a:rPr lang="en-ZA" smtClean="0"/>
              <a:t>2022/10/12</a:t>
            </a:fld>
            <a:endParaRPr lang="en-ZA"/>
          </a:p>
        </p:txBody>
      </p:sp>
      <p:sp>
        <p:nvSpPr>
          <p:cNvPr id="4" name="Slide Number Placeholder 3">
            <a:extLst>
              <a:ext uri="{FF2B5EF4-FFF2-40B4-BE49-F238E27FC236}">
                <a16:creationId xmlns:a16="http://schemas.microsoft.com/office/drawing/2014/main" id="{2D354781-FCBD-43A4-B513-F34AB1B33346}"/>
              </a:ext>
            </a:extLst>
          </p:cNvPr>
          <p:cNvSpPr>
            <a:spLocks noGrp="1"/>
          </p:cNvSpPr>
          <p:nvPr>
            <p:ph type="sldNum" sz="quarter" idx="12"/>
          </p:nvPr>
        </p:nvSpPr>
        <p:spPr/>
        <p:txBody>
          <a:bodyPr/>
          <a:lstStyle/>
          <a:p>
            <a:fld id="{B481C59A-629F-4652-BAAD-CB261C414506}" type="slidenum">
              <a:rPr lang="en-ZA" smtClean="0"/>
              <a:t>26</a:t>
            </a:fld>
            <a:endParaRPr lang="en-ZA"/>
          </a:p>
        </p:txBody>
      </p:sp>
      <p:sp>
        <p:nvSpPr>
          <p:cNvPr id="2" name="Title 1"/>
          <p:cNvSpPr>
            <a:spLocks noGrp="1"/>
          </p:cNvSpPr>
          <p:nvPr>
            <p:ph type="ctrTitle" idx="4294967295"/>
          </p:nvPr>
        </p:nvSpPr>
        <p:spPr>
          <a:xfrm>
            <a:off x="1798457" y="1038811"/>
            <a:ext cx="6600825" cy="837123"/>
          </a:xfrm>
        </p:spPr>
        <p:txBody>
          <a:bodyPr>
            <a:normAutofit/>
          </a:bodyPr>
          <a:lstStyle/>
          <a:p>
            <a:r>
              <a:rPr lang="en-US" sz="3200" dirty="0"/>
              <a:t>Thank you!</a:t>
            </a:r>
            <a:endParaRPr lang="en-ZA" sz="3200" dirty="0"/>
          </a:p>
        </p:txBody>
      </p:sp>
      <p:pic>
        <p:nvPicPr>
          <p:cNvPr id="8" name="Picture 7">
            <a:extLst>
              <a:ext uri="{FF2B5EF4-FFF2-40B4-BE49-F238E27FC236}">
                <a16:creationId xmlns:a16="http://schemas.microsoft.com/office/drawing/2014/main" id="{8573A137-9971-46FC-A5C3-0D671C6D92F1}"/>
              </a:ext>
            </a:extLst>
          </p:cNvPr>
          <p:cNvPicPr>
            <a:picLocks noChangeAspect="1"/>
          </p:cNvPicPr>
          <p:nvPr/>
        </p:nvPicPr>
        <p:blipFill>
          <a:blip r:embed="rId2"/>
          <a:stretch>
            <a:fillRect/>
          </a:stretch>
        </p:blipFill>
        <p:spPr>
          <a:xfrm>
            <a:off x="3558030" y="2229278"/>
            <a:ext cx="3384000" cy="3384000"/>
          </a:xfrm>
          <a:prstGeom prst="rect">
            <a:avLst/>
          </a:prstGeom>
        </p:spPr>
      </p:pic>
      <p:sp>
        <p:nvSpPr>
          <p:cNvPr id="6" name="Rectangle 5">
            <a:extLst>
              <a:ext uri="{FF2B5EF4-FFF2-40B4-BE49-F238E27FC236}">
                <a16:creationId xmlns:a16="http://schemas.microsoft.com/office/drawing/2014/main" id="{D87F75D2-3EA6-4DB2-845E-978EBF1A8190}"/>
              </a:ext>
            </a:extLst>
          </p:cNvPr>
          <p:cNvSpPr/>
          <p:nvPr/>
        </p:nvSpPr>
        <p:spPr>
          <a:xfrm>
            <a:off x="1465867" y="6059269"/>
            <a:ext cx="6396087" cy="215444"/>
          </a:xfrm>
          <a:prstGeom prst="rect">
            <a:avLst/>
          </a:prstGeom>
        </p:spPr>
        <p:txBody>
          <a:bodyPr wrap="square">
            <a:spAutoFit/>
          </a:bodyPr>
          <a:lstStyle/>
          <a:p>
            <a:r>
              <a:rPr lang="en-ZA" sz="800" dirty="0"/>
              <a:t>https://www.b2binternational.com/publications/pricing-strategy-name-your-price/</a:t>
            </a:r>
          </a:p>
        </p:txBody>
      </p:sp>
    </p:spTree>
    <p:extLst>
      <p:ext uri="{BB962C8B-B14F-4D97-AF65-F5344CB8AC3E}">
        <p14:creationId xmlns:p14="http://schemas.microsoft.com/office/powerpoint/2010/main" val="261272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What is price?</a:t>
            </a:r>
            <a:endParaRPr lang="en-ZA" sz="3200" dirty="0"/>
          </a:p>
        </p:txBody>
      </p:sp>
      <p:sp>
        <p:nvSpPr>
          <p:cNvPr id="3" name="Content Placeholder 2"/>
          <p:cNvSpPr>
            <a:spLocks noGrp="1"/>
          </p:cNvSpPr>
          <p:nvPr>
            <p:ph idx="1"/>
          </p:nvPr>
        </p:nvSpPr>
        <p:spPr>
          <a:xfrm>
            <a:off x="1942415" y="1357556"/>
            <a:ext cx="6591985" cy="4834238"/>
          </a:xfrm>
        </p:spPr>
        <p:txBody>
          <a:bodyPr>
            <a:noAutofit/>
          </a:bodyPr>
          <a:lstStyle/>
          <a:p>
            <a:pPr marL="0" indent="0">
              <a:buNone/>
              <a:defRPr/>
            </a:pPr>
            <a:r>
              <a:rPr lang="en-US" sz="2200" dirty="0">
                <a:solidFill>
                  <a:srgbClr val="FF0000"/>
                </a:solidFill>
                <a:latin typeface="+mj-lt"/>
                <a:cs typeface="Arial" panose="020B0604020202020204" pitchFamily="34" charset="0"/>
              </a:rPr>
              <a:t>Marketers’</a:t>
            </a:r>
            <a:r>
              <a:rPr lang="en-US" sz="2200" dirty="0">
                <a:latin typeface="+mj-lt"/>
                <a:cs typeface="Arial" panose="020B0604020202020204" pitchFamily="34" charset="0"/>
              </a:rPr>
              <a:t> point of view:</a:t>
            </a:r>
          </a:p>
          <a:p>
            <a:pPr>
              <a:defRPr/>
            </a:pPr>
            <a:r>
              <a:rPr lang="en-US" sz="2200" dirty="0">
                <a:latin typeface="+mj-lt"/>
                <a:cs typeface="Arial" panose="020B0604020202020204" pitchFamily="34" charset="0"/>
              </a:rPr>
              <a:t>Revenue - The price charged to customers multiplied by the number of units sold.</a:t>
            </a:r>
          </a:p>
          <a:p>
            <a:pPr>
              <a:defRPr/>
            </a:pPr>
            <a:r>
              <a:rPr lang="en-US" sz="2200" dirty="0">
                <a:latin typeface="+mj-lt"/>
                <a:cs typeface="Arial" panose="020B0604020202020204" pitchFamily="34" charset="0"/>
              </a:rPr>
              <a:t>Profit - Revenue minus expenses (costs).</a:t>
            </a:r>
          </a:p>
          <a:p>
            <a:pPr>
              <a:defRPr/>
            </a:pPr>
            <a:endParaRPr lang="en-US" sz="2200" dirty="0">
              <a:latin typeface="+mj-lt"/>
              <a:cs typeface="Arial" panose="020B0604020202020204" pitchFamily="34" charset="0"/>
            </a:endParaRPr>
          </a:p>
          <a:p>
            <a:pPr marL="0" indent="0">
              <a:buNone/>
              <a:defRPr/>
            </a:pPr>
            <a:r>
              <a:rPr lang="en-US" sz="2200" dirty="0">
                <a:latin typeface="+mj-lt"/>
                <a:cs typeface="Arial" panose="020B0604020202020204" pitchFamily="34" charset="0"/>
              </a:rPr>
              <a:t>Important to set the </a:t>
            </a:r>
            <a:r>
              <a:rPr lang="en-US" sz="2200" dirty="0">
                <a:solidFill>
                  <a:srgbClr val="FF0000"/>
                </a:solidFill>
                <a:latin typeface="+mj-lt"/>
                <a:cs typeface="Arial" panose="020B0604020202020204" pitchFamily="34" charset="0"/>
              </a:rPr>
              <a:t>“right” price </a:t>
            </a:r>
            <a:r>
              <a:rPr lang="en-US" sz="2200" dirty="0">
                <a:latin typeface="+mj-lt"/>
                <a:cs typeface="Arial" panose="020B0604020202020204" pitchFamily="34" charset="0"/>
              </a:rPr>
              <a:t>in order to keep customers satisfied </a:t>
            </a:r>
            <a:r>
              <a:rPr lang="en-US" sz="2200" dirty="0">
                <a:solidFill>
                  <a:srgbClr val="FF0000"/>
                </a:solidFill>
                <a:latin typeface="+mj-lt"/>
                <a:cs typeface="Arial" panose="020B0604020202020204" pitchFamily="34" charset="0"/>
              </a:rPr>
              <a:t>and</a:t>
            </a:r>
            <a:r>
              <a:rPr lang="en-US" sz="2200" dirty="0">
                <a:latin typeface="+mj-lt"/>
                <a:cs typeface="Arial" panose="020B0604020202020204" pitchFamily="34" charset="0"/>
              </a:rPr>
              <a:t> allow the organization to make sufficient profits.</a:t>
            </a:r>
          </a:p>
          <a:p>
            <a:pPr marL="0" lvl="0" indent="0">
              <a:buClr>
                <a:srgbClr val="549E39"/>
              </a:buClr>
              <a:buNone/>
              <a:defRPr/>
            </a:pPr>
            <a:r>
              <a:rPr lang="en-US" altLang="en-US" sz="2200" dirty="0">
                <a:latin typeface="+mj-lt"/>
                <a:cs typeface="Arial" panose="020B0604020202020204" pitchFamily="34" charset="0"/>
              </a:rPr>
              <a:t>What is the right price? Watch this video to understand what happens if the price is not the right price. </a:t>
            </a:r>
            <a:r>
              <a:rPr lang="en-GB" sz="2200" dirty="0">
                <a:solidFill>
                  <a:srgbClr val="FF0000"/>
                </a:solidFill>
                <a:latin typeface="+mj-lt"/>
                <a:hlinkClick r:id="rId3"/>
              </a:rPr>
              <a:t>http://www.youtube.com/watch?v=dKfAuaspFdQ</a:t>
            </a:r>
            <a:endParaRPr lang="en-GB" sz="2200" dirty="0">
              <a:solidFill>
                <a:srgbClr val="FF0000"/>
              </a:solidFill>
              <a:latin typeface="+mj-lt"/>
            </a:endParaRPr>
          </a:p>
          <a:p>
            <a:pPr marL="0" indent="0">
              <a:buNone/>
            </a:pPr>
            <a:endParaRPr lang="en-US" altLang="en-US" sz="2400" dirty="0">
              <a:solidFill>
                <a:srgbClr val="FF0000"/>
              </a:solidFill>
              <a:latin typeface="Arial" panose="020B0604020202020204" pitchFamily="34" charset="0"/>
              <a:cs typeface="Arial" panose="020B0604020202020204" pitchFamily="34" charset="0"/>
            </a:endParaRPr>
          </a:p>
          <a:p>
            <a:pPr marL="0" indent="0">
              <a:buNone/>
            </a:pPr>
            <a:endParaRPr lang="en-US" altLang="en-US" sz="2400" dirty="0">
              <a:latin typeface="Arial" panose="020B0604020202020204" pitchFamily="34" charset="0"/>
              <a:cs typeface="Arial" panose="020B0604020202020204" pitchFamily="34" charset="0"/>
            </a:endParaRPr>
          </a:p>
          <a:p>
            <a:pPr marL="0" indent="0">
              <a:buNone/>
            </a:pPr>
            <a:endParaRPr lang="en-ZA" sz="2400" dirty="0"/>
          </a:p>
        </p:txBody>
      </p:sp>
      <p:sp>
        <p:nvSpPr>
          <p:cNvPr id="4" name="Date Placeholder 3">
            <a:extLst>
              <a:ext uri="{FF2B5EF4-FFF2-40B4-BE49-F238E27FC236}">
                <a16:creationId xmlns:a16="http://schemas.microsoft.com/office/drawing/2014/main" id="{699B14A4-B6AD-44BD-8820-694556C2B9C0}"/>
              </a:ext>
            </a:extLst>
          </p:cNvPr>
          <p:cNvSpPr>
            <a:spLocks noGrp="1"/>
          </p:cNvSpPr>
          <p:nvPr>
            <p:ph type="dt" sz="half" idx="10"/>
          </p:nvPr>
        </p:nvSpPr>
        <p:spPr/>
        <p:txBody>
          <a:bodyPr/>
          <a:lstStyle/>
          <a:p>
            <a:fld id="{ECACE4BF-7B20-433C-A938-9ADB060DC800}" type="datetime1">
              <a:rPr lang="en-ZA" smtClean="0"/>
              <a:t>2022/10/12</a:t>
            </a:fld>
            <a:endParaRPr lang="en-ZA"/>
          </a:p>
        </p:txBody>
      </p:sp>
      <p:sp>
        <p:nvSpPr>
          <p:cNvPr id="5" name="Slide Number Placeholder 4">
            <a:extLst>
              <a:ext uri="{FF2B5EF4-FFF2-40B4-BE49-F238E27FC236}">
                <a16:creationId xmlns:a16="http://schemas.microsoft.com/office/drawing/2014/main" id="{A367F60C-59EC-4627-8025-990906DF2905}"/>
              </a:ext>
            </a:extLst>
          </p:cNvPr>
          <p:cNvSpPr>
            <a:spLocks noGrp="1"/>
          </p:cNvSpPr>
          <p:nvPr>
            <p:ph type="sldNum" sz="quarter" idx="12"/>
          </p:nvPr>
        </p:nvSpPr>
        <p:spPr/>
        <p:txBody>
          <a:bodyPr/>
          <a:lstStyle/>
          <a:p>
            <a:fld id="{B481C59A-629F-4652-BAAD-CB261C414506}" type="slidenum">
              <a:rPr lang="en-ZA" smtClean="0"/>
              <a:t>3</a:t>
            </a:fld>
            <a:endParaRPr lang="en-ZA"/>
          </a:p>
        </p:txBody>
      </p:sp>
    </p:spTree>
    <p:custDataLst>
      <p:tags r:id="rId1"/>
    </p:custDataLst>
    <p:extLst>
      <p:ext uri="{BB962C8B-B14F-4D97-AF65-F5344CB8AC3E}">
        <p14:creationId xmlns:p14="http://schemas.microsoft.com/office/powerpoint/2010/main" val="64061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8D165-77BA-42B6-9FEF-3FB4FD9F4988}"/>
              </a:ext>
            </a:extLst>
          </p:cNvPr>
          <p:cNvSpPr>
            <a:spLocks noGrp="1"/>
          </p:cNvSpPr>
          <p:nvPr>
            <p:ph type="title"/>
          </p:nvPr>
        </p:nvSpPr>
        <p:spPr>
          <a:xfrm>
            <a:off x="1945201" y="624110"/>
            <a:ext cx="6589199" cy="528798"/>
          </a:xfrm>
        </p:spPr>
        <p:txBody>
          <a:bodyPr>
            <a:normAutofit/>
          </a:bodyPr>
          <a:lstStyle/>
          <a:p>
            <a:r>
              <a:rPr lang="en-ZA" sz="2800" dirty="0"/>
              <a:t>How to prevent costly pricing mistakes</a:t>
            </a:r>
          </a:p>
        </p:txBody>
      </p:sp>
      <p:sp>
        <p:nvSpPr>
          <p:cNvPr id="3" name="Content Placeholder 2">
            <a:extLst>
              <a:ext uri="{FF2B5EF4-FFF2-40B4-BE49-F238E27FC236}">
                <a16:creationId xmlns:a16="http://schemas.microsoft.com/office/drawing/2014/main" id="{49B5A242-745E-4AC3-8E08-0CE7C3CC213F}"/>
              </a:ext>
            </a:extLst>
          </p:cNvPr>
          <p:cNvSpPr>
            <a:spLocks noGrp="1"/>
          </p:cNvSpPr>
          <p:nvPr>
            <p:ph idx="1"/>
          </p:nvPr>
        </p:nvSpPr>
        <p:spPr>
          <a:xfrm>
            <a:off x="1939629" y="1341748"/>
            <a:ext cx="6591985" cy="3777622"/>
          </a:xfrm>
        </p:spPr>
        <p:txBody>
          <a:bodyPr/>
          <a:lstStyle/>
          <a:p>
            <a:r>
              <a:rPr lang="en-ZA" sz="2000" dirty="0"/>
              <a:t>Set proper and relevant pricing goals (objectives) and sub-objectives</a:t>
            </a:r>
          </a:p>
          <a:p>
            <a:r>
              <a:rPr lang="en-ZA" sz="2000" dirty="0"/>
              <a:t>Select the most appropriate pricing strategies for new products and revise these objectives as product moves through PLC</a:t>
            </a:r>
          </a:p>
          <a:p>
            <a:r>
              <a:rPr lang="en-ZA" sz="2000" dirty="0"/>
              <a:t>Adjust prices using appropriate pricing tactics</a:t>
            </a:r>
          </a:p>
          <a:p>
            <a:endParaRPr lang="en-ZA" dirty="0"/>
          </a:p>
        </p:txBody>
      </p:sp>
      <p:sp>
        <p:nvSpPr>
          <p:cNvPr id="4" name="Date Placeholder 3">
            <a:extLst>
              <a:ext uri="{FF2B5EF4-FFF2-40B4-BE49-F238E27FC236}">
                <a16:creationId xmlns:a16="http://schemas.microsoft.com/office/drawing/2014/main" id="{EAB73D12-E4A3-4129-87AC-D9AF7E734407}"/>
              </a:ext>
            </a:extLst>
          </p:cNvPr>
          <p:cNvSpPr>
            <a:spLocks noGrp="1"/>
          </p:cNvSpPr>
          <p:nvPr>
            <p:ph type="dt" sz="half" idx="10"/>
          </p:nvPr>
        </p:nvSpPr>
        <p:spPr/>
        <p:txBody>
          <a:bodyPr/>
          <a:lstStyle/>
          <a:p>
            <a:fld id="{048FDAD3-4528-491A-8B07-43DC94A5C3BD}" type="datetime1">
              <a:rPr lang="en-ZA" smtClean="0"/>
              <a:t>2022/10/12</a:t>
            </a:fld>
            <a:endParaRPr lang="en-ZA"/>
          </a:p>
        </p:txBody>
      </p:sp>
      <p:sp>
        <p:nvSpPr>
          <p:cNvPr id="5" name="Slide Number Placeholder 4">
            <a:extLst>
              <a:ext uri="{FF2B5EF4-FFF2-40B4-BE49-F238E27FC236}">
                <a16:creationId xmlns:a16="http://schemas.microsoft.com/office/drawing/2014/main" id="{C0DC2B9F-D9AA-43C5-860D-82D7734EA74E}"/>
              </a:ext>
            </a:extLst>
          </p:cNvPr>
          <p:cNvSpPr>
            <a:spLocks noGrp="1"/>
          </p:cNvSpPr>
          <p:nvPr>
            <p:ph type="sldNum" sz="quarter" idx="12"/>
          </p:nvPr>
        </p:nvSpPr>
        <p:spPr/>
        <p:txBody>
          <a:bodyPr/>
          <a:lstStyle/>
          <a:p>
            <a:fld id="{B481C59A-629F-4652-BAAD-CB261C414506}" type="slidenum">
              <a:rPr lang="en-ZA" smtClean="0"/>
              <a:t>4</a:t>
            </a:fld>
            <a:endParaRPr lang="en-ZA"/>
          </a:p>
        </p:txBody>
      </p:sp>
    </p:spTree>
    <p:extLst>
      <p:ext uri="{BB962C8B-B14F-4D97-AF65-F5344CB8AC3E}">
        <p14:creationId xmlns:p14="http://schemas.microsoft.com/office/powerpoint/2010/main" val="282541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Setting pricing objectives (goals)</a:t>
            </a:r>
            <a:endParaRPr lang="en-ZA" sz="3200" dirty="0"/>
          </a:p>
        </p:txBody>
      </p:sp>
      <p:sp>
        <p:nvSpPr>
          <p:cNvPr id="3" name="Content Placeholder 2"/>
          <p:cNvSpPr>
            <a:spLocks noGrp="1"/>
          </p:cNvSpPr>
          <p:nvPr>
            <p:ph idx="1"/>
          </p:nvPr>
        </p:nvSpPr>
        <p:spPr>
          <a:xfrm>
            <a:off x="2036683" y="1445443"/>
            <a:ext cx="6591985" cy="3777622"/>
          </a:xfrm>
        </p:spPr>
        <p:txBody>
          <a:bodyPr/>
          <a:lstStyle/>
          <a:p>
            <a:pPr marL="514350" indent="-514350">
              <a:buFont typeface="+mj-lt"/>
              <a:buAutoNum type="arabicPeriod"/>
            </a:pPr>
            <a:r>
              <a:rPr lang="en-US" altLang="en-US" sz="2200" dirty="0">
                <a:latin typeface="+mj-lt"/>
              </a:rPr>
              <a:t>Pricing objectives can be divided into three main categories:  </a:t>
            </a:r>
          </a:p>
          <a:p>
            <a:pPr marL="514350" indent="-514350">
              <a:buFont typeface="+mj-lt"/>
              <a:buAutoNum type="alphaLcPeriod"/>
            </a:pPr>
            <a:r>
              <a:rPr lang="en-US" altLang="en-US" sz="2200" dirty="0">
                <a:latin typeface="+mj-lt"/>
              </a:rPr>
              <a:t>profit-oriented objectives</a:t>
            </a:r>
          </a:p>
          <a:p>
            <a:pPr marL="514350" indent="-514350">
              <a:buFont typeface="+mj-lt"/>
              <a:buAutoNum type="alphaLcPeriod"/>
            </a:pPr>
            <a:r>
              <a:rPr lang="en-US" altLang="en-US" sz="2200" dirty="0">
                <a:latin typeface="+mj-lt"/>
              </a:rPr>
              <a:t>sales-oriented objectives</a:t>
            </a:r>
          </a:p>
          <a:p>
            <a:pPr marL="514350" indent="-514350">
              <a:buFont typeface="+mj-lt"/>
              <a:buAutoNum type="alphaLcPeriod"/>
            </a:pPr>
            <a:r>
              <a:rPr lang="en-US" altLang="en-US" sz="2200" dirty="0">
                <a:latin typeface="+mj-lt"/>
              </a:rPr>
              <a:t>status quo </a:t>
            </a:r>
            <a:r>
              <a:rPr lang="en-ZA" altLang="en-US" sz="2200" dirty="0">
                <a:latin typeface="+mj-lt"/>
              </a:rPr>
              <a:t>objectives</a:t>
            </a:r>
          </a:p>
          <a:p>
            <a:endParaRPr lang="en-ZA" dirty="0"/>
          </a:p>
        </p:txBody>
      </p:sp>
      <p:sp>
        <p:nvSpPr>
          <p:cNvPr id="4" name="Date Placeholder 3">
            <a:extLst>
              <a:ext uri="{FF2B5EF4-FFF2-40B4-BE49-F238E27FC236}">
                <a16:creationId xmlns:a16="http://schemas.microsoft.com/office/drawing/2014/main" id="{A5CF820E-D669-41A1-AAD0-C1F1B4486E93}"/>
              </a:ext>
            </a:extLst>
          </p:cNvPr>
          <p:cNvSpPr>
            <a:spLocks noGrp="1"/>
          </p:cNvSpPr>
          <p:nvPr>
            <p:ph type="dt" sz="half" idx="10"/>
          </p:nvPr>
        </p:nvSpPr>
        <p:spPr/>
        <p:txBody>
          <a:bodyPr/>
          <a:lstStyle/>
          <a:p>
            <a:fld id="{82F41579-4464-4424-ABEC-DA68A1B06637}" type="datetime1">
              <a:rPr lang="en-ZA" smtClean="0"/>
              <a:t>2022/10/12</a:t>
            </a:fld>
            <a:endParaRPr lang="en-ZA"/>
          </a:p>
        </p:txBody>
      </p:sp>
      <p:sp>
        <p:nvSpPr>
          <p:cNvPr id="5" name="Slide Number Placeholder 4">
            <a:extLst>
              <a:ext uri="{FF2B5EF4-FFF2-40B4-BE49-F238E27FC236}">
                <a16:creationId xmlns:a16="http://schemas.microsoft.com/office/drawing/2014/main" id="{0314B3F7-16C3-4D0A-9C4D-43B9AB4206DC}"/>
              </a:ext>
            </a:extLst>
          </p:cNvPr>
          <p:cNvSpPr>
            <a:spLocks noGrp="1"/>
          </p:cNvSpPr>
          <p:nvPr>
            <p:ph type="sldNum" sz="quarter" idx="12"/>
          </p:nvPr>
        </p:nvSpPr>
        <p:spPr/>
        <p:txBody>
          <a:bodyPr/>
          <a:lstStyle/>
          <a:p>
            <a:fld id="{B481C59A-629F-4652-BAAD-CB261C414506}" type="slidenum">
              <a:rPr lang="en-ZA" smtClean="0"/>
              <a:t>5</a:t>
            </a:fld>
            <a:endParaRPr lang="en-ZA"/>
          </a:p>
        </p:txBody>
      </p:sp>
    </p:spTree>
    <p:custDataLst>
      <p:tags r:id="rId1"/>
    </p:custDataLst>
    <p:extLst>
      <p:ext uri="{BB962C8B-B14F-4D97-AF65-F5344CB8AC3E}">
        <p14:creationId xmlns:p14="http://schemas.microsoft.com/office/powerpoint/2010/main" val="262362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eaLnBrk="0" hangingPunct="0">
              <a:spcBef>
                <a:spcPct val="0"/>
              </a:spcBef>
              <a:buFontTx/>
              <a:buNone/>
            </a:pPr>
            <a:fld id="{F1EDA338-955E-4163-BE8A-D883E26AE6C5}" type="slidenum">
              <a:rPr lang="en-US" altLang="en-US" sz="1200" smtClean="0">
                <a:solidFill>
                  <a:srgbClr val="898989"/>
                </a:solidFill>
                <a:latin typeface="Arial" panose="020B0604020202020204" pitchFamily="34" charset="0"/>
              </a:rPr>
              <a:pPr eaLnBrk="0" hangingPunct="0">
                <a:spcBef>
                  <a:spcPct val="0"/>
                </a:spcBef>
                <a:buFontTx/>
                <a:buNone/>
              </a:pPr>
              <a:t>6</a:t>
            </a:fld>
            <a:endParaRPr lang="en-US" altLang="en-US" sz="1200">
              <a:solidFill>
                <a:srgbClr val="898989"/>
              </a:solidFill>
              <a:latin typeface="Arial" panose="020B0604020202020204" pitchFamily="34" charset="0"/>
            </a:endParaRPr>
          </a:p>
        </p:txBody>
      </p:sp>
      <p:sp>
        <p:nvSpPr>
          <p:cNvPr id="39938" name="Rectangle 2"/>
          <p:cNvSpPr>
            <a:spLocks noGrp="1" noChangeArrowheads="1"/>
          </p:cNvSpPr>
          <p:nvPr>
            <p:ph type="title" idx="4294967295"/>
          </p:nvPr>
        </p:nvSpPr>
        <p:spPr>
          <a:xfrm>
            <a:off x="1429555" y="565993"/>
            <a:ext cx="7714445" cy="762000"/>
          </a:xfrm>
        </p:spPr>
        <p:txBody>
          <a:bodyPr>
            <a:normAutofit/>
          </a:bodyPr>
          <a:lstStyle/>
          <a:p>
            <a:pPr eaLnBrk="1" hangingPunct="1"/>
            <a:r>
              <a:rPr lang="en-US" altLang="en-US" sz="3200" dirty="0">
                <a:latin typeface="Arial" panose="020B0604020202020204" pitchFamily="34" charset="0"/>
                <a:cs typeface="Arial" panose="020B0604020202020204" pitchFamily="34" charset="0"/>
              </a:rPr>
              <a:t>Each pricing objective has sub-objectives</a:t>
            </a:r>
          </a:p>
        </p:txBody>
      </p:sp>
      <p:grpSp>
        <p:nvGrpSpPr>
          <p:cNvPr id="39940" name="Group 48"/>
          <p:cNvGrpSpPr>
            <a:grpSpLocks/>
          </p:cNvGrpSpPr>
          <p:nvPr/>
        </p:nvGrpSpPr>
        <p:grpSpPr bwMode="auto">
          <a:xfrm>
            <a:off x="2438400" y="1464097"/>
            <a:ext cx="5715000" cy="1676400"/>
            <a:chOff x="288" y="960"/>
            <a:chExt cx="3600" cy="1056"/>
          </a:xfrm>
        </p:grpSpPr>
        <p:grpSp>
          <p:nvGrpSpPr>
            <p:cNvPr id="39953" name="Group 45"/>
            <p:cNvGrpSpPr>
              <a:grpSpLocks/>
            </p:cNvGrpSpPr>
            <p:nvPr/>
          </p:nvGrpSpPr>
          <p:grpSpPr bwMode="auto">
            <a:xfrm>
              <a:off x="288" y="1440"/>
              <a:ext cx="3600" cy="576"/>
              <a:chOff x="288" y="1440"/>
              <a:chExt cx="3600" cy="576"/>
            </a:xfrm>
          </p:grpSpPr>
          <p:sp>
            <p:nvSpPr>
              <p:cNvPr id="39958" name="Oval 35"/>
              <p:cNvSpPr>
                <a:spLocks noChangeArrowheads="1"/>
              </p:cNvSpPr>
              <p:nvPr/>
            </p:nvSpPr>
            <p:spPr bwMode="auto">
              <a:xfrm>
                <a:off x="288" y="1440"/>
                <a:ext cx="1152" cy="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a:latin typeface="Arial" panose="020B0604020202020204" pitchFamily="34" charset="0"/>
                  </a:rPr>
                  <a:t>Profit</a:t>
                </a:r>
              </a:p>
              <a:p>
                <a:pPr algn="ctr">
                  <a:spcBef>
                    <a:spcPct val="0"/>
                  </a:spcBef>
                  <a:buFontTx/>
                  <a:buNone/>
                </a:pPr>
                <a:r>
                  <a:rPr lang="en-US" altLang="en-US" sz="1800" b="1">
                    <a:latin typeface="Arial" panose="020B0604020202020204" pitchFamily="34" charset="0"/>
                  </a:rPr>
                  <a:t>Maximization</a:t>
                </a:r>
              </a:p>
            </p:txBody>
          </p:sp>
          <p:sp>
            <p:nvSpPr>
              <p:cNvPr id="39959" name="Oval 37"/>
              <p:cNvSpPr>
                <a:spLocks noChangeArrowheads="1"/>
              </p:cNvSpPr>
              <p:nvPr/>
            </p:nvSpPr>
            <p:spPr bwMode="auto">
              <a:xfrm>
                <a:off x="1512" y="1440"/>
                <a:ext cx="1152" cy="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a:latin typeface="Arial" panose="020B0604020202020204" pitchFamily="34" charset="0"/>
                  </a:rPr>
                  <a:t>Satisfactory</a:t>
                </a:r>
              </a:p>
              <a:p>
                <a:pPr algn="ctr">
                  <a:spcBef>
                    <a:spcPct val="0"/>
                  </a:spcBef>
                  <a:buFontTx/>
                  <a:buNone/>
                </a:pPr>
                <a:r>
                  <a:rPr lang="en-US" altLang="en-US" sz="1800" b="1">
                    <a:latin typeface="Arial" panose="020B0604020202020204" pitchFamily="34" charset="0"/>
                  </a:rPr>
                  <a:t>Profits</a:t>
                </a:r>
              </a:p>
            </p:txBody>
          </p:sp>
          <p:sp>
            <p:nvSpPr>
              <p:cNvPr id="39960" name="Oval 38"/>
              <p:cNvSpPr>
                <a:spLocks noChangeArrowheads="1"/>
              </p:cNvSpPr>
              <p:nvPr/>
            </p:nvSpPr>
            <p:spPr bwMode="auto">
              <a:xfrm>
                <a:off x="2736" y="1440"/>
                <a:ext cx="1152" cy="576"/>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a:latin typeface="Arial" panose="020B0604020202020204" pitchFamily="34" charset="0"/>
                  </a:rPr>
                  <a:t>Target</a:t>
                </a:r>
              </a:p>
              <a:p>
                <a:pPr algn="ctr">
                  <a:spcBef>
                    <a:spcPct val="0"/>
                  </a:spcBef>
                  <a:buFontTx/>
                  <a:buNone/>
                </a:pPr>
                <a:r>
                  <a:rPr lang="en-US" altLang="en-US" sz="1800" b="1">
                    <a:latin typeface="Arial" panose="020B0604020202020204" pitchFamily="34" charset="0"/>
                  </a:rPr>
                  <a:t>ROI</a:t>
                </a:r>
              </a:p>
            </p:txBody>
          </p:sp>
        </p:grpSp>
        <p:sp>
          <p:nvSpPr>
            <p:cNvPr id="39954" name="Text Box 40"/>
            <p:cNvSpPr txBox="1">
              <a:spLocks noChangeArrowheads="1"/>
            </p:cNvSpPr>
            <p:nvPr/>
          </p:nvSpPr>
          <p:spPr bwMode="auto">
            <a:xfrm>
              <a:off x="1353" y="960"/>
              <a:ext cx="1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spcBef>
                  <a:spcPct val="0"/>
                </a:spcBef>
                <a:buFontTx/>
                <a:buNone/>
              </a:pPr>
              <a:r>
                <a:rPr lang="en-US" altLang="en-US" sz="2400" b="1">
                  <a:latin typeface="Arial" panose="020B0604020202020204" pitchFamily="34" charset="0"/>
                </a:rPr>
                <a:t>Profit-Oriented</a:t>
              </a:r>
            </a:p>
          </p:txBody>
        </p:sp>
        <p:cxnSp>
          <p:nvCxnSpPr>
            <p:cNvPr id="39955" name="AutoShape 42"/>
            <p:cNvCxnSpPr>
              <a:cxnSpLocks noChangeShapeType="1"/>
              <a:stCxn id="39954" idx="2"/>
              <a:endCxn id="39958" idx="0"/>
            </p:cNvCxnSpPr>
            <p:nvPr/>
          </p:nvCxnSpPr>
          <p:spPr bwMode="auto">
            <a:xfrm rot="5400000">
              <a:off x="1380" y="732"/>
              <a:ext cx="192" cy="122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9956" name="AutoShape 43"/>
            <p:cNvCxnSpPr>
              <a:cxnSpLocks noChangeShapeType="1"/>
              <a:stCxn id="39954" idx="2"/>
              <a:endCxn id="39960" idx="0"/>
            </p:cNvCxnSpPr>
            <p:nvPr/>
          </p:nvCxnSpPr>
          <p:spPr bwMode="auto">
            <a:xfrm rot="16200000" flipH="1">
              <a:off x="2604" y="732"/>
              <a:ext cx="192" cy="1224"/>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9957" name="AutoShape 47"/>
            <p:cNvCxnSpPr>
              <a:cxnSpLocks noChangeShapeType="1"/>
              <a:stCxn id="39954" idx="2"/>
              <a:endCxn id="39959" idx="0"/>
            </p:cNvCxnSpPr>
            <p:nvPr/>
          </p:nvCxnSpPr>
          <p:spPr bwMode="auto">
            <a:xfrm>
              <a:off x="2088" y="1248"/>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39941" name="Group 63"/>
          <p:cNvGrpSpPr>
            <a:grpSpLocks/>
          </p:cNvGrpSpPr>
          <p:nvPr/>
        </p:nvGrpSpPr>
        <p:grpSpPr bwMode="auto">
          <a:xfrm>
            <a:off x="1096206" y="4038601"/>
            <a:ext cx="4419600" cy="1828800"/>
            <a:chOff x="576" y="2256"/>
            <a:chExt cx="2784" cy="1152"/>
          </a:xfrm>
        </p:grpSpPr>
        <p:sp>
          <p:nvSpPr>
            <p:cNvPr id="39947" name="Text Box 54"/>
            <p:cNvSpPr txBox="1">
              <a:spLocks noChangeArrowheads="1"/>
            </p:cNvSpPr>
            <p:nvPr/>
          </p:nvSpPr>
          <p:spPr bwMode="auto">
            <a:xfrm>
              <a:off x="1233" y="2256"/>
              <a:ext cx="14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spcBef>
                  <a:spcPct val="0"/>
                </a:spcBef>
                <a:buFontTx/>
                <a:buNone/>
              </a:pPr>
              <a:r>
                <a:rPr lang="en-US" altLang="en-US" sz="2400" b="1" dirty="0">
                  <a:latin typeface="Arial" panose="020B0604020202020204" pitchFamily="34" charset="0"/>
                </a:rPr>
                <a:t>Sales-Oriented</a:t>
              </a:r>
            </a:p>
          </p:txBody>
        </p:sp>
        <p:grpSp>
          <p:nvGrpSpPr>
            <p:cNvPr id="39948" name="Group 60"/>
            <p:cNvGrpSpPr>
              <a:grpSpLocks/>
            </p:cNvGrpSpPr>
            <p:nvPr/>
          </p:nvGrpSpPr>
          <p:grpSpPr bwMode="auto">
            <a:xfrm>
              <a:off x="576" y="2736"/>
              <a:ext cx="2784" cy="672"/>
              <a:chOff x="576" y="2496"/>
              <a:chExt cx="2784" cy="672"/>
            </a:xfrm>
          </p:grpSpPr>
          <p:sp>
            <p:nvSpPr>
              <p:cNvPr id="39951" name="Rectangle 58"/>
              <p:cNvSpPr>
                <a:spLocks noChangeArrowheads="1"/>
              </p:cNvSpPr>
              <p:nvPr/>
            </p:nvSpPr>
            <p:spPr bwMode="auto">
              <a:xfrm>
                <a:off x="576" y="2496"/>
                <a:ext cx="1056"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a:latin typeface="Arial" panose="020B0604020202020204" pitchFamily="34" charset="0"/>
                  </a:rPr>
                  <a:t>Market</a:t>
                </a:r>
              </a:p>
              <a:p>
                <a:pPr algn="ctr">
                  <a:spcBef>
                    <a:spcPct val="0"/>
                  </a:spcBef>
                  <a:buFontTx/>
                  <a:buNone/>
                </a:pPr>
                <a:r>
                  <a:rPr lang="en-US" altLang="en-US" sz="1800" b="1">
                    <a:latin typeface="Arial" panose="020B0604020202020204" pitchFamily="34" charset="0"/>
                  </a:rPr>
                  <a:t>Share</a:t>
                </a:r>
              </a:p>
            </p:txBody>
          </p:sp>
          <p:sp>
            <p:nvSpPr>
              <p:cNvPr id="39952" name="Rectangle 59"/>
              <p:cNvSpPr>
                <a:spLocks noChangeArrowheads="1"/>
              </p:cNvSpPr>
              <p:nvPr/>
            </p:nvSpPr>
            <p:spPr bwMode="auto">
              <a:xfrm>
                <a:off x="2304" y="2496"/>
                <a:ext cx="1056"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a:latin typeface="Arial" panose="020B0604020202020204" pitchFamily="34" charset="0"/>
                  </a:rPr>
                  <a:t>Sales</a:t>
                </a:r>
                <a:br>
                  <a:rPr lang="en-US" altLang="en-US" sz="1800" b="1">
                    <a:latin typeface="Arial" panose="020B0604020202020204" pitchFamily="34" charset="0"/>
                  </a:rPr>
                </a:br>
                <a:r>
                  <a:rPr lang="en-US" altLang="en-US" sz="1800" b="1">
                    <a:latin typeface="Arial" panose="020B0604020202020204" pitchFamily="34" charset="0"/>
                  </a:rPr>
                  <a:t>Maximization</a:t>
                </a:r>
              </a:p>
            </p:txBody>
          </p:sp>
        </p:grpSp>
        <p:cxnSp>
          <p:nvCxnSpPr>
            <p:cNvPr id="39949" name="AutoShape 61"/>
            <p:cNvCxnSpPr>
              <a:cxnSpLocks noChangeShapeType="1"/>
              <a:stCxn id="39947" idx="2"/>
              <a:endCxn id="39951" idx="0"/>
            </p:cNvCxnSpPr>
            <p:nvPr/>
          </p:nvCxnSpPr>
          <p:spPr bwMode="auto">
            <a:xfrm rot="5400000">
              <a:off x="1441" y="2207"/>
              <a:ext cx="192" cy="865"/>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9950" name="AutoShape 62"/>
            <p:cNvCxnSpPr>
              <a:cxnSpLocks noChangeShapeType="1"/>
              <a:stCxn id="39947" idx="2"/>
              <a:endCxn id="39952" idx="0"/>
            </p:cNvCxnSpPr>
            <p:nvPr/>
          </p:nvCxnSpPr>
          <p:spPr bwMode="auto">
            <a:xfrm rot="16200000" flipH="1">
              <a:off x="2305" y="2208"/>
              <a:ext cx="192" cy="86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grpSp>
        <p:nvGrpSpPr>
          <p:cNvPr id="39942" name="Group 68"/>
          <p:cNvGrpSpPr>
            <a:grpSpLocks/>
          </p:cNvGrpSpPr>
          <p:nvPr/>
        </p:nvGrpSpPr>
        <p:grpSpPr bwMode="auto">
          <a:xfrm>
            <a:off x="6371395" y="3492247"/>
            <a:ext cx="2335213" cy="1901656"/>
            <a:chOff x="3816" y="2208"/>
            <a:chExt cx="1440" cy="1149"/>
          </a:xfrm>
        </p:grpSpPr>
        <p:grpSp>
          <p:nvGrpSpPr>
            <p:cNvPr id="39943" name="Group 66"/>
            <p:cNvGrpSpPr>
              <a:grpSpLocks/>
            </p:cNvGrpSpPr>
            <p:nvPr/>
          </p:nvGrpSpPr>
          <p:grpSpPr bwMode="auto">
            <a:xfrm>
              <a:off x="3816" y="2208"/>
              <a:ext cx="1440" cy="1149"/>
              <a:chOff x="3816" y="2208"/>
              <a:chExt cx="1440" cy="1149"/>
            </a:xfrm>
          </p:grpSpPr>
          <p:sp>
            <p:nvSpPr>
              <p:cNvPr id="39945" name="Rectangle 64"/>
              <p:cNvSpPr>
                <a:spLocks noChangeArrowheads="1"/>
              </p:cNvSpPr>
              <p:nvPr/>
            </p:nvSpPr>
            <p:spPr bwMode="auto">
              <a:xfrm>
                <a:off x="3966" y="2208"/>
                <a:ext cx="11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spcBef>
                    <a:spcPct val="0"/>
                  </a:spcBef>
                  <a:buFontTx/>
                  <a:buNone/>
                </a:pPr>
                <a:r>
                  <a:rPr lang="en-US" altLang="en-US" sz="2400" b="1">
                    <a:latin typeface="Arial" panose="020B0604020202020204" pitchFamily="34" charset="0"/>
                  </a:rPr>
                  <a:t>Status Quo</a:t>
                </a:r>
              </a:p>
            </p:txBody>
          </p:sp>
          <p:sp>
            <p:nvSpPr>
              <p:cNvPr id="39946" name="AutoShape 65"/>
              <p:cNvSpPr>
                <a:spLocks noChangeArrowheads="1"/>
              </p:cNvSpPr>
              <p:nvPr/>
            </p:nvSpPr>
            <p:spPr bwMode="auto">
              <a:xfrm>
                <a:off x="3816" y="2688"/>
                <a:ext cx="1440" cy="669"/>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0"/>
                  </a:spcBef>
                  <a:buFontTx/>
                  <a:buNone/>
                </a:pPr>
                <a:r>
                  <a:rPr lang="en-US" altLang="en-US" sz="1800" b="1" dirty="0">
                    <a:latin typeface="Arial" panose="020B0604020202020204" pitchFamily="34" charset="0"/>
                  </a:rPr>
                  <a:t>Keep </a:t>
                </a:r>
              </a:p>
              <a:p>
                <a:pPr algn="ctr">
                  <a:spcBef>
                    <a:spcPct val="0"/>
                  </a:spcBef>
                  <a:buFontTx/>
                  <a:buNone/>
                </a:pPr>
                <a:r>
                  <a:rPr lang="en-US" altLang="en-US" sz="1800" b="1" dirty="0">
                    <a:latin typeface="Arial" panose="020B0604020202020204" pitchFamily="34" charset="0"/>
                  </a:rPr>
                  <a:t>prices in line </a:t>
                </a:r>
              </a:p>
              <a:p>
                <a:pPr algn="ctr">
                  <a:spcBef>
                    <a:spcPct val="0"/>
                  </a:spcBef>
                  <a:buFontTx/>
                  <a:buNone/>
                </a:pPr>
                <a:r>
                  <a:rPr lang="en-US" altLang="en-US" sz="1800" b="1" dirty="0">
                    <a:latin typeface="Arial" panose="020B0604020202020204" pitchFamily="34" charset="0"/>
                  </a:rPr>
                  <a:t>with </a:t>
                </a:r>
              </a:p>
              <a:p>
                <a:pPr algn="ctr">
                  <a:spcBef>
                    <a:spcPct val="0"/>
                  </a:spcBef>
                  <a:buFontTx/>
                  <a:buNone/>
                </a:pPr>
                <a:r>
                  <a:rPr lang="en-US" altLang="en-US" sz="1800" b="1" dirty="0">
                    <a:latin typeface="Arial" panose="020B0604020202020204" pitchFamily="34" charset="0"/>
                  </a:rPr>
                  <a:t>competition</a:t>
                </a:r>
              </a:p>
            </p:txBody>
          </p:sp>
        </p:grpSp>
        <p:cxnSp>
          <p:nvCxnSpPr>
            <p:cNvPr id="39944" name="AutoShape 67"/>
            <p:cNvCxnSpPr>
              <a:cxnSpLocks noChangeShapeType="1"/>
              <a:stCxn id="39945" idx="2"/>
              <a:endCxn id="39946" idx="0"/>
            </p:cNvCxnSpPr>
            <p:nvPr/>
          </p:nvCxnSpPr>
          <p:spPr bwMode="auto">
            <a:xfrm>
              <a:off x="4536" y="2496"/>
              <a:ext cx="0" cy="1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2" name="Date Placeholder 1">
            <a:extLst>
              <a:ext uri="{FF2B5EF4-FFF2-40B4-BE49-F238E27FC236}">
                <a16:creationId xmlns:a16="http://schemas.microsoft.com/office/drawing/2014/main" id="{ECE523ED-9F6D-4818-A1CA-0F7BB54D5F57}"/>
              </a:ext>
            </a:extLst>
          </p:cNvPr>
          <p:cNvSpPr>
            <a:spLocks noGrp="1"/>
          </p:cNvSpPr>
          <p:nvPr>
            <p:ph type="dt" sz="half" idx="10"/>
          </p:nvPr>
        </p:nvSpPr>
        <p:spPr/>
        <p:txBody>
          <a:bodyPr/>
          <a:lstStyle/>
          <a:p>
            <a:fld id="{FC2F8375-274F-408B-8FE1-D31DFEE62A60}" type="datetime1">
              <a:rPr lang="en-ZA" smtClean="0"/>
              <a:t>2022/10/12</a:t>
            </a:fld>
            <a:endParaRPr lang="en-ZA"/>
          </a:p>
        </p:txBody>
      </p:sp>
    </p:spTree>
    <p:extLst>
      <p:ext uri="{BB962C8B-B14F-4D97-AF65-F5344CB8AC3E}">
        <p14:creationId xmlns:p14="http://schemas.microsoft.com/office/powerpoint/2010/main" val="2665878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151" y="540257"/>
            <a:ext cx="6589199" cy="1280890"/>
          </a:xfrm>
        </p:spPr>
        <p:txBody>
          <a:bodyPr/>
          <a:lstStyle/>
          <a:p>
            <a:r>
              <a:rPr lang="en-US" altLang="en-US" dirty="0">
                <a:solidFill>
                  <a:srgbClr val="FF0000"/>
                </a:solidFill>
              </a:rPr>
              <a:t>Profit-oriented </a:t>
            </a:r>
            <a:r>
              <a:rPr lang="en-US" altLang="en-US" dirty="0"/>
              <a:t>pricing objectives</a:t>
            </a:r>
            <a:endParaRPr lang="en-ZA" dirty="0"/>
          </a:p>
        </p:txBody>
      </p:sp>
      <p:pic>
        <p:nvPicPr>
          <p:cNvPr id="11" name="Content Placeholder 10"/>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900113" y="2179963"/>
            <a:ext cx="7886700" cy="2513531"/>
          </a:xfrm>
          <a:prstGeom prst="rect">
            <a:avLst/>
          </a:prstGeom>
        </p:spPr>
      </p:pic>
      <p:sp>
        <p:nvSpPr>
          <p:cNvPr id="12" name="Rectangle 11"/>
          <p:cNvSpPr/>
          <p:nvPr/>
        </p:nvSpPr>
        <p:spPr>
          <a:xfrm>
            <a:off x="628604" y="4686199"/>
            <a:ext cx="2595093" cy="1323439"/>
          </a:xfrm>
          <a:prstGeom prst="rect">
            <a:avLst/>
          </a:prstGeom>
        </p:spPr>
        <p:txBody>
          <a:bodyPr wrap="square">
            <a:spAutoFit/>
          </a:bodyPr>
          <a:lstStyle/>
          <a:p>
            <a:pPr algn="ctr">
              <a:spcBef>
                <a:spcPct val="50000"/>
              </a:spcBef>
              <a:buFontTx/>
              <a:buNone/>
            </a:pPr>
            <a:r>
              <a:rPr lang="en-US" altLang="en-US" sz="2000" dirty="0">
                <a:latin typeface="Arial" panose="020B0604020202020204" pitchFamily="34" charset="0"/>
              </a:rPr>
              <a:t>Setting prices so that total revenue is as large as possible relative to total costs.</a:t>
            </a:r>
          </a:p>
        </p:txBody>
      </p:sp>
      <p:sp>
        <p:nvSpPr>
          <p:cNvPr id="13" name="Rectangle 2"/>
          <p:cNvSpPr>
            <a:spLocks noChangeArrowheads="1"/>
          </p:cNvSpPr>
          <p:nvPr/>
        </p:nvSpPr>
        <p:spPr bwMode="auto">
          <a:xfrm>
            <a:off x="6697662" y="4693494"/>
            <a:ext cx="2446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spcBef>
                <a:spcPct val="0"/>
              </a:spcBef>
              <a:buFontTx/>
              <a:buNone/>
            </a:pPr>
            <a:r>
              <a:rPr lang="en-US" altLang="en-US" sz="2000" dirty="0">
                <a:latin typeface="Arial" panose="020B0604020202020204" pitchFamily="34" charset="0"/>
              </a:rPr>
              <a:t>ROI = Net profit after taxes divided by total assets</a:t>
            </a:r>
            <a:r>
              <a:rPr lang="en-US" altLang="en-US" sz="2000" b="1" dirty="0">
                <a:latin typeface="Arial" panose="020B0604020202020204" pitchFamily="34" charset="0"/>
              </a:rPr>
              <a:t>.</a:t>
            </a:r>
          </a:p>
        </p:txBody>
      </p:sp>
      <p:sp>
        <p:nvSpPr>
          <p:cNvPr id="3" name="Date Placeholder 2">
            <a:extLst>
              <a:ext uri="{FF2B5EF4-FFF2-40B4-BE49-F238E27FC236}">
                <a16:creationId xmlns:a16="http://schemas.microsoft.com/office/drawing/2014/main" id="{E50C4529-7559-4685-BA3C-E4724AAB6501}"/>
              </a:ext>
            </a:extLst>
          </p:cNvPr>
          <p:cNvSpPr>
            <a:spLocks noGrp="1"/>
          </p:cNvSpPr>
          <p:nvPr>
            <p:ph type="dt" sz="half" idx="10"/>
          </p:nvPr>
        </p:nvSpPr>
        <p:spPr/>
        <p:txBody>
          <a:bodyPr/>
          <a:lstStyle/>
          <a:p>
            <a:fld id="{308E7F45-C276-46A8-9E3F-60060DB0ACC6}" type="datetime1">
              <a:rPr lang="en-ZA" smtClean="0"/>
              <a:t>2022/10/12</a:t>
            </a:fld>
            <a:endParaRPr lang="en-ZA"/>
          </a:p>
        </p:txBody>
      </p:sp>
      <p:sp>
        <p:nvSpPr>
          <p:cNvPr id="4" name="Slide Number Placeholder 3">
            <a:extLst>
              <a:ext uri="{FF2B5EF4-FFF2-40B4-BE49-F238E27FC236}">
                <a16:creationId xmlns:a16="http://schemas.microsoft.com/office/drawing/2014/main" id="{6C8605F9-D0FF-41E8-A2C6-A39C97569200}"/>
              </a:ext>
            </a:extLst>
          </p:cNvPr>
          <p:cNvSpPr>
            <a:spLocks noGrp="1"/>
          </p:cNvSpPr>
          <p:nvPr>
            <p:ph type="sldNum" sz="quarter" idx="12"/>
          </p:nvPr>
        </p:nvSpPr>
        <p:spPr/>
        <p:txBody>
          <a:bodyPr/>
          <a:lstStyle/>
          <a:p>
            <a:fld id="{B481C59A-629F-4652-BAAD-CB261C414506}" type="slidenum">
              <a:rPr lang="en-ZA" smtClean="0"/>
              <a:t>7</a:t>
            </a:fld>
            <a:endParaRPr lang="en-ZA"/>
          </a:p>
        </p:txBody>
      </p:sp>
    </p:spTree>
    <p:extLst>
      <p:ext uri="{BB962C8B-B14F-4D97-AF65-F5344CB8AC3E}">
        <p14:creationId xmlns:p14="http://schemas.microsoft.com/office/powerpoint/2010/main" val="364256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151" y="540257"/>
            <a:ext cx="6589199" cy="477838"/>
          </a:xfrm>
        </p:spPr>
        <p:txBody>
          <a:bodyPr>
            <a:normAutofit fontScale="90000"/>
          </a:bodyPr>
          <a:lstStyle/>
          <a:p>
            <a:r>
              <a:rPr lang="en-US" altLang="en-US" sz="2800" dirty="0">
                <a:solidFill>
                  <a:srgbClr val="FF0000"/>
                </a:solidFill>
              </a:rPr>
              <a:t>Profit-oriented </a:t>
            </a:r>
            <a:r>
              <a:rPr lang="en-US" altLang="en-US" sz="2800" dirty="0"/>
              <a:t>pricing objectives</a:t>
            </a:r>
            <a:endParaRPr lang="en-ZA" sz="2800" dirty="0"/>
          </a:p>
        </p:txBody>
      </p:sp>
      <p:sp>
        <p:nvSpPr>
          <p:cNvPr id="3" name="Date Placeholder 2">
            <a:extLst>
              <a:ext uri="{FF2B5EF4-FFF2-40B4-BE49-F238E27FC236}">
                <a16:creationId xmlns:a16="http://schemas.microsoft.com/office/drawing/2014/main" id="{E50C4529-7559-4685-BA3C-E4724AAB6501}"/>
              </a:ext>
            </a:extLst>
          </p:cNvPr>
          <p:cNvSpPr>
            <a:spLocks noGrp="1"/>
          </p:cNvSpPr>
          <p:nvPr>
            <p:ph type="dt" sz="half" idx="10"/>
          </p:nvPr>
        </p:nvSpPr>
        <p:spPr/>
        <p:txBody>
          <a:bodyPr/>
          <a:lstStyle/>
          <a:p>
            <a:fld id="{308E7F45-C276-46A8-9E3F-60060DB0ACC6}" type="datetime1">
              <a:rPr lang="en-ZA" smtClean="0"/>
              <a:t>2022/10/12</a:t>
            </a:fld>
            <a:endParaRPr lang="en-ZA"/>
          </a:p>
        </p:txBody>
      </p:sp>
      <p:sp>
        <p:nvSpPr>
          <p:cNvPr id="4" name="Slide Number Placeholder 3">
            <a:extLst>
              <a:ext uri="{FF2B5EF4-FFF2-40B4-BE49-F238E27FC236}">
                <a16:creationId xmlns:a16="http://schemas.microsoft.com/office/drawing/2014/main" id="{6C8605F9-D0FF-41E8-A2C6-A39C97569200}"/>
              </a:ext>
            </a:extLst>
          </p:cNvPr>
          <p:cNvSpPr>
            <a:spLocks noGrp="1"/>
          </p:cNvSpPr>
          <p:nvPr>
            <p:ph type="sldNum" sz="quarter" idx="12"/>
          </p:nvPr>
        </p:nvSpPr>
        <p:spPr/>
        <p:txBody>
          <a:bodyPr/>
          <a:lstStyle/>
          <a:p>
            <a:fld id="{B481C59A-629F-4652-BAAD-CB261C414506}" type="slidenum">
              <a:rPr lang="en-ZA" smtClean="0"/>
              <a:t>8</a:t>
            </a:fld>
            <a:endParaRPr lang="en-ZA"/>
          </a:p>
        </p:txBody>
      </p:sp>
      <p:sp>
        <p:nvSpPr>
          <p:cNvPr id="5" name="Content Placeholder 4">
            <a:extLst>
              <a:ext uri="{FF2B5EF4-FFF2-40B4-BE49-F238E27FC236}">
                <a16:creationId xmlns:a16="http://schemas.microsoft.com/office/drawing/2014/main" id="{C3205B76-F45A-49FE-A560-BCE0EE7B618D}"/>
              </a:ext>
            </a:extLst>
          </p:cNvPr>
          <p:cNvSpPr>
            <a:spLocks noGrp="1"/>
          </p:cNvSpPr>
          <p:nvPr>
            <p:ph idx="1"/>
          </p:nvPr>
        </p:nvSpPr>
        <p:spPr>
          <a:xfrm>
            <a:off x="1923365" y="1018095"/>
            <a:ext cx="6591985" cy="5656082"/>
          </a:xfrm>
        </p:spPr>
        <p:txBody>
          <a:bodyPr>
            <a:normAutofit/>
          </a:bodyPr>
          <a:lstStyle/>
          <a:p>
            <a:pPr marL="0" indent="0">
              <a:buNone/>
            </a:pPr>
            <a:r>
              <a:rPr lang="en-US" dirty="0"/>
              <a:t>Organizations all try to make as much profit as possible</a:t>
            </a:r>
          </a:p>
          <a:p>
            <a:r>
              <a:rPr lang="en-US" dirty="0"/>
              <a:t>Revenue = price x units sold</a:t>
            </a:r>
          </a:p>
          <a:p>
            <a:r>
              <a:rPr lang="en-US" dirty="0"/>
              <a:t>Profit       = revenue minus cost</a:t>
            </a:r>
          </a:p>
          <a:p>
            <a:pPr marL="0" indent="0">
              <a:buNone/>
            </a:pPr>
            <a:r>
              <a:rPr lang="en-US" dirty="0"/>
              <a:t>Profit maximization:  Maximize profits, Satisfactory profits, Target return on investment </a:t>
            </a:r>
            <a:br>
              <a:rPr lang="en-US" dirty="0"/>
            </a:br>
            <a:endParaRPr lang="en-US" dirty="0"/>
          </a:p>
          <a:p>
            <a:pPr>
              <a:buFont typeface="+mj-lt"/>
              <a:buAutoNum type="arabicPeriod"/>
            </a:pPr>
            <a:r>
              <a:rPr lang="en-US" dirty="0"/>
              <a:t>Maximize profits:  Setting prices so that </a:t>
            </a:r>
            <a:r>
              <a:rPr lang="en-US" b="1" dirty="0"/>
              <a:t>total revenue </a:t>
            </a:r>
            <a:r>
              <a:rPr lang="en-US" dirty="0"/>
              <a:t>is as large as possible relative to total costs </a:t>
            </a:r>
          </a:p>
          <a:p>
            <a:pPr marL="0" indent="0">
              <a:buNone/>
            </a:pPr>
            <a:r>
              <a:rPr lang="en-US" dirty="0"/>
              <a:t>	Requires a mathematic model to predict sales and profits, 	which is very difficult to do accurately</a:t>
            </a:r>
          </a:p>
          <a:p>
            <a:pPr>
              <a:buFont typeface="+mj-lt"/>
              <a:buAutoNum type="arabicPeriod" startAt="2"/>
            </a:pPr>
            <a:r>
              <a:rPr lang="en-US" dirty="0"/>
              <a:t>Target ROI:  Wants to reach a particular level of profit by using price to get sales that produce a certain profit per unit to get a preset return on the investment </a:t>
            </a:r>
          </a:p>
          <a:p>
            <a:pPr>
              <a:buFont typeface="+mj-lt"/>
              <a:buAutoNum type="arabicPeriod" startAt="3"/>
            </a:pPr>
            <a:r>
              <a:rPr lang="en-US" dirty="0"/>
              <a:t>Satisfactory profit:  Not necessarily highest profit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1899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954" y="337737"/>
            <a:ext cx="6589199" cy="1280890"/>
          </a:xfrm>
        </p:spPr>
        <p:txBody>
          <a:bodyPr/>
          <a:lstStyle/>
          <a:p>
            <a:r>
              <a:rPr lang="en-US" altLang="en-US" dirty="0">
                <a:solidFill>
                  <a:srgbClr val="FF0000"/>
                </a:solidFill>
              </a:rPr>
              <a:t>Sales-oriented</a:t>
            </a:r>
            <a:r>
              <a:rPr lang="en-US" altLang="en-US" dirty="0"/>
              <a:t> pricing objectives</a:t>
            </a:r>
            <a:endParaRPr lang="en-ZA" dirty="0"/>
          </a:p>
        </p:txBody>
      </p:sp>
      <p:sp>
        <p:nvSpPr>
          <p:cNvPr id="12" name="Rectangle 2"/>
          <p:cNvSpPr>
            <a:spLocks noGrp="1" noChangeArrowheads="1"/>
          </p:cNvSpPr>
          <p:nvPr>
            <p:ph idx="1"/>
          </p:nvPr>
        </p:nvSpPr>
        <p:spPr bwMode="auto">
          <a:xfrm>
            <a:off x="995564" y="5063737"/>
            <a:ext cx="2295525" cy="13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spcBef>
                <a:spcPct val="50000"/>
              </a:spcBef>
              <a:buFontTx/>
              <a:buNone/>
            </a:pPr>
            <a:r>
              <a:rPr lang="en-US" altLang="en-US" sz="1400" dirty="0">
                <a:latin typeface="Arial" panose="020B0604020202020204" pitchFamily="34" charset="0"/>
              </a:rPr>
              <a:t>MS = A company’s product sales as a percentage of total sales for that industry.</a:t>
            </a:r>
          </a:p>
          <a:p>
            <a:pPr algn="ctr">
              <a:spcBef>
                <a:spcPct val="50000"/>
              </a:spcBef>
              <a:buFontTx/>
              <a:buNone/>
            </a:pPr>
            <a:r>
              <a:rPr lang="en-US" altLang="en-US" sz="1400" dirty="0">
                <a:latin typeface="Arial" panose="020B0604020202020204" pitchFamily="34" charset="0"/>
              </a:rPr>
              <a:t>Increase/maintain market share</a:t>
            </a:r>
          </a:p>
        </p:txBody>
      </p:sp>
      <p:grpSp>
        <p:nvGrpSpPr>
          <p:cNvPr id="4" name="Group 10"/>
          <p:cNvGrpSpPr>
            <a:grpSpLocks/>
          </p:cNvGrpSpPr>
          <p:nvPr/>
        </p:nvGrpSpPr>
        <p:grpSpPr bwMode="auto">
          <a:xfrm>
            <a:off x="755728" y="1709918"/>
            <a:ext cx="7718425" cy="3235325"/>
            <a:chOff x="570" y="1274"/>
            <a:chExt cx="4862" cy="2038"/>
          </a:xfrm>
        </p:grpSpPr>
        <p:grpSp>
          <p:nvGrpSpPr>
            <p:cNvPr id="5" name="Group 11"/>
            <p:cNvGrpSpPr>
              <a:grpSpLocks/>
            </p:cNvGrpSpPr>
            <p:nvPr/>
          </p:nvGrpSpPr>
          <p:grpSpPr bwMode="auto">
            <a:xfrm>
              <a:off x="570" y="2404"/>
              <a:ext cx="4862" cy="908"/>
              <a:chOff x="570" y="2404"/>
              <a:chExt cx="4862" cy="908"/>
            </a:xfrm>
          </p:grpSpPr>
          <p:sp>
            <p:nvSpPr>
              <p:cNvPr id="10" name="Rectangle 12"/>
              <p:cNvSpPr>
                <a:spLocks noChangeArrowheads="1"/>
              </p:cNvSpPr>
              <p:nvPr/>
            </p:nvSpPr>
            <p:spPr bwMode="auto">
              <a:xfrm>
                <a:off x="570" y="2420"/>
                <a:ext cx="1446" cy="892"/>
              </a:xfrm>
              <a:prstGeom prst="rect">
                <a:avLst/>
              </a:prstGeom>
              <a:solidFill>
                <a:srgbClr val="D8F1A5"/>
              </a:solidFill>
              <a:ln>
                <a:noFill/>
              </a:ln>
              <a:effectLst>
                <a:outerShdw dist="107763"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r>
                  <a:rPr lang="en-US" altLang="en-US" sz="2400" b="1">
                    <a:solidFill>
                      <a:srgbClr val="000000"/>
                    </a:solidFill>
                    <a:latin typeface="Arial" panose="020B0604020202020204" pitchFamily="34" charset="0"/>
                  </a:rPr>
                  <a:t>Market</a:t>
                </a:r>
              </a:p>
              <a:p>
                <a:pPr algn="ctr">
                  <a:lnSpc>
                    <a:spcPct val="90000"/>
                  </a:lnSpc>
                  <a:spcBef>
                    <a:spcPct val="0"/>
                  </a:spcBef>
                  <a:buFontTx/>
                  <a:buNone/>
                </a:pPr>
                <a:r>
                  <a:rPr lang="en-US" altLang="en-US" sz="2400" b="1">
                    <a:solidFill>
                      <a:srgbClr val="000000"/>
                    </a:solidFill>
                    <a:latin typeface="Arial" panose="020B0604020202020204" pitchFamily="34" charset="0"/>
                  </a:rPr>
                  <a:t>Share</a:t>
                </a:r>
              </a:p>
            </p:txBody>
          </p:sp>
          <p:sp>
            <p:nvSpPr>
              <p:cNvPr id="11" name="Rectangle 13"/>
              <p:cNvSpPr>
                <a:spLocks noChangeArrowheads="1"/>
              </p:cNvSpPr>
              <p:nvPr/>
            </p:nvSpPr>
            <p:spPr bwMode="auto">
              <a:xfrm>
                <a:off x="3986" y="2404"/>
                <a:ext cx="1446" cy="892"/>
              </a:xfrm>
              <a:prstGeom prst="rect">
                <a:avLst/>
              </a:prstGeom>
              <a:solidFill>
                <a:srgbClr val="D8F1A5"/>
              </a:solidFill>
              <a:ln>
                <a:noFill/>
              </a:ln>
              <a:effectLst>
                <a:outerShdw dist="107763" dir="2700000" algn="ctr" rotWithShape="0">
                  <a:schemeClr val="bg2"/>
                </a:outerShdw>
              </a:effectLst>
              <a:extLst>
                <a:ext uri="{91240B29-F687-4F45-9708-019B960494DF}">
                  <a14:hiddenLine xmlns:a14="http://schemas.microsoft.com/office/drawing/2010/main" w="6350">
                    <a:solidFill>
                      <a:srgbClr val="000000"/>
                    </a:solidFill>
                    <a:miter lim="800000"/>
                    <a:headEnd/>
                    <a:tailEnd/>
                  </a14:hiddenLine>
                </a:ext>
              </a:extLst>
            </p:spPr>
            <p:txBody>
              <a:bodyPr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r>
                  <a:rPr lang="en-US" altLang="en-US" sz="2400" b="1">
                    <a:solidFill>
                      <a:srgbClr val="000000"/>
                    </a:solidFill>
                    <a:latin typeface="Arial" panose="020B0604020202020204" pitchFamily="34" charset="0"/>
                  </a:rPr>
                  <a:t>Sales</a:t>
                </a:r>
              </a:p>
              <a:p>
                <a:pPr algn="ctr">
                  <a:lnSpc>
                    <a:spcPct val="90000"/>
                  </a:lnSpc>
                  <a:spcBef>
                    <a:spcPct val="0"/>
                  </a:spcBef>
                  <a:buFontTx/>
                  <a:buNone/>
                </a:pPr>
                <a:r>
                  <a:rPr lang="en-US" altLang="en-US" sz="2400" b="1">
                    <a:solidFill>
                      <a:srgbClr val="000000"/>
                    </a:solidFill>
                    <a:latin typeface="Arial" panose="020B0604020202020204" pitchFamily="34" charset="0"/>
                  </a:rPr>
                  <a:t>Maximization</a:t>
                </a:r>
              </a:p>
            </p:txBody>
          </p:sp>
        </p:grpSp>
        <p:grpSp>
          <p:nvGrpSpPr>
            <p:cNvPr id="6" name="Group 14"/>
            <p:cNvGrpSpPr>
              <a:grpSpLocks/>
            </p:cNvGrpSpPr>
            <p:nvPr/>
          </p:nvGrpSpPr>
          <p:grpSpPr bwMode="auto">
            <a:xfrm>
              <a:off x="1195" y="1274"/>
              <a:ext cx="3824" cy="1147"/>
              <a:chOff x="1195" y="1274"/>
              <a:chExt cx="3824" cy="1147"/>
            </a:xfrm>
          </p:grpSpPr>
          <p:sp>
            <p:nvSpPr>
              <p:cNvPr id="7" name="Line 15"/>
              <p:cNvSpPr>
                <a:spLocks noChangeShapeType="1"/>
              </p:cNvSpPr>
              <p:nvPr/>
            </p:nvSpPr>
            <p:spPr bwMode="auto">
              <a:xfrm>
                <a:off x="2895" y="1940"/>
                <a:ext cx="0" cy="336"/>
              </a:xfrm>
              <a:prstGeom prst="line">
                <a:avLst/>
              </a:prstGeom>
              <a:noFill/>
              <a:ln w="381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ZA"/>
              </a:p>
            </p:txBody>
          </p:sp>
          <p:cxnSp>
            <p:nvCxnSpPr>
              <p:cNvPr id="8" name="AutoShape 16"/>
              <p:cNvCxnSpPr>
                <a:cxnSpLocks noChangeShapeType="1"/>
              </p:cNvCxnSpPr>
              <p:nvPr/>
            </p:nvCxnSpPr>
            <p:spPr bwMode="auto">
              <a:xfrm rot="5400000" flipV="1">
                <a:off x="3106" y="810"/>
                <a:ext cx="1" cy="3222"/>
              </a:xfrm>
              <a:prstGeom prst="bentConnector3">
                <a:avLst>
                  <a:gd name="adj1" fmla="val -14400005"/>
                </a:avLst>
              </a:prstGeom>
              <a:noFill/>
              <a:ln w="38100">
                <a:solidFill>
                  <a:schemeClr val="bg2"/>
                </a:solidFill>
                <a:miter lim="800000"/>
                <a:headEnd/>
                <a:tailEnd/>
              </a:ln>
              <a:extLst>
                <a:ext uri="{909E8E84-426E-40DD-AFC4-6F175D3DCCD1}">
                  <a14:hiddenFill xmlns:a14="http://schemas.microsoft.com/office/drawing/2010/main">
                    <a:noFill/>
                  </a14:hiddenFill>
                </a:ext>
              </a:extLst>
            </p:spPr>
          </p:cxnSp>
          <p:sp>
            <p:nvSpPr>
              <p:cNvPr id="9" name="AutoShape 17"/>
              <p:cNvSpPr>
                <a:spLocks noChangeArrowheads="1"/>
              </p:cNvSpPr>
              <p:nvPr/>
            </p:nvSpPr>
            <p:spPr bwMode="auto">
              <a:xfrm rot="5400000">
                <a:off x="2736" y="-267"/>
                <a:ext cx="741" cy="3824"/>
              </a:xfrm>
              <a:prstGeom prst="cube">
                <a:avLst>
                  <a:gd name="adj" fmla="val 14579"/>
                </a:avLst>
              </a:prstGeom>
              <a:solidFill>
                <a:srgbClr val="B6E559"/>
              </a:solidFill>
              <a:ln>
                <a:noFill/>
              </a:ln>
              <a:extLst>
                <a:ext uri="{91240B29-F687-4F45-9708-019B960494DF}">
                  <a14:hiddenLine xmlns:a14="http://schemas.microsoft.com/office/drawing/2010/main" w="12700">
                    <a:solidFill>
                      <a:srgbClr val="000000"/>
                    </a:solidFill>
                    <a:miter lim="800000"/>
                    <a:headEnd/>
                    <a:tailEnd/>
                  </a14:hiddenLine>
                </a:ext>
              </a:extLst>
            </p:spPr>
            <p:txBody>
              <a:bodyPr rot="10800000" vert="eaVert" wrap="none" lIns="90488" tIns="44450" rIns="90488" bIns="44450" anchor="ctr"/>
              <a:lstStyle>
                <a:lvl1pPr>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algn="ctr">
                  <a:lnSpc>
                    <a:spcPct val="90000"/>
                  </a:lnSpc>
                  <a:spcBef>
                    <a:spcPct val="0"/>
                  </a:spcBef>
                  <a:buFontTx/>
                  <a:buNone/>
                </a:pPr>
                <a:endParaRPr lang="en-US" altLang="en-US" sz="2400" b="1" dirty="0">
                  <a:solidFill>
                    <a:srgbClr val="000000"/>
                  </a:solidFill>
                  <a:latin typeface="Arial" panose="020B0604020202020204" pitchFamily="34" charset="0"/>
                </a:endParaRPr>
              </a:p>
              <a:p>
                <a:pPr algn="ctr">
                  <a:lnSpc>
                    <a:spcPct val="90000"/>
                  </a:lnSpc>
                  <a:spcBef>
                    <a:spcPct val="0"/>
                  </a:spcBef>
                  <a:buFontTx/>
                  <a:buNone/>
                </a:pPr>
                <a:r>
                  <a:rPr lang="en-US" altLang="en-US" sz="2400" b="1" dirty="0">
                    <a:solidFill>
                      <a:srgbClr val="000000"/>
                    </a:solidFill>
                    <a:latin typeface="Arial" panose="020B0604020202020204" pitchFamily="34" charset="0"/>
                  </a:rPr>
                  <a:t>Sales-Oriented Pricing Objectives</a:t>
                </a:r>
              </a:p>
              <a:p>
                <a:pPr algn="ctr">
                  <a:lnSpc>
                    <a:spcPct val="90000"/>
                  </a:lnSpc>
                  <a:spcBef>
                    <a:spcPct val="0"/>
                  </a:spcBef>
                  <a:buFontTx/>
                  <a:buNone/>
                </a:pPr>
                <a:endParaRPr lang="en-US" altLang="en-US" sz="2400" b="1" dirty="0">
                  <a:solidFill>
                    <a:srgbClr val="000000"/>
                  </a:solidFill>
                  <a:latin typeface="Arial" panose="020B0604020202020204" pitchFamily="34" charset="0"/>
                </a:endParaRPr>
              </a:p>
            </p:txBody>
          </p:sp>
        </p:grpSp>
      </p:grpSp>
      <p:sp>
        <p:nvSpPr>
          <p:cNvPr id="13" name="Rectangle 3"/>
          <p:cNvSpPr>
            <a:spLocks noChangeArrowheads="1"/>
          </p:cNvSpPr>
          <p:nvPr/>
        </p:nvSpPr>
        <p:spPr bwMode="auto">
          <a:xfrm>
            <a:off x="6132221" y="4945243"/>
            <a:ext cx="2415327"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Bell MT" panose="02020503060305020303" pitchFamily="18"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Bell MT" panose="02020503060305020303" pitchFamily="18"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Bell MT" panose="02020503060305020303" pitchFamily="18"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Bell MT" panose="02020503060305020303" pitchFamily="18" charset="0"/>
                <a:ea typeface="ＭＳ Ｐゴシック" panose="020B0600070205080204" pitchFamily="34" charset="-128"/>
              </a:defRPr>
            </a:lvl9pPr>
          </a:lstStyle>
          <a:p>
            <a:pPr eaLnBrk="1" hangingPunct="1">
              <a:spcBef>
                <a:spcPct val="0"/>
              </a:spcBef>
            </a:pPr>
            <a:r>
              <a:rPr lang="en-US" altLang="en-US" sz="1400" dirty="0">
                <a:latin typeface="Arial" panose="020B0604020202020204" pitchFamily="34" charset="0"/>
              </a:rPr>
              <a:t>Short-term objective to maximize sales</a:t>
            </a:r>
          </a:p>
          <a:p>
            <a:pPr eaLnBrk="1" hangingPunct="1">
              <a:spcBef>
                <a:spcPct val="0"/>
              </a:spcBef>
            </a:pPr>
            <a:r>
              <a:rPr lang="en-US" altLang="en-US" sz="1400" dirty="0">
                <a:latin typeface="Arial" panose="020B0604020202020204" pitchFamily="34" charset="0"/>
              </a:rPr>
              <a:t>Ignores profits, competition, and the marketing environment</a:t>
            </a:r>
          </a:p>
          <a:p>
            <a:pPr eaLnBrk="1" hangingPunct="1">
              <a:spcBef>
                <a:spcPct val="0"/>
              </a:spcBef>
            </a:pPr>
            <a:r>
              <a:rPr lang="en-US" altLang="en-US" sz="1400" dirty="0">
                <a:latin typeface="Arial" panose="020B0604020202020204" pitchFamily="34" charset="0"/>
              </a:rPr>
              <a:t>Often used to sell off excess inventory</a:t>
            </a:r>
          </a:p>
        </p:txBody>
      </p:sp>
      <p:sp>
        <p:nvSpPr>
          <p:cNvPr id="3" name="Date Placeholder 2">
            <a:extLst>
              <a:ext uri="{FF2B5EF4-FFF2-40B4-BE49-F238E27FC236}">
                <a16:creationId xmlns:a16="http://schemas.microsoft.com/office/drawing/2014/main" id="{7EAEFB07-FF3D-433A-B5BF-7AD2026452B5}"/>
              </a:ext>
            </a:extLst>
          </p:cNvPr>
          <p:cNvSpPr>
            <a:spLocks noGrp="1"/>
          </p:cNvSpPr>
          <p:nvPr>
            <p:ph type="dt" sz="half" idx="10"/>
          </p:nvPr>
        </p:nvSpPr>
        <p:spPr/>
        <p:txBody>
          <a:bodyPr/>
          <a:lstStyle/>
          <a:p>
            <a:fld id="{733A2AFE-852B-4929-92AE-A1438336992C}" type="datetime1">
              <a:rPr lang="en-ZA" smtClean="0"/>
              <a:t>2022/10/12</a:t>
            </a:fld>
            <a:endParaRPr lang="en-ZA"/>
          </a:p>
        </p:txBody>
      </p:sp>
      <p:sp>
        <p:nvSpPr>
          <p:cNvPr id="14" name="Slide Number Placeholder 13">
            <a:extLst>
              <a:ext uri="{FF2B5EF4-FFF2-40B4-BE49-F238E27FC236}">
                <a16:creationId xmlns:a16="http://schemas.microsoft.com/office/drawing/2014/main" id="{3AA0AD37-E6D4-4BCA-9FD4-3AEA28E0C95B}"/>
              </a:ext>
            </a:extLst>
          </p:cNvPr>
          <p:cNvSpPr>
            <a:spLocks noGrp="1"/>
          </p:cNvSpPr>
          <p:nvPr>
            <p:ph type="sldNum" sz="quarter" idx="12"/>
          </p:nvPr>
        </p:nvSpPr>
        <p:spPr/>
        <p:txBody>
          <a:bodyPr/>
          <a:lstStyle/>
          <a:p>
            <a:fld id="{B481C59A-629F-4652-BAAD-CB261C414506}" type="slidenum">
              <a:rPr lang="en-ZA" smtClean="0"/>
              <a:t>9</a:t>
            </a:fld>
            <a:endParaRPr lang="en-ZA"/>
          </a:p>
        </p:txBody>
      </p:sp>
    </p:spTree>
    <p:extLst>
      <p:ext uri="{BB962C8B-B14F-4D97-AF65-F5344CB8AC3E}">
        <p14:creationId xmlns:p14="http://schemas.microsoft.com/office/powerpoint/2010/main" val="594836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3|53.8|23.8|2.4|23.5"/>
</p:tagLst>
</file>

<file path=ppt/tags/tag2.xml><?xml version="1.0" encoding="utf-8"?>
<p:tagLst xmlns:a="http://schemas.openxmlformats.org/drawingml/2006/main" xmlns:r="http://schemas.openxmlformats.org/officeDocument/2006/relationships" xmlns:p="http://schemas.openxmlformats.org/presentationml/2006/main">
  <p:tag name="TIMING" val="|1.4|16.9|29.6|18.7"/>
</p:tagLst>
</file>

<file path=ppt/tags/tag3.xml><?xml version="1.0" encoding="utf-8"?>
<p:tagLst xmlns:a="http://schemas.openxmlformats.org/drawingml/2006/main" xmlns:r="http://schemas.openxmlformats.org/officeDocument/2006/relationships" xmlns:p="http://schemas.openxmlformats.org/presentationml/2006/main">
  <p:tag name="TIMING" val="|11.7|5.7|3.6|3.2"/>
</p:tagLst>
</file>

<file path=ppt/tags/tag4.xml><?xml version="1.0" encoding="utf-8"?>
<p:tagLst xmlns:a="http://schemas.openxmlformats.org/drawingml/2006/main" xmlns:r="http://schemas.openxmlformats.org/officeDocument/2006/relationships" xmlns:p="http://schemas.openxmlformats.org/presentationml/2006/main">
  <p:tag name="TIMING" val="|18.1|5.8|21|8.9|25.8"/>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5056</TotalTime>
  <Words>1596</Words>
  <Application>Microsoft Office PowerPoint</Application>
  <PresentationFormat>On-screen Show (4:3)</PresentationFormat>
  <Paragraphs>215</Paragraphs>
  <Slides>26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ＭＳ Ｐゴシック</vt:lpstr>
      <vt:lpstr>Arial</vt:lpstr>
      <vt:lpstr>Calibri</vt:lpstr>
      <vt:lpstr>Calibri Light</vt:lpstr>
      <vt:lpstr>Roboto</vt:lpstr>
      <vt:lpstr>Times New Roman</vt:lpstr>
      <vt:lpstr>Wingdings 3</vt:lpstr>
      <vt:lpstr>Custom Design</vt:lpstr>
      <vt:lpstr>Wisp</vt:lpstr>
      <vt:lpstr>TOPIC 4:  PRICE</vt:lpstr>
      <vt:lpstr>What is price?</vt:lpstr>
      <vt:lpstr>What is price?</vt:lpstr>
      <vt:lpstr>How to prevent costly pricing mistakes</vt:lpstr>
      <vt:lpstr>Setting pricing objectives (goals)</vt:lpstr>
      <vt:lpstr>Each pricing objective has sub-objectives</vt:lpstr>
      <vt:lpstr>Profit-oriented pricing objectives</vt:lpstr>
      <vt:lpstr>Profit-oriented pricing objectives</vt:lpstr>
      <vt:lpstr>Sales-oriented pricing objectives</vt:lpstr>
      <vt:lpstr>Status quo pricing objectives</vt:lpstr>
      <vt:lpstr>Deciding on a general pricing strategy</vt:lpstr>
      <vt:lpstr>Customer value-based pricing</vt:lpstr>
      <vt:lpstr>Two types of customer value-based pricing</vt:lpstr>
      <vt:lpstr>Cost-based pricing</vt:lpstr>
      <vt:lpstr>Competition-based pricing</vt:lpstr>
      <vt:lpstr>Pricing new products</vt:lpstr>
      <vt:lpstr>Price skimming</vt:lpstr>
      <vt:lpstr>Example of price skimming</vt:lpstr>
      <vt:lpstr>Penetration pricing</vt:lpstr>
      <vt:lpstr>Status quo pricing</vt:lpstr>
      <vt:lpstr>Activity:  Pricing new products</vt:lpstr>
      <vt:lpstr>Activity:  Pricing strategies</vt:lpstr>
      <vt:lpstr>Activity:  Pricing new products</vt:lpstr>
      <vt:lpstr>Pricing tactics:  Psychological influences on price perceptions</vt:lpstr>
      <vt:lpstr>Activity:  Adjusting the base price through the use of pricing tactics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Radder, Laetitia (Prof) (2nd Avenue Campus)</dc:creator>
  <cp:lastModifiedBy>Laetitia</cp:lastModifiedBy>
  <cp:revision>177</cp:revision>
  <dcterms:created xsi:type="dcterms:W3CDTF">2017-04-08T08:13:20Z</dcterms:created>
  <dcterms:modified xsi:type="dcterms:W3CDTF">2022-10-12T12:30:48Z</dcterms:modified>
</cp:coreProperties>
</file>