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74" r:id="rId2"/>
  </p:sldMasterIdLst>
  <p:notesMasterIdLst>
    <p:notesMasterId r:id="rId19"/>
  </p:notesMasterIdLst>
  <p:sldIdLst>
    <p:sldId id="256" r:id="rId3"/>
    <p:sldId id="257" r:id="rId4"/>
    <p:sldId id="258" r:id="rId5"/>
    <p:sldId id="539" r:id="rId6"/>
    <p:sldId id="543" r:id="rId7"/>
    <p:sldId id="259" r:id="rId8"/>
    <p:sldId id="260" r:id="rId9"/>
    <p:sldId id="261" r:id="rId10"/>
    <p:sldId id="545" r:id="rId11"/>
    <p:sldId id="546" r:id="rId12"/>
    <p:sldId id="547" r:id="rId13"/>
    <p:sldId id="548" r:id="rId14"/>
    <p:sldId id="536" r:id="rId15"/>
    <p:sldId id="549" r:id="rId16"/>
    <p:sldId id="541" r:id="rId17"/>
    <p:sldId id="544" r:id="rId18"/>
  </p:sldIdLst>
  <p:sldSz cx="9144000" cy="6858000" type="screen4x3"/>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07" autoAdjust="0"/>
  </p:normalViewPr>
  <p:slideViewPr>
    <p:cSldViewPr snapToGrid="0">
      <p:cViewPr varScale="1">
        <p:scale>
          <a:sx n="64" d="100"/>
          <a:sy n="64" d="100"/>
        </p:scale>
        <p:origin x="13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lang="en-ZA"/>
          </a:p>
        </p:txBody>
      </p:sp>
      <p:sp>
        <p:nvSpPr>
          <p:cNvPr id="3" name="Date Placeholder 2"/>
          <p:cNvSpPr>
            <a:spLocks noGrp="1"/>
          </p:cNvSpPr>
          <p:nvPr>
            <p:ph type="dt" idx="1"/>
          </p:nvPr>
        </p:nvSpPr>
        <p:spPr>
          <a:xfrm>
            <a:off x="3901698" y="0"/>
            <a:ext cx="2984871" cy="502676"/>
          </a:xfrm>
          <a:prstGeom prst="rect">
            <a:avLst/>
          </a:prstGeom>
        </p:spPr>
        <p:txBody>
          <a:bodyPr vert="horz" lIns="96606" tIns="48303" rIns="96606" bIns="48303" rtlCol="0"/>
          <a:lstStyle>
            <a:lvl1pPr algn="r">
              <a:defRPr sz="1300"/>
            </a:lvl1pPr>
          </a:lstStyle>
          <a:p>
            <a:fld id="{4629F365-E024-41F8-BF33-102B1498B120}" type="datetimeFigureOut">
              <a:rPr lang="en-ZA" smtClean="0"/>
              <a:t>2022/10/12</a:t>
            </a:fld>
            <a:endParaRPr lang="en-ZA"/>
          </a:p>
        </p:txBody>
      </p:sp>
      <p:sp>
        <p:nvSpPr>
          <p:cNvPr id="4" name="Slide Image Placeholder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06" tIns="48303" rIns="96606" bIns="48303" rtlCol="0" anchor="ctr"/>
          <a:lstStyle/>
          <a:p>
            <a:endParaRPr lang="en-ZA"/>
          </a:p>
        </p:txBody>
      </p:sp>
      <p:sp>
        <p:nvSpPr>
          <p:cNvPr id="5" name="Notes Placeholder 4"/>
          <p:cNvSpPr>
            <a:spLocks noGrp="1"/>
          </p:cNvSpPr>
          <p:nvPr>
            <p:ph type="body" sz="quarter" idx="3"/>
          </p:nvPr>
        </p:nvSpPr>
        <p:spPr>
          <a:xfrm>
            <a:off x="688817" y="4821506"/>
            <a:ext cx="5510530" cy="3944868"/>
          </a:xfrm>
          <a:prstGeom prst="rect">
            <a:avLst/>
          </a:prstGeom>
        </p:spPr>
        <p:txBody>
          <a:bodyPr vert="horz" lIns="96606" tIns="48303" rIns="96606" bIns="4830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9516039"/>
            <a:ext cx="2984871" cy="502674"/>
          </a:xfrm>
          <a:prstGeom prst="rect">
            <a:avLst/>
          </a:prstGeom>
        </p:spPr>
        <p:txBody>
          <a:bodyPr vert="horz" lIns="96606" tIns="48303" rIns="96606" bIns="48303" rtlCol="0" anchor="b"/>
          <a:lstStyle>
            <a:lvl1pPr algn="l">
              <a:defRPr sz="1300"/>
            </a:lvl1pPr>
          </a:lstStyle>
          <a:p>
            <a:endParaRPr lang="en-ZA"/>
          </a:p>
        </p:txBody>
      </p:sp>
      <p:sp>
        <p:nvSpPr>
          <p:cNvPr id="7" name="Slide Number Placeholder 6"/>
          <p:cNvSpPr>
            <a:spLocks noGrp="1"/>
          </p:cNvSpPr>
          <p:nvPr>
            <p:ph type="sldNum" sz="quarter" idx="5"/>
          </p:nvPr>
        </p:nvSpPr>
        <p:spPr>
          <a:xfrm>
            <a:off x="3901698" y="9516039"/>
            <a:ext cx="2984871" cy="502674"/>
          </a:xfrm>
          <a:prstGeom prst="rect">
            <a:avLst/>
          </a:prstGeom>
        </p:spPr>
        <p:txBody>
          <a:bodyPr vert="horz" lIns="96606" tIns="48303" rIns="96606" bIns="48303" rtlCol="0" anchor="b"/>
          <a:lstStyle>
            <a:lvl1pPr algn="r">
              <a:defRPr sz="1300"/>
            </a:lvl1pPr>
          </a:lstStyle>
          <a:p>
            <a:fld id="{F9CEA5A9-DBF8-4636-9E4A-F639EB5361C6}" type="slidenum">
              <a:rPr lang="en-ZA" smtClean="0"/>
              <a:t>‹#›</a:t>
            </a:fld>
            <a:endParaRPr lang="en-ZA"/>
          </a:p>
        </p:txBody>
      </p:sp>
    </p:spTree>
    <p:extLst>
      <p:ext uri="{BB962C8B-B14F-4D97-AF65-F5344CB8AC3E}">
        <p14:creationId xmlns:p14="http://schemas.microsoft.com/office/powerpoint/2010/main" val="1292205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3000" baseline="0"/>
            </a:lvl1pPr>
          </a:lstStyle>
          <a:p>
            <a:r>
              <a:rPr lang="en-US" dirty="0"/>
              <a:t>Click to edit Master title style</a:t>
            </a:r>
            <a:endParaRPr lang="en-ZA"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C914E770-EAD9-45F6-8C37-E1A6B4A772F3}"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370282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4A886D3-9EFD-4A30-967E-41C3B20E0923}"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280868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75370E4E-9786-4C00-85AF-DF562466DE06}"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1783730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2A9D0-D928-4580-B522-3C5E78899DB7}"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1514494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3F283F-E99B-47D4-AD7D-D017CCF63F1F}"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1398385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97EFE3-10EA-4188-B103-1419C0E7E775}"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3094940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162BEC-826B-4C31-AB5B-A57F9CB1A62D}"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1222546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857AF1-7B5B-4D83-9F5F-870157F5B712}" type="datetime1">
              <a:rPr lang="en-ZA" smtClean="0"/>
              <a:t>2022/10/12</a:t>
            </a:fld>
            <a:endParaRPr lang="en-ZA"/>
          </a:p>
        </p:txBody>
      </p:sp>
      <p:sp>
        <p:nvSpPr>
          <p:cNvPr id="8" name="Footer Placeholder 7"/>
          <p:cNvSpPr>
            <a:spLocks noGrp="1"/>
          </p:cNvSpPr>
          <p:nvPr>
            <p:ph type="ftr" sz="quarter" idx="11"/>
          </p:nvPr>
        </p:nvSpPr>
        <p:spPr/>
        <p:txBody>
          <a:bodyPr/>
          <a:lstStyle/>
          <a:p>
            <a:endParaRPr lang="en-ZA"/>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3464078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F6A70-6FBD-4E08-8B78-556BD3569DDF}" type="datetime1">
              <a:rPr lang="en-ZA" smtClean="0"/>
              <a:t>2022/10/12</a:t>
            </a:fld>
            <a:endParaRPr lang="en-ZA"/>
          </a:p>
        </p:txBody>
      </p:sp>
      <p:sp>
        <p:nvSpPr>
          <p:cNvPr id="4" name="Footer Placeholder 3"/>
          <p:cNvSpPr>
            <a:spLocks noGrp="1"/>
          </p:cNvSpPr>
          <p:nvPr>
            <p:ph type="ftr" sz="quarter" idx="11"/>
          </p:nvPr>
        </p:nvSpPr>
        <p:spPr/>
        <p:txBody>
          <a:bodyPr/>
          <a:lstStyle/>
          <a:p>
            <a:endParaRPr lang="en-ZA"/>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3812537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C41D1-01B8-4BA8-A2BF-9B179109F483}" type="datetime1">
              <a:rPr lang="en-ZA" smtClean="0"/>
              <a:t>2022/10/12</a:t>
            </a:fld>
            <a:endParaRPr lang="en-ZA"/>
          </a:p>
        </p:txBody>
      </p:sp>
      <p:sp>
        <p:nvSpPr>
          <p:cNvPr id="3" name="Footer Placeholder 2"/>
          <p:cNvSpPr>
            <a:spLocks noGrp="1"/>
          </p:cNvSpPr>
          <p:nvPr>
            <p:ph type="ftr" sz="quarter" idx="11"/>
          </p:nvPr>
        </p:nvSpPr>
        <p:spPr/>
        <p:txBody>
          <a:bodyPr/>
          <a:lstStyle/>
          <a:p>
            <a:endParaRPr lang="en-ZA"/>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3954104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D817E-7F65-4504-8E77-3FB4A70610EE}"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29302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DDB17319-E093-4C23-BF20-D4EE4FE840E2}"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613653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BB34D9-57F2-4DEC-A995-9E113B398E0A}"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3441187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C4BD6-183A-4BBD-A195-DBB527D981F4}"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2857627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2A091-C801-4F15-BF8D-0630CDADB73E}"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481C59A-629F-4652-BAAD-CB261C414506}" type="slidenum">
              <a:rPr lang="en-ZA" smtClean="0"/>
              <a:t>‹#›</a:t>
            </a:fld>
            <a:endParaRPr lang="en-ZA"/>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42825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6DD4A2-E5F0-4C65-9A85-F1B81F52BD0A}"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3158457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3C79F04-F486-4EFD-A45C-40A05B584BEB}"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481C59A-629F-4652-BAAD-CB261C414506}" type="slidenum">
              <a:rPr lang="en-ZA" smtClean="0"/>
              <a:t>‹#›</a:t>
            </a:fld>
            <a:endParaRPr lang="en-ZA"/>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5981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DFE633-2B90-4C7C-9476-4179DDCEA784}"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29030287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16B7C-EA6E-4EED-83AA-6CDD80DE3169}"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5316963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7C095C-7C4D-4B28-8DF6-F782DE2233DB}"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246812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Z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A5B61-6B32-488C-A28A-51B6A927AAD8}"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331781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296918D2-4F8E-4F56-8EFC-8AF02A6B8B24}"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429214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8B52550A-10B0-440D-A859-D4A57BDDA386}" type="datetime1">
              <a:rPr lang="en-ZA" smtClean="0"/>
              <a:t>2022/10/12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207974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FC141F51-5C0D-4E3F-8991-8E084FB32BE4}" type="datetime1">
              <a:rPr lang="en-ZA" smtClean="0"/>
              <a:t>2022/10/12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181049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05D88-C5E5-4960-A6F5-10E1E04FB084}" type="datetime1">
              <a:rPr lang="en-ZA" smtClean="0"/>
              <a:t>2022/10/12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260953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Z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652EA92-79D2-410E-943E-DD84DA81DCBE}"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77020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Z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Z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4EC6E90-777F-4EBA-BC28-427951ED37F6}"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43238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7995BE-294F-4EC8-A0BE-4E5468F88D24}" type="datetime1">
              <a:rPr lang="en-ZA" smtClean="0"/>
              <a:t>2022/10/12</a:t>
            </a:fld>
            <a:endParaRPr lang="en-Z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48F410-5ABE-4205-A6B9-16778A447187}" type="slidenum">
              <a:rPr lang="en-ZA" smtClean="0"/>
              <a:t>‹#›</a:t>
            </a:fld>
            <a:endParaRPr lang="en-ZA"/>
          </a:p>
        </p:txBody>
      </p:sp>
    </p:spTree>
    <p:extLst>
      <p:ext uri="{BB962C8B-B14F-4D97-AF65-F5344CB8AC3E}">
        <p14:creationId xmlns:p14="http://schemas.microsoft.com/office/powerpoint/2010/main" val="836818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1EF3489-15A7-4BFF-B28A-08DEC249EC66}" type="datetime1">
              <a:rPr lang="en-ZA" smtClean="0"/>
              <a:t>2022/10/12</a:t>
            </a:fld>
            <a:endParaRPr lang="en-ZA"/>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048F410-5ABE-4205-A6B9-16778A447187}" type="slidenum">
              <a:rPr lang="en-ZA" smtClean="0"/>
              <a:t>‹#›</a:t>
            </a:fld>
            <a:endParaRPr lang="en-ZA"/>
          </a:p>
        </p:txBody>
      </p:sp>
    </p:spTree>
    <p:extLst>
      <p:ext uri="{BB962C8B-B14F-4D97-AF65-F5344CB8AC3E}">
        <p14:creationId xmlns:p14="http://schemas.microsoft.com/office/powerpoint/2010/main" val="384112078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G5XTIts7dQk"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8A99B-5E39-40E3-B947-886A2735A877}"/>
              </a:ext>
            </a:extLst>
          </p:cNvPr>
          <p:cNvSpPr>
            <a:spLocks noGrp="1"/>
          </p:cNvSpPr>
          <p:nvPr>
            <p:ph type="dt" sz="half" idx="10"/>
          </p:nvPr>
        </p:nvSpPr>
        <p:spPr/>
        <p:txBody>
          <a:bodyPr/>
          <a:lstStyle/>
          <a:p>
            <a:fld id="{0EAD503B-3D0F-4A4E-86F8-35C486821E48}" type="datetime1">
              <a:rPr lang="en-ZA" smtClean="0"/>
              <a:t>2022/10/12</a:t>
            </a:fld>
            <a:endParaRPr lang="en-ZA"/>
          </a:p>
        </p:txBody>
      </p:sp>
      <p:sp>
        <p:nvSpPr>
          <p:cNvPr id="5" name="Slide Number Placeholder 4">
            <a:extLst>
              <a:ext uri="{FF2B5EF4-FFF2-40B4-BE49-F238E27FC236}">
                <a16:creationId xmlns:a16="http://schemas.microsoft.com/office/drawing/2014/main" id="{8926D78C-94FE-4699-A33E-1866E905C2BC}"/>
              </a:ext>
            </a:extLst>
          </p:cNvPr>
          <p:cNvSpPr>
            <a:spLocks noGrp="1"/>
          </p:cNvSpPr>
          <p:nvPr>
            <p:ph type="sldNum" sz="quarter" idx="12"/>
          </p:nvPr>
        </p:nvSpPr>
        <p:spPr/>
        <p:txBody>
          <a:bodyPr/>
          <a:lstStyle/>
          <a:p>
            <a:fld id="{B481C59A-629F-4652-BAAD-CB261C414506}" type="slidenum">
              <a:rPr lang="en-ZA" smtClean="0"/>
              <a:t>1</a:t>
            </a:fld>
            <a:endParaRPr lang="en-ZA"/>
          </a:p>
        </p:txBody>
      </p:sp>
      <p:sp>
        <p:nvSpPr>
          <p:cNvPr id="2" name="Title 1"/>
          <p:cNvSpPr>
            <a:spLocks noGrp="1"/>
          </p:cNvSpPr>
          <p:nvPr>
            <p:ph type="ctrTitle" idx="4294967295"/>
          </p:nvPr>
        </p:nvSpPr>
        <p:spPr>
          <a:xfrm>
            <a:off x="1415618" y="970345"/>
            <a:ext cx="6600825" cy="663575"/>
          </a:xfrm>
        </p:spPr>
        <p:txBody>
          <a:bodyPr>
            <a:noAutofit/>
          </a:bodyPr>
          <a:lstStyle/>
          <a:p>
            <a:pPr algn="ctr"/>
            <a:r>
              <a:rPr lang="en-US" sz="4000" dirty="0">
                <a:latin typeface="Arial" charset="0"/>
              </a:rPr>
              <a:t>TOPIC 5:  </a:t>
            </a:r>
            <a:r>
              <a:rPr lang="en-US" sz="4000" dirty="0">
                <a:solidFill>
                  <a:srgbClr val="00B050"/>
                </a:solidFill>
                <a:latin typeface="Arial" charset="0"/>
              </a:rPr>
              <a:t>PLACE (DISTRIBUTION)</a:t>
            </a:r>
            <a:endParaRPr lang="en-ZA" sz="4000" dirty="0">
              <a:solidFill>
                <a:srgbClr val="00B050"/>
              </a:solidFill>
            </a:endParaRPr>
          </a:p>
        </p:txBody>
      </p:sp>
      <p:sp>
        <p:nvSpPr>
          <p:cNvPr id="10" name="TextBox 9">
            <a:extLst>
              <a:ext uri="{FF2B5EF4-FFF2-40B4-BE49-F238E27FC236}">
                <a16:creationId xmlns:a16="http://schemas.microsoft.com/office/drawing/2014/main" id="{C8A1F403-E9F7-4056-B771-B3A64D8A2C48}"/>
              </a:ext>
            </a:extLst>
          </p:cNvPr>
          <p:cNvSpPr txBox="1"/>
          <p:nvPr/>
        </p:nvSpPr>
        <p:spPr>
          <a:xfrm>
            <a:off x="1242391" y="6299199"/>
            <a:ext cx="5208106" cy="338554"/>
          </a:xfrm>
          <a:prstGeom prst="rect">
            <a:avLst/>
          </a:prstGeom>
          <a:noFill/>
        </p:spPr>
        <p:txBody>
          <a:bodyPr wrap="square" rtlCol="0">
            <a:spAutoFit/>
          </a:bodyPr>
          <a:lstStyle/>
          <a:p>
            <a:r>
              <a:rPr lang="en-ZA" sz="800" dirty="0"/>
              <a:t>https://www.resultist.com/blog/types-of-sales-distribution-models-capitalizing-on-missed-opportunities</a:t>
            </a:r>
          </a:p>
          <a:p>
            <a:endParaRPr lang="en-ZA" sz="800" dirty="0"/>
          </a:p>
        </p:txBody>
      </p:sp>
      <p:pic>
        <p:nvPicPr>
          <p:cNvPr id="3" name="Picture 2">
            <a:extLst>
              <a:ext uri="{FF2B5EF4-FFF2-40B4-BE49-F238E27FC236}">
                <a16:creationId xmlns:a16="http://schemas.microsoft.com/office/drawing/2014/main" id="{917CFB41-65BB-4A71-BD0D-11CC910C1F2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17359" y="2606504"/>
            <a:ext cx="4075635" cy="2556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006716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D3F7-CB8C-49FE-83FF-0F4F572A35D9}"/>
              </a:ext>
            </a:extLst>
          </p:cNvPr>
          <p:cNvSpPr>
            <a:spLocks noGrp="1"/>
          </p:cNvSpPr>
          <p:nvPr>
            <p:ph type="title"/>
          </p:nvPr>
        </p:nvSpPr>
        <p:spPr>
          <a:xfrm>
            <a:off x="1949581" y="352740"/>
            <a:ext cx="6589199" cy="528798"/>
          </a:xfrm>
        </p:spPr>
        <p:txBody>
          <a:bodyPr>
            <a:noAutofit/>
          </a:bodyPr>
          <a:lstStyle/>
          <a:p>
            <a:r>
              <a:rPr lang="en-ZA" sz="3200" dirty="0">
                <a:solidFill>
                  <a:srgbClr val="FF0000"/>
                </a:solidFill>
              </a:rPr>
              <a:t>Horizontal</a:t>
            </a:r>
            <a:r>
              <a:rPr lang="en-ZA" sz="3200" dirty="0"/>
              <a:t> channel conflict</a:t>
            </a:r>
          </a:p>
        </p:txBody>
      </p:sp>
      <p:sp>
        <p:nvSpPr>
          <p:cNvPr id="3" name="Content Placeholder 2">
            <a:extLst>
              <a:ext uri="{FF2B5EF4-FFF2-40B4-BE49-F238E27FC236}">
                <a16:creationId xmlns:a16="http://schemas.microsoft.com/office/drawing/2014/main" id="{64C77001-C6CF-45A1-AA60-92DE26BEF1DA}"/>
              </a:ext>
            </a:extLst>
          </p:cNvPr>
          <p:cNvSpPr>
            <a:spLocks noGrp="1"/>
          </p:cNvSpPr>
          <p:nvPr>
            <p:ph idx="1"/>
          </p:nvPr>
        </p:nvSpPr>
        <p:spPr>
          <a:xfrm>
            <a:off x="2040787" y="1035987"/>
            <a:ext cx="6591985" cy="4947369"/>
          </a:xfrm>
        </p:spPr>
        <p:txBody>
          <a:bodyPr>
            <a:normAutofit/>
          </a:bodyPr>
          <a:lstStyle/>
          <a:p>
            <a:r>
              <a:rPr lang="en-US" sz="2000" dirty="0">
                <a:solidFill>
                  <a:srgbClr val="222222"/>
                </a:solidFill>
                <a:latin typeface="+mj-lt"/>
              </a:rPr>
              <a:t>Conflict between two or more players at the </a:t>
            </a:r>
            <a:r>
              <a:rPr lang="en-US" sz="2000" dirty="0">
                <a:solidFill>
                  <a:srgbClr val="FF0000"/>
                </a:solidFill>
                <a:latin typeface="+mj-lt"/>
              </a:rPr>
              <a:t>same level </a:t>
            </a:r>
            <a:r>
              <a:rPr lang="en-US" sz="2000" dirty="0">
                <a:solidFill>
                  <a:srgbClr val="222222"/>
                </a:solidFill>
                <a:latin typeface="+mj-lt"/>
              </a:rPr>
              <a:t>in the </a:t>
            </a:r>
            <a:r>
              <a:rPr lang="en-US" sz="2000" dirty="0">
                <a:solidFill>
                  <a:schemeClr val="tx1"/>
                </a:solidFill>
                <a:latin typeface="+mj-lt"/>
              </a:rPr>
              <a:t>distribution</a:t>
            </a:r>
            <a:r>
              <a:rPr lang="en-US" sz="2000" dirty="0">
                <a:solidFill>
                  <a:srgbClr val="222222"/>
                </a:solidFill>
                <a:latin typeface="+mj-lt"/>
              </a:rPr>
              <a:t> channel, e.g. conflict between retailers or between agents or between wholesalers, etc.  </a:t>
            </a:r>
          </a:p>
          <a:p>
            <a:r>
              <a:rPr lang="en-US" sz="2000" dirty="0">
                <a:solidFill>
                  <a:srgbClr val="222222"/>
                </a:solidFill>
                <a:latin typeface="+mj-lt"/>
              </a:rPr>
              <a:t>Example:  </a:t>
            </a:r>
          </a:p>
          <a:p>
            <a:pPr marL="0" indent="0">
              <a:buNone/>
            </a:pPr>
            <a:r>
              <a:rPr lang="en-US" sz="2000" dirty="0">
                <a:latin typeface="+mj-lt"/>
              </a:rPr>
              <a:t>Suppose a toy manufacturer has deals with two wholesalers, each contracted to sell products to retailers in different regions. If </a:t>
            </a:r>
            <a:r>
              <a:rPr lang="en-US" sz="2000" dirty="0">
                <a:solidFill>
                  <a:srgbClr val="FF0000"/>
                </a:solidFill>
                <a:latin typeface="+mj-lt"/>
              </a:rPr>
              <a:t>one wholesaler </a:t>
            </a:r>
            <a:r>
              <a:rPr lang="en-US" sz="2000" dirty="0">
                <a:latin typeface="+mj-lt"/>
              </a:rPr>
              <a:t>decides to branch its operations into the </a:t>
            </a:r>
            <a:r>
              <a:rPr lang="en-US" sz="2000" dirty="0">
                <a:solidFill>
                  <a:srgbClr val="FF0000"/>
                </a:solidFill>
                <a:latin typeface="+mj-lt"/>
              </a:rPr>
              <a:t>other wholesaler’s </a:t>
            </a:r>
            <a:r>
              <a:rPr lang="en-US" sz="2000" dirty="0">
                <a:latin typeface="+mj-lt"/>
              </a:rPr>
              <a:t>region, a conflict will result between the wholesalers. If the toy manufacturer doesn't help solve the problem, its business dealings with both the wholesalers – and the downstream retailers, as well – might be in jeopardy.</a:t>
            </a:r>
            <a:endParaRPr lang="en-ZA" sz="2000" dirty="0">
              <a:latin typeface="+mj-lt"/>
            </a:endParaRPr>
          </a:p>
        </p:txBody>
      </p:sp>
      <p:sp>
        <p:nvSpPr>
          <p:cNvPr id="4" name="Date Placeholder 3">
            <a:extLst>
              <a:ext uri="{FF2B5EF4-FFF2-40B4-BE49-F238E27FC236}">
                <a16:creationId xmlns:a16="http://schemas.microsoft.com/office/drawing/2014/main" id="{AA39480E-9C08-428E-B685-BC2A342C39A4}"/>
              </a:ext>
            </a:extLst>
          </p:cNvPr>
          <p:cNvSpPr>
            <a:spLocks noGrp="1"/>
          </p:cNvSpPr>
          <p:nvPr>
            <p:ph type="dt" sz="half" idx="10"/>
          </p:nvPr>
        </p:nvSpPr>
        <p:spPr/>
        <p:txBody>
          <a:bodyPr/>
          <a:lstStyle/>
          <a:p>
            <a:fld id="{B13F283F-E99B-47D4-AD7D-D017CCF63F1F}" type="datetime1">
              <a:rPr lang="en-ZA" smtClean="0"/>
              <a:t>2022/10/12</a:t>
            </a:fld>
            <a:endParaRPr lang="en-ZA"/>
          </a:p>
        </p:txBody>
      </p:sp>
      <p:sp>
        <p:nvSpPr>
          <p:cNvPr id="5" name="Slide Number Placeholder 4">
            <a:extLst>
              <a:ext uri="{FF2B5EF4-FFF2-40B4-BE49-F238E27FC236}">
                <a16:creationId xmlns:a16="http://schemas.microsoft.com/office/drawing/2014/main" id="{6B067CD5-4B9E-429A-9600-C1C6CD29E20E}"/>
              </a:ext>
            </a:extLst>
          </p:cNvPr>
          <p:cNvSpPr>
            <a:spLocks noGrp="1"/>
          </p:cNvSpPr>
          <p:nvPr>
            <p:ph type="sldNum" sz="quarter" idx="12"/>
          </p:nvPr>
        </p:nvSpPr>
        <p:spPr/>
        <p:txBody>
          <a:bodyPr/>
          <a:lstStyle/>
          <a:p>
            <a:fld id="{B481C59A-629F-4652-BAAD-CB261C414506}" type="slidenum">
              <a:rPr lang="en-ZA" smtClean="0"/>
              <a:t>10</a:t>
            </a:fld>
            <a:endParaRPr lang="en-ZA"/>
          </a:p>
        </p:txBody>
      </p:sp>
    </p:spTree>
    <p:extLst>
      <p:ext uri="{BB962C8B-B14F-4D97-AF65-F5344CB8AC3E}">
        <p14:creationId xmlns:p14="http://schemas.microsoft.com/office/powerpoint/2010/main" val="339251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D3F7-CB8C-49FE-83FF-0F4F572A35D9}"/>
              </a:ext>
            </a:extLst>
          </p:cNvPr>
          <p:cNvSpPr>
            <a:spLocks noGrp="1"/>
          </p:cNvSpPr>
          <p:nvPr>
            <p:ph type="title"/>
          </p:nvPr>
        </p:nvSpPr>
        <p:spPr>
          <a:xfrm>
            <a:off x="1945201" y="624110"/>
            <a:ext cx="6589199" cy="528798"/>
          </a:xfrm>
        </p:spPr>
        <p:txBody>
          <a:bodyPr>
            <a:noAutofit/>
          </a:bodyPr>
          <a:lstStyle/>
          <a:p>
            <a:r>
              <a:rPr lang="en-ZA" sz="3200" dirty="0">
                <a:solidFill>
                  <a:srgbClr val="FF0000"/>
                </a:solidFill>
              </a:rPr>
              <a:t>Vertical</a:t>
            </a:r>
            <a:r>
              <a:rPr lang="en-ZA" sz="3200" dirty="0"/>
              <a:t> channel conflict</a:t>
            </a:r>
          </a:p>
        </p:txBody>
      </p:sp>
      <p:sp>
        <p:nvSpPr>
          <p:cNvPr id="3" name="Content Placeholder 2">
            <a:extLst>
              <a:ext uri="{FF2B5EF4-FFF2-40B4-BE49-F238E27FC236}">
                <a16:creationId xmlns:a16="http://schemas.microsoft.com/office/drawing/2014/main" id="{64C77001-C6CF-45A1-AA60-92DE26BEF1DA}"/>
              </a:ext>
            </a:extLst>
          </p:cNvPr>
          <p:cNvSpPr>
            <a:spLocks noGrp="1"/>
          </p:cNvSpPr>
          <p:nvPr>
            <p:ph idx="1"/>
          </p:nvPr>
        </p:nvSpPr>
        <p:spPr>
          <a:xfrm>
            <a:off x="2044015" y="1409700"/>
            <a:ext cx="6591985" cy="3777622"/>
          </a:xfrm>
        </p:spPr>
        <p:txBody>
          <a:bodyPr>
            <a:normAutofit fontScale="92500"/>
          </a:bodyPr>
          <a:lstStyle/>
          <a:p>
            <a:r>
              <a:rPr lang="en-US" sz="2200" dirty="0"/>
              <a:t>Conflict happens at </a:t>
            </a:r>
            <a:r>
              <a:rPr lang="en-US" sz="2200" dirty="0">
                <a:solidFill>
                  <a:srgbClr val="FF0000"/>
                </a:solidFill>
              </a:rPr>
              <a:t>consecutive levels </a:t>
            </a:r>
            <a:r>
              <a:rPr lang="en-US" sz="2200" dirty="0"/>
              <a:t>of the distribution channel, e.g. between the manufacturer and a wholesaler, or between the wholesaler and a retailer.</a:t>
            </a:r>
          </a:p>
          <a:p>
            <a:r>
              <a:rPr lang="en-US" sz="2200" dirty="0"/>
              <a:t>Example:</a:t>
            </a:r>
          </a:p>
          <a:p>
            <a:pPr marL="0" lvl="0" indent="0">
              <a:buClr>
                <a:srgbClr val="549E39"/>
              </a:buClr>
              <a:buNone/>
            </a:pPr>
            <a:r>
              <a:rPr lang="en-US" sz="2200" dirty="0">
                <a:solidFill>
                  <a:prstClr val="black">
                    <a:lumMod val="75000"/>
                    <a:lumOff val="25000"/>
                  </a:prstClr>
                </a:solidFill>
              </a:rPr>
              <a:t>If the toy manufacturer discovers its products are arriving at retail stores later than scheduled, a conflict might develop </a:t>
            </a:r>
            <a:r>
              <a:rPr lang="en-US" sz="2200" dirty="0">
                <a:solidFill>
                  <a:srgbClr val="FF0000"/>
                </a:solidFill>
              </a:rPr>
              <a:t>between the manufacturer and the wholesaler</a:t>
            </a:r>
            <a:r>
              <a:rPr lang="en-US" sz="2200" dirty="0">
                <a:solidFill>
                  <a:prstClr val="black">
                    <a:lumMod val="75000"/>
                    <a:lumOff val="25000"/>
                  </a:prstClr>
                </a:solidFill>
              </a:rPr>
              <a:t> responsible for shipping to retailers. At the same time, the retail stores might be in conflict with the wholesaler due to its inability to ship products on time.</a:t>
            </a:r>
          </a:p>
          <a:p>
            <a:pPr marL="0" indent="0">
              <a:buNone/>
            </a:pPr>
            <a:endParaRPr lang="en-ZA" dirty="0"/>
          </a:p>
        </p:txBody>
      </p:sp>
      <p:sp>
        <p:nvSpPr>
          <p:cNvPr id="4" name="Date Placeholder 3">
            <a:extLst>
              <a:ext uri="{FF2B5EF4-FFF2-40B4-BE49-F238E27FC236}">
                <a16:creationId xmlns:a16="http://schemas.microsoft.com/office/drawing/2014/main" id="{AA39480E-9C08-428E-B685-BC2A342C39A4}"/>
              </a:ext>
            </a:extLst>
          </p:cNvPr>
          <p:cNvSpPr>
            <a:spLocks noGrp="1"/>
          </p:cNvSpPr>
          <p:nvPr>
            <p:ph type="dt" sz="half" idx="10"/>
          </p:nvPr>
        </p:nvSpPr>
        <p:spPr/>
        <p:txBody>
          <a:bodyPr/>
          <a:lstStyle/>
          <a:p>
            <a:fld id="{B13F283F-E99B-47D4-AD7D-D017CCF63F1F}" type="datetime1">
              <a:rPr lang="en-ZA" smtClean="0"/>
              <a:t>2022/10/12</a:t>
            </a:fld>
            <a:endParaRPr lang="en-ZA"/>
          </a:p>
        </p:txBody>
      </p:sp>
      <p:sp>
        <p:nvSpPr>
          <p:cNvPr id="5" name="Slide Number Placeholder 4">
            <a:extLst>
              <a:ext uri="{FF2B5EF4-FFF2-40B4-BE49-F238E27FC236}">
                <a16:creationId xmlns:a16="http://schemas.microsoft.com/office/drawing/2014/main" id="{6B067CD5-4B9E-429A-9600-C1C6CD29E20E}"/>
              </a:ext>
            </a:extLst>
          </p:cNvPr>
          <p:cNvSpPr>
            <a:spLocks noGrp="1"/>
          </p:cNvSpPr>
          <p:nvPr>
            <p:ph type="sldNum" sz="quarter" idx="12"/>
          </p:nvPr>
        </p:nvSpPr>
        <p:spPr/>
        <p:txBody>
          <a:bodyPr/>
          <a:lstStyle/>
          <a:p>
            <a:fld id="{B481C59A-629F-4652-BAAD-CB261C414506}" type="slidenum">
              <a:rPr lang="en-ZA" smtClean="0"/>
              <a:t>11</a:t>
            </a:fld>
            <a:endParaRPr lang="en-ZA"/>
          </a:p>
        </p:txBody>
      </p:sp>
    </p:spTree>
    <p:extLst>
      <p:ext uri="{BB962C8B-B14F-4D97-AF65-F5344CB8AC3E}">
        <p14:creationId xmlns:p14="http://schemas.microsoft.com/office/powerpoint/2010/main" val="43972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46EC7E0-E26C-4186-923E-03943EEF805D}"/>
              </a:ext>
            </a:extLst>
          </p:cNvPr>
          <p:cNvSpPr>
            <a:spLocks noGrp="1"/>
          </p:cNvSpPr>
          <p:nvPr>
            <p:ph type="title"/>
          </p:nvPr>
        </p:nvSpPr>
        <p:spPr>
          <a:xfrm>
            <a:off x="1945201" y="624110"/>
            <a:ext cx="6589199" cy="658038"/>
          </a:xfrm>
        </p:spPr>
        <p:txBody>
          <a:bodyPr>
            <a:normAutofit fontScale="90000"/>
          </a:bodyPr>
          <a:lstStyle/>
          <a:p>
            <a:r>
              <a:rPr lang="en-GB" altLang="en-US" sz="3200" dirty="0">
                <a:latin typeface="Arial" panose="020B0604020202020204" pitchFamily="34" charset="0"/>
                <a:cs typeface="Arial" panose="020B0604020202020204" pitchFamily="34" charset="0"/>
              </a:rPr>
              <a:t>Activity:  Case study - Scoops Ice Cream</a:t>
            </a:r>
            <a:br>
              <a:rPr lang="en-GB" altLang="en-US" sz="3200" dirty="0">
                <a:latin typeface="Arial" panose="020B0604020202020204" pitchFamily="34" charset="0"/>
                <a:cs typeface="Arial" panose="020B0604020202020204" pitchFamily="34" charset="0"/>
              </a:rPr>
            </a:br>
            <a:endParaRPr lang="en-GB" altLang="en-US" sz="3200" dirty="0">
              <a:latin typeface="Arial" panose="020B0604020202020204" pitchFamily="34" charset="0"/>
              <a:cs typeface="Arial" panose="020B0604020202020204" pitchFamily="34" charset="0"/>
            </a:endParaRPr>
          </a:p>
        </p:txBody>
      </p:sp>
      <p:sp>
        <p:nvSpPr>
          <p:cNvPr id="34819" name="Content Placeholder 2">
            <a:extLst>
              <a:ext uri="{FF2B5EF4-FFF2-40B4-BE49-F238E27FC236}">
                <a16:creationId xmlns:a16="http://schemas.microsoft.com/office/drawing/2014/main" id="{0CFDC904-2B49-45B7-877E-4B7039B6D51D}"/>
              </a:ext>
            </a:extLst>
          </p:cNvPr>
          <p:cNvSpPr>
            <a:spLocks noGrp="1"/>
          </p:cNvSpPr>
          <p:nvPr>
            <p:ph idx="1"/>
          </p:nvPr>
        </p:nvSpPr>
        <p:spPr>
          <a:xfrm>
            <a:off x="1096206" y="1631434"/>
            <a:ext cx="7680046" cy="4525963"/>
          </a:xfrm>
        </p:spPr>
        <p:txBody>
          <a:bodyPr>
            <a:normAutofit lnSpcReduction="10000"/>
          </a:bodyPr>
          <a:lstStyle/>
          <a:p>
            <a:pPr marL="0" indent="0">
              <a:buFont typeface="Arial" panose="020B0604020202020204" pitchFamily="34" charset="0"/>
              <a:buNone/>
            </a:pPr>
            <a:r>
              <a:rPr lang="en-US" altLang="en-US" sz="2200" dirty="0">
                <a:latin typeface="Arial" panose="020B0604020202020204" pitchFamily="34" charset="0"/>
                <a:cs typeface="Arial" panose="020B0604020202020204" pitchFamily="34" charset="0"/>
              </a:rPr>
              <a:t>Pretend that you are part of a family business that produces its own ice cream on a premises located close to McDonald’s in Bad Mergentheim. The business has been in operation for a few months only.  Up to now, it produced its ice cream in small batches and sold it in 400g tubs, directly from the production point, to </a:t>
            </a:r>
            <a:r>
              <a:rPr lang="en-US" altLang="en-US" sz="2200" b="1" dirty="0">
                <a:latin typeface="Arial" panose="020B0604020202020204" pitchFamily="34" charset="0"/>
                <a:cs typeface="Arial" panose="020B0604020202020204" pitchFamily="34" charset="0"/>
              </a:rPr>
              <a:t>anyone </a:t>
            </a:r>
            <a:r>
              <a:rPr lang="en-US" altLang="en-US" sz="2200" dirty="0">
                <a:latin typeface="Arial" panose="020B0604020202020204" pitchFamily="34" charset="0"/>
                <a:cs typeface="Arial" panose="020B0604020202020204" pitchFamily="34" charset="0"/>
              </a:rPr>
              <a:t>who</a:t>
            </a:r>
            <a:r>
              <a:rPr lang="en-US" altLang="en-US" sz="2200" b="1" dirty="0">
                <a:latin typeface="Arial" panose="020B0604020202020204" pitchFamily="34" charset="0"/>
                <a:cs typeface="Arial" panose="020B0604020202020204" pitchFamily="34" charset="0"/>
              </a:rPr>
              <a:t> </a:t>
            </a:r>
            <a:r>
              <a:rPr lang="en-US" altLang="en-US" sz="2200" dirty="0">
                <a:latin typeface="Arial" panose="020B0604020202020204" pitchFamily="34" charset="0"/>
                <a:cs typeface="Arial" panose="020B0604020202020204" pitchFamily="34" charset="0"/>
              </a:rPr>
              <a:t>wants to buy the products. Up to now, some of the supermarkets and many consumers, would go to the premises to buy the ice cream.</a:t>
            </a:r>
          </a:p>
          <a:p>
            <a:pPr marL="0" indent="0">
              <a:buFont typeface="Arial" panose="020B0604020202020204" pitchFamily="34" charset="0"/>
              <a:buNone/>
            </a:pPr>
            <a:r>
              <a:rPr lang="en-US" altLang="en-US" sz="2200" dirty="0">
                <a:latin typeface="Arial" panose="020B0604020202020204" pitchFamily="34" charset="0"/>
                <a:cs typeface="Arial" panose="020B0604020202020204" pitchFamily="34" charset="0"/>
              </a:rPr>
              <a:t>After someone, not affiliated with the company, sent six tubs of Scoop’s ice cream to a popular talk-show host, she proclaimed on a regional TV show that it was the best ice cream she had ever eaten.  This was quickly shared via social media.</a:t>
            </a:r>
          </a:p>
        </p:txBody>
      </p:sp>
      <p:sp>
        <p:nvSpPr>
          <p:cNvPr id="2" name="Date Placeholder 1">
            <a:extLst>
              <a:ext uri="{FF2B5EF4-FFF2-40B4-BE49-F238E27FC236}">
                <a16:creationId xmlns:a16="http://schemas.microsoft.com/office/drawing/2014/main" id="{81323E9B-17E7-45CF-B7A2-3235CE0B7E3D}"/>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8F8121-9319-491E-84D8-96102162801F}" type="datetime1">
              <a:rPr kumimoji="0" lang="en-ZA"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2022/10/12</a:t>
            </a:fld>
            <a:endParaRPr kumimoji="0" lang="en-ZA" sz="9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3" name="Slide Number Placeholder 2">
            <a:extLst>
              <a:ext uri="{FF2B5EF4-FFF2-40B4-BE49-F238E27FC236}">
                <a16:creationId xmlns:a16="http://schemas.microsoft.com/office/drawing/2014/main" id="{7E2B0572-06B3-4653-B314-B56DD7C45D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1C59A-629F-4652-BAAD-CB261C414506}" type="slidenum">
              <a:rPr kumimoji="0" lang="en-ZA" sz="2000" b="0" i="0" u="none" strike="noStrike" kern="1200" cap="none" spc="0" normalizeH="0" baseline="0" noProof="0" smtClean="0">
                <a:ln>
                  <a:noFill/>
                </a:ln>
                <a:solidFill>
                  <a:srgbClr val="FE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ZA" sz="2000" b="0" i="0" u="none" strike="noStrike" kern="1200" cap="none" spc="0" normalizeH="0" baseline="0" noProof="0">
              <a:ln>
                <a:noFill/>
              </a:ln>
              <a:solidFill>
                <a:srgbClr val="FE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64384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a:extLst>
              <a:ext uri="{FF2B5EF4-FFF2-40B4-BE49-F238E27FC236}">
                <a16:creationId xmlns:a16="http://schemas.microsoft.com/office/drawing/2014/main" id="{4129619D-F901-4208-BE1E-57AE76CA5BEC}"/>
              </a:ext>
            </a:extLst>
          </p:cNvPr>
          <p:cNvSpPr>
            <a:spLocks noGrp="1"/>
          </p:cNvSpPr>
          <p:nvPr>
            <p:ph idx="1"/>
          </p:nvPr>
        </p:nvSpPr>
        <p:spPr>
          <a:xfrm>
            <a:off x="1566391" y="1702774"/>
            <a:ext cx="7059384" cy="4525963"/>
          </a:xfrm>
        </p:spPr>
        <p:txBody>
          <a:bodyPr>
            <a:normAutofit lnSpcReduction="10000"/>
          </a:bodyPr>
          <a:lstStyle/>
          <a:p>
            <a:pPr marL="0" indent="0">
              <a:buFont typeface="Arial" panose="020B0604020202020204" pitchFamily="34" charset="0"/>
              <a:buNone/>
            </a:pPr>
            <a:r>
              <a:rPr lang="en-US" altLang="en-US" sz="2200" dirty="0">
                <a:latin typeface="Arial" panose="020B0604020202020204" pitchFamily="34" charset="0"/>
                <a:cs typeface="Arial" panose="020B0604020202020204" pitchFamily="34" charset="0"/>
              </a:rPr>
              <a:t>Soon after the broadcast, orders came flooding in, overwhelming your small-batch production schedule and your limited distribution system. It will be possible to quickly increase the production of your ice cream, but you are worried whether the current distribution system will still work. Orders are coming in from supermarkets, specialty ice cream outlets and even organizations like hotels and restaurants  located in Bad Mergentheim, the whole region and even from elsewhere in Germany and abroad.  </a:t>
            </a:r>
          </a:p>
          <a:p>
            <a:pPr marL="0" indent="0">
              <a:buFont typeface="Arial" panose="020B0604020202020204" pitchFamily="34" charset="0"/>
              <a:buNone/>
            </a:pPr>
            <a:r>
              <a:rPr lang="en-US" altLang="en-US" sz="2200" dirty="0">
                <a:latin typeface="Arial" panose="020B0604020202020204" pitchFamily="34" charset="0"/>
                <a:cs typeface="Arial" panose="020B0604020202020204" pitchFamily="34" charset="0"/>
              </a:rPr>
              <a:t>Furthermore, based on your marketing knowledge, you also realize that it might make business sense to start segmenting the market.</a:t>
            </a:r>
          </a:p>
        </p:txBody>
      </p:sp>
      <p:sp>
        <p:nvSpPr>
          <p:cNvPr id="2" name="Title 1">
            <a:extLst>
              <a:ext uri="{FF2B5EF4-FFF2-40B4-BE49-F238E27FC236}">
                <a16:creationId xmlns:a16="http://schemas.microsoft.com/office/drawing/2014/main" id="{59FC10AF-B655-4B0D-A2F0-779B9C5D54EE}"/>
              </a:ext>
            </a:extLst>
          </p:cNvPr>
          <p:cNvSpPr>
            <a:spLocks noGrp="1"/>
          </p:cNvSpPr>
          <p:nvPr>
            <p:ph type="title"/>
          </p:nvPr>
        </p:nvSpPr>
        <p:spPr>
          <a:xfrm>
            <a:off x="1566391" y="352740"/>
            <a:ext cx="6589199" cy="800168"/>
          </a:xfrm>
        </p:spPr>
        <p:txBody>
          <a:bodyPr>
            <a:normAutofit fontScale="90000"/>
          </a:bodyPr>
          <a:lstStyle/>
          <a:p>
            <a:r>
              <a:rPr lang="en-GB" altLang="en-US" dirty="0">
                <a:solidFill>
                  <a:prstClr val="black">
                    <a:lumMod val="85000"/>
                    <a:lumOff val="15000"/>
                  </a:prstClr>
                </a:solidFill>
                <a:latin typeface="Arial" panose="020B0604020202020204" pitchFamily="34" charset="0"/>
                <a:cs typeface="Arial" panose="020B0604020202020204" pitchFamily="34" charset="0"/>
              </a:rPr>
              <a:t>Activity:  Case study - Scoops Ice Cream</a:t>
            </a:r>
            <a:br>
              <a:rPr lang="en-GB" altLang="en-US" sz="2900" dirty="0">
                <a:solidFill>
                  <a:prstClr val="black">
                    <a:lumMod val="85000"/>
                    <a:lumOff val="15000"/>
                  </a:prstClr>
                </a:solidFill>
                <a:latin typeface="Arial" panose="020B0604020202020204" pitchFamily="34" charset="0"/>
                <a:cs typeface="Arial" panose="020B0604020202020204" pitchFamily="34" charset="0"/>
              </a:rPr>
            </a:br>
            <a:endParaRPr lang="en-ZA" dirty="0"/>
          </a:p>
        </p:txBody>
      </p:sp>
      <p:sp>
        <p:nvSpPr>
          <p:cNvPr id="3" name="Date Placeholder 2">
            <a:extLst>
              <a:ext uri="{FF2B5EF4-FFF2-40B4-BE49-F238E27FC236}">
                <a16:creationId xmlns:a16="http://schemas.microsoft.com/office/drawing/2014/main" id="{0314BF03-D8C1-40A1-B0AC-4B970278CC5F}"/>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DD7CAE-D757-44D9-8E60-2A2634F1B1F0}" type="datetime1">
              <a:rPr kumimoji="0" lang="en-ZA"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2022/10/12</a:t>
            </a:fld>
            <a:endParaRPr kumimoji="0" lang="en-ZA" sz="9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4" name="Slide Number Placeholder 3">
            <a:extLst>
              <a:ext uri="{FF2B5EF4-FFF2-40B4-BE49-F238E27FC236}">
                <a16:creationId xmlns:a16="http://schemas.microsoft.com/office/drawing/2014/main" id="{4CDFFADB-E423-4BF2-AF88-71626C4286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1C59A-629F-4652-BAAD-CB261C414506}" type="slidenum">
              <a:rPr kumimoji="0" lang="en-ZA" sz="2000" b="0" i="0" u="none" strike="noStrike" kern="1200" cap="none" spc="0" normalizeH="0" baseline="0" noProof="0" smtClean="0">
                <a:ln>
                  <a:noFill/>
                </a:ln>
                <a:solidFill>
                  <a:srgbClr val="FE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ZA" sz="2000" b="0" i="0" u="none" strike="noStrike" kern="1200" cap="none" spc="0" normalizeH="0" baseline="0" noProof="0">
              <a:ln>
                <a:noFill/>
              </a:ln>
              <a:solidFill>
                <a:srgbClr val="FE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77941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4B9C-4F4F-42AA-8056-2D5B0CD8E0D3}"/>
              </a:ext>
            </a:extLst>
          </p:cNvPr>
          <p:cNvSpPr>
            <a:spLocks noGrp="1"/>
          </p:cNvSpPr>
          <p:nvPr>
            <p:ph type="title"/>
          </p:nvPr>
        </p:nvSpPr>
        <p:spPr/>
        <p:txBody>
          <a:bodyPr/>
          <a:lstStyle/>
          <a:p>
            <a:r>
              <a:rPr lang="en-ZA" dirty="0"/>
              <a:t>Questions:  Scoops Ice Cream </a:t>
            </a:r>
          </a:p>
        </p:txBody>
      </p:sp>
      <p:sp>
        <p:nvSpPr>
          <p:cNvPr id="3" name="Content Placeholder 2">
            <a:extLst>
              <a:ext uri="{FF2B5EF4-FFF2-40B4-BE49-F238E27FC236}">
                <a16:creationId xmlns:a16="http://schemas.microsoft.com/office/drawing/2014/main" id="{06C59DFD-3F89-4536-B89D-2ADDAE8071F1}"/>
              </a:ext>
            </a:extLst>
          </p:cNvPr>
          <p:cNvSpPr>
            <a:spLocks noGrp="1"/>
          </p:cNvSpPr>
          <p:nvPr>
            <p:ph idx="1"/>
          </p:nvPr>
        </p:nvSpPr>
        <p:spPr>
          <a:xfrm>
            <a:off x="1769695" y="1540188"/>
            <a:ext cx="6591985" cy="5084131"/>
          </a:xfrm>
        </p:spPr>
        <p:txBody>
          <a:bodyPr>
            <a:normAutofit/>
          </a:bodyPr>
          <a:lstStyle/>
          <a:p>
            <a:pPr marL="514350" indent="-514350">
              <a:buFont typeface="+mj-lt"/>
              <a:buAutoNum type="arabicPeriod"/>
            </a:pPr>
            <a:r>
              <a:rPr lang="en-US" altLang="en-US" sz="2000" dirty="0">
                <a:latin typeface="Arial" panose="020B0604020202020204" pitchFamily="34" charset="0"/>
                <a:cs typeface="Arial" panose="020B0604020202020204" pitchFamily="34" charset="0"/>
              </a:rPr>
              <a:t>Describe the organization’s current distribution </a:t>
            </a:r>
            <a:r>
              <a:rPr lang="en-US" altLang="en-US" sz="2000" dirty="0">
                <a:solidFill>
                  <a:srgbClr val="FF0000"/>
                </a:solidFill>
                <a:latin typeface="Arial" panose="020B0604020202020204" pitchFamily="34" charset="0"/>
                <a:cs typeface="Arial" panose="020B0604020202020204" pitchFamily="34" charset="0"/>
              </a:rPr>
              <a:t>channel structure</a:t>
            </a:r>
            <a:r>
              <a:rPr lang="en-US" altLang="en-US" sz="2000" dirty="0">
                <a:latin typeface="Arial" panose="020B0604020202020204" pitchFamily="34" charset="0"/>
                <a:cs typeface="Arial" panose="020B0604020202020204" pitchFamily="34" charset="0"/>
              </a:rPr>
              <a:t>.</a:t>
            </a:r>
          </a:p>
          <a:p>
            <a:pPr marL="457200" indent="-457200">
              <a:buFont typeface="+mj-lt"/>
              <a:buAutoNum type="arabicPeriod" startAt="2"/>
            </a:pPr>
            <a:r>
              <a:rPr lang="en-US" altLang="en-US" sz="2000" dirty="0">
                <a:latin typeface="Arial" panose="020B0604020202020204" pitchFamily="34" charset="0"/>
                <a:cs typeface="Arial" panose="020B0604020202020204" pitchFamily="34" charset="0"/>
              </a:rPr>
              <a:t>List the </a:t>
            </a:r>
            <a:r>
              <a:rPr lang="en-US" altLang="en-US" sz="2000" dirty="0">
                <a:solidFill>
                  <a:srgbClr val="FF0000"/>
                </a:solidFill>
                <a:latin typeface="Arial" panose="020B0604020202020204" pitchFamily="34" charset="0"/>
                <a:cs typeface="Arial" panose="020B0604020202020204" pitchFamily="34" charset="0"/>
              </a:rPr>
              <a:t>reasons</a:t>
            </a:r>
            <a:r>
              <a:rPr lang="en-US" altLang="en-US" sz="2000" dirty="0">
                <a:latin typeface="Arial" panose="020B0604020202020204" pitchFamily="34" charset="0"/>
                <a:cs typeface="Arial" panose="020B0604020202020204" pitchFamily="34" charset="0"/>
              </a:rPr>
              <a:t> why you might need to restructure your channel of distribution. </a:t>
            </a:r>
          </a:p>
          <a:p>
            <a:pPr marL="457200" indent="-457200">
              <a:buFont typeface="+mj-lt"/>
              <a:buAutoNum type="arabicPeriod" startAt="2"/>
            </a:pPr>
            <a:r>
              <a:rPr lang="en-US" altLang="en-US" sz="2000" dirty="0">
                <a:latin typeface="Arial" panose="020B0604020202020204" pitchFamily="34" charset="0"/>
                <a:cs typeface="Arial" panose="020B0604020202020204" pitchFamily="34" charset="0"/>
              </a:rPr>
              <a:t>Identify the </a:t>
            </a:r>
            <a:r>
              <a:rPr lang="en-US" altLang="en-US" sz="2000" dirty="0">
                <a:solidFill>
                  <a:srgbClr val="FF0000"/>
                </a:solidFill>
                <a:latin typeface="Arial" panose="020B0604020202020204" pitchFamily="34" charset="0"/>
                <a:cs typeface="Arial" panose="020B0604020202020204" pitchFamily="34" charset="0"/>
              </a:rPr>
              <a:t>segment(s)</a:t>
            </a:r>
            <a:r>
              <a:rPr lang="en-US" altLang="en-US" sz="2000" dirty="0">
                <a:latin typeface="Arial" panose="020B0604020202020204" pitchFamily="34" charset="0"/>
                <a:cs typeface="Arial" panose="020B0604020202020204" pitchFamily="34" charset="0"/>
              </a:rPr>
              <a:t> Scoop Ice Cream should target.</a:t>
            </a:r>
          </a:p>
          <a:p>
            <a:pPr marL="457200" indent="-457200">
              <a:buFont typeface="+mj-lt"/>
              <a:buAutoNum type="arabicPeriod" startAt="2"/>
            </a:pPr>
            <a:r>
              <a:rPr lang="en-US" altLang="en-US" sz="2000" dirty="0">
                <a:solidFill>
                  <a:srgbClr val="FF0000"/>
                </a:solidFill>
                <a:latin typeface="Arial" panose="020B0604020202020204" pitchFamily="34" charset="0"/>
                <a:cs typeface="Arial" panose="020B0604020202020204" pitchFamily="34" charset="0"/>
              </a:rPr>
              <a:t>Where</a:t>
            </a:r>
            <a:r>
              <a:rPr lang="en-US" altLang="en-US" sz="2000" dirty="0">
                <a:latin typeface="Arial" panose="020B0604020202020204" pitchFamily="34" charset="0"/>
                <a:cs typeface="Arial" panose="020B0604020202020204" pitchFamily="34" charset="0"/>
              </a:rPr>
              <a:t> would customers in your target market(s) typically buy ice-cream?</a:t>
            </a:r>
          </a:p>
          <a:p>
            <a:pPr marL="457200" indent="-457200">
              <a:buFont typeface="+mj-lt"/>
              <a:buAutoNum type="arabicPeriod" startAt="2"/>
            </a:pPr>
            <a:r>
              <a:rPr lang="en-US" altLang="en-US" sz="2000" dirty="0">
                <a:solidFill>
                  <a:srgbClr val="FF0000"/>
                </a:solidFill>
                <a:latin typeface="Arial" panose="020B0604020202020204" pitchFamily="34" charset="0"/>
                <a:cs typeface="Arial" panose="020B0604020202020204" pitchFamily="34" charset="0"/>
              </a:rPr>
              <a:t>How</a:t>
            </a:r>
            <a:r>
              <a:rPr lang="en-US" altLang="en-US" sz="2000" dirty="0">
                <a:latin typeface="Arial" panose="020B0604020202020204" pitchFamily="34" charset="0"/>
                <a:cs typeface="Arial" panose="020B0604020202020204" pitchFamily="34" charset="0"/>
              </a:rPr>
              <a:t> would your target market typically buy ice cream?</a:t>
            </a:r>
          </a:p>
          <a:p>
            <a:pPr marL="457200" indent="-457200">
              <a:buFont typeface="+mj-lt"/>
              <a:buAutoNum type="arabicPeriod" startAt="2"/>
            </a:pPr>
            <a:r>
              <a:rPr lang="en-US" altLang="en-US" sz="2000" dirty="0">
                <a:latin typeface="Arial" panose="020B0604020202020204" pitchFamily="34" charset="0"/>
                <a:cs typeface="Arial" panose="020B0604020202020204" pitchFamily="34" charset="0"/>
              </a:rPr>
              <a:t>Suggest and draw the </a:t>
            </a:r>
            <a:r>
              <a:rPr lang="en-US" altLang="en-US" sz="2000" dirty="0">
                <a:solidFill>
                  <a:srgbClr val="FF0000"/>
                </a:solidFill>
                <a:latin typeface="Arial" panose="020B0604020202020204" pitchFamily="34" charset="0"/>
                <a:cs typeface="Arial" panose="020B0604020202020204" pitchFamily="34" charset="0"/>
              </a:rPr>
              <a:t>suggested distribution channel(s)</a:t>
            </a:r>
            <a:r>
              <a:rPr lang="en-US" altLang="en-US" sz="2000" dirty="0">
                <a:latin typeface="Arial" panose="020B0604020202020204" pitchFamily="34" charset="0"/>
                <a:cs typeface="Arial" panose="020B0604020202020204" pitchFamily="34" charset="0"/>
              </a:rPr>
              <a:t> suitable to your target market(s).</a:t>
            </a:r>
          </a:p>
          <a:p>
            <a:endParaRPr lang="en-ZA" dirty="0"/>
          </a:p>
        </p:txBody>
      </p:sp>
      <p:sp>
        <p:nvSpPr>
          <p:cNvPr id="4" name="Date Placeholder 3">
            <a:extLst>
              <a:ext uri="{FF2B5EF4-FFF2-40B4-BE49-F238E27FC236}">
                <a16:creationId xmlns:a16="http://schemas.microsoft.com/office/drawing/2014/main" id="{5B701574-2C6A-446E-99D5-BB6A3C4E6859}"/>
              </a:ext>
            </a:extLst>
          </p:cNvPr>
          <p:cNvSpPr>
            <a:spLocks noGrp="1"/>
          </p:cNvSpPr>
          <p:nvPr>
            <p:ph type="dt" sz="half" idx="10"/>
          </p:nvPr>
        </p:nvSpPr>
        <p:spPr/>
        <p:txBody>
          <a:bodyPr/>
          <a:lstStyle/>
          <a:p>
            <a:fld id="{B13F283F-E99B-47D4-AD7D-D017CCF63F1F}" type="datetime1">
              <a:rPr lang="en-ZA" smtClean="0"/>
              <a:t>2022/10/12</a:t>
            </a:fld>
            <a:endParaRPr lang="en-ZA"/>
          </a:p>
        </p:txBody>
      </p:sp>
      <p:sp>
        <p:nvSpPr>
          <p:cNvPr id="5" name="Slide Number Placeholder 4">
            <a:extLst>
              <a:ext uri="{FF2B5EF4-FFF2-40B4-BE49-F238E27FC236}">
                <a16:creationId xmlns:a16="http://schemas.microsoft.com/office/drawing/2014/main" id="{5BEA793F-0598-41D7-91A0-A99277EB3965}"/>
              </a:ext>
            </a:extLst>
          </p:cNvPr>
          <p:cNvSpPr>
            <a:spLocks noGrp="1"/>
          </p:cNvSpPr>
          <p:nvPr>
            <p:ph type="sldNum" sz="quarter" idx="12"/>
          </p:nvPr>
        </p:nvSpPr>
        <p:spPr/>
        <p:txBody>
          <a:bodyPr/>
          <a:lstStyle/>
          <a:p>
            <a:fld id="{B481C59A-629F-4652-BAAD-CB261C414506}" type="slidenum">
              <a:rPr lang="en-ZA" smtClean="0"/>
              <a:t>14</a:t>
            </a:fld>
            <a:endParaRPr lang="en-ZA"/>
          </a:p>
        </p:txBody>
      </p:sp>
    </p:spTree>
    <p:extLst>
      <p:ext uri="{BB962C8B-B14F-4D97-AF65-F5344CB8AC3E}">
        <p14:creationId xmlns:p14="http://schemas.microsoft.com/office/powerpoint/2010/main" val="240492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a:extLst>
              <a:ext uri="{FF2B5EF4-FFF2-40B4-BE49-F238E27FC236}">
                <a16:creationId xmlns:a16="http://schemas.microsoft.com/office/drawing/2014/main" id="{4129619D-F901-4208-BE1E-57AE76CA5BEC}"/>
              </a:ext>
            </a:extLst>
          </p:cNvPr>
          <p:cNvSpPr>
            <a:spLocks noGrp="1"/>
          </p:cNvSpPr>
          <p:nvPr>
            <p:ph idx="1"/>
          </p:nvPr>
        </p:nvSpPr>
        <p:spPr>
          <a:xfrm>
            <a:off x="1402484" y="1602409"/>
            <a:ext cx="7136296" cy="5461651"/>
          </a:xfrm>
        </p:spPr>
        <p:txBody>
          <a:bodyPr>
            <a:normAutofit/>
          </a:bodyPr>
          <a:lstStyle/>
          <a:p>
            <a:pPr marL="457200" indent="-457200">
              <a:buFont typeface="+mj-lt"/>
              <a:buAutoNum type="arabicPeriod" startAt="7"/>
            </a:pPr>
            <a:r>
              <a:rPr lang="en-US" altLang="en-US" sz="2400" dirty="0">
                <a:latin typeface="Arial" panose="020B0604020202020204" pitchFamily="34" charset="0"/>
                <a:cs typeface="Arial" panose="020B0604020202020204" pitchFamily="34" charset="0"/>
              </a:rPr>
              <a:t>If you decided that intermediaries should be used, </a:t>
            </a:r>
            <a:r>
              <a:rPr lang="en-US" altLang="en-US" sz="2400" dirty="0">
                <a:solidFill>
                  <a:srgbClr val="FF0000"/>
                </a:solidFill>
                <a:latin typeface="Arial" panose="020B0604020202020204" pitchFamily="34" charset="0"/>
                <a:cs typeface="Arial" panose="020B0604020202020204" pitchFamily="34" charset="0"/>
              </a:rPr>
              <a:t>which intermediaries</a:t>
            </a:r>
            <a:r>
              <a:rPr lang="en-US" altLang="en-US" sz="2400" dirty="0">
                <a:latin typeface="Arial" panose="020B0604020202020204" pitchFamily="34" charset="0"/>
                <a:cs typeface="Arial" panose="020B0604020202020204" pitchFamily="34" charset="0"/>
              </a:rPr>
              <a:t>, and </a:t>
            </a:r>
            <a:r>
              <a:rPr lang="en-US" altLang="en-US" sz="2400" dirty="0">
                <a:solidFill>
                  <a:srgbClr val="FF0000"/>
                </a:solidFill>
                <a:latin typeface="Arial" panose="020B0604020202020204" pitchFamily="34" charset="0"/>
                <a:cs typeface="Arial" panose="020B0604020202020204" pitchFamily="34" charset="0"/>
              </a:rPr>
              <a:t>why</a:t>
            </a:r>
            <a:r>
              <a:rPr lang="en-US" altLang="en-US" sz="2400" dirty="0">
                <a:latin typeface="Arial" panose="020B0604020202020204" pitchFamily="34" charset="0"/>
                <a:cs typeface="Arial" panose="020B0604020202020204" pitchFamily="34" charset="0"/>
              </a:rPr>
              <a:t> these ones? </a:t>
            </a:r>
          </a:p>
          <a:p>
            <a:pPr marL="457200" indent="-457200">
              <a:buFont typeface="+mj-lt"/>
              <a:buAutoNum type="arabicPeriod" startAt="8"/>
            </a:pPr>
            <a:r>
              <a:rPr lang="en-ZA" sz="2400" dirty="0"/>
              <a:t>Which </a:t>
            </a:r>
            <a:r>
              <a:rPr lang="en-ZA" sz="2400" dirty="0">
                <a:solidFill>
                  <a:srgbClr val="FF0000"/>
                </a:solidFill>
              </a:rPr>
              <a:t>discrepancies </a:t>
            </a:r>
            <a:r>
              <a:rPr lang="en-ZA" sz="2400" dirty="0"/>
              <a:t>will be overcome by your distribution channel?  </a:t>
            </a:r>
          </a:p>
          <a:p>
            <a:pPr marL="457200" indent="-457200">
              <a:buFont typeface="+mj-lt"/>
              <a:buAutoNum type="arabicPeriod" startAt="8"/>
            </a:pPr>
            <a:r>
              <a:rPr lang="en-US" altLang="en-US" sz="2200" dirty="0">
                <a:latin typeface="Arial" panose="020B0604020202020204" pitchFamily="34" charset="0"/>
                <a:cs typeface="Arial" panose="020B0604020202020204" pitchFamily="34" charset="0"/>
              </a:rPr>
              <a:t>How does </a:t>
            </a:r>
            <a:r>
              <a:rPr lang="en-US" altLang="en-US" sz="2200" dirty="0">
                <a:solidFill>
                  <a:srgbClr val="FF0000"/>
                </a:solidFill>
                <a:latin typeface="Arial" panose="020B0604020202020204" pitchFamily="34" charset="0"/>
                <a:cs typeface="Arial" panose="020B0604020202020204" pitchFamily="34" charset="0"/>
              </a:rPr>
              <a:t>technology</a:t>
            </a:r>
            <a:r>
              <a:rPr lang="en-US" altLang="en-US" sz="2200" dirty="0">
                <a:latin typeface="Arial" panose="020B0604020202020204" pitchFamily="34" charset="0"/>
                <a:cs typeface="Arial" panose="020B0604020202020204" pitchFamily="34" charset="0"/>
              </a:rPr>
              <a:t> impact the traditional distribution channels for ice cream? </a:t>
            </a:r>
          </a:p>
          <a:p>
            <a:pPr marL="457200" indent="-457200">
              <a:buFont typeface="+mj-lt"/>
              <a:buAutoNum type="arabicPeriod" startAt="8"/>
            </a:pPr>
            <a:r>
              <a:rPr lang="en-US" altLang="en-US" sz="2200" dirty="0">
                <a:latin typeface="Arial" panose="020B0604020202020204" pitchFamily="34" charset="0"/>
                <a:cs typeface="Arial" panose="020B0604020202020204" pitchFamily="34" charset="0"/>
              </a:rPr>
              <a:t>Explain where and why </a:t>
            </a:r>
            <a:r>
              <a:rPr lang="en-US" altLang="en-US" sz="2200" dirty="0">
                <a:solidFill>
                  <a:srgbClr val="FF0000"/>
                </a:solidFill>
                <a:latin typeface="Arial" panose="020B0604020202020204" pitchFamily="34" charset="0"/>
                <a:cs typeface="Arial" panose="020B0604020202020204" pitchFamily="34" charset="0"/>
              </a:rPr>
              <a:t>channel conflict </a:t>
            </a:r>
            <a:r>
              <a:rPr lang="en-US" altLang="en-US" sz="2200" dirty="0">
                <a:latin typeface="Arial" panose="020B0604020202020204" pitchFamily="34" charset="0"/>
                <a:cs typeface="Arial" panose="020B0604020202020204" pitchFamily="34" charset="0"/>
              </a:rPr>
              <a:t>could arise in your new channel.</a:t>
            </a:r>
          </a:p>
          <a:p>
            <a:pPr marL="457200" indent="-457200">
              <a:buFont typeface="+mj-lt"/>
              <a:buAutoNum type="arabicPeriod" startAt="3"/>
            </a:pPr>
            <a:endParaRPr lang="en-US" altLang="en-US" sz="22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9FC10AF-B655-4B0D-A2F0-779B9C5D54EE}"/>
              </a:ext>
            </a:extLst>
          </p:cNvPr>
          <p:cNvSpPr>
            <a:spLocks noGrp="1"/>
          </p:cNvSpPr>
          <p:nvPr>
            <p:ph type="title"/>
          </p:nvPr>
        </p:nvSpPr>
        <p:spPr>
          <a:xfrm>
            <a:off x="1566391" y="352740"/>
            <a:ext cx="6589199" cy="690869"/>
          </a:xfrm>
        </p:spPr>
        <p:txBody>
          <a:bodyPr>
            <a:normAutofit fontScale="90000"/>
          </a:bodyPr>
          <a:lstStyle/>
          <a:p>
            <a:r>
              <a:rPr lang="en-GB" altLang="en-US" dirty="0">
                <a:solidFill>
                  <a:prstClr val="black">
                    <a:lumMod val="85000"/>
                    <a:lumOff val="15000"/>
                  </a:prstClr>
                </a:solidFill>
                <a:latin typeface="Arial" panose="020B0604020202020204" pitchFamily="34" charset="0"/>
                <a:cs typeface="Arial" panose="020B0604020202020204" pitchFamily="34" charset="0"/>
              </a:rPr>
              <a:t>Activity:  Scoops Ice Cream</a:t>
            </a:r>
            <a:br>
              <a:rPr lang="en-GB" altLang="en-US" sz="2900" dirty="0">
                <a:solidFill>
                  <a:prstClr val="black">
                    <a:lumMod val="85000"/>
                    <a:lumOff val="15000"/>
                  </a:prstClr>
                </a:solidFill>
                <a:latin typeface="Arial" panose="020B0604020202020204" pitchFamily="34" charset="0"/>
                <a:cs typeface="Arial" panose="020B0604020202020204" pitchFamily="34" charset="0"/>
              </a:rPr>
            </a:br>
            <a:endParaRPr lang="en-ZA" dirty="0"/>
          </a:p>
        </p:txBody>
      </p:sp>
      <p:sp>
        <p:nvSpPr>
          <p:cNvPr id="3" name="Date Placeholder 2">
            <a:extLst>
              <a:ext uri="{FF2B5EF4-FFF2-40B4-BE49-F238E27FC236}">
                <a16:creationId xmlns:a16="http://schemas.microsoft.com/office/drawing/2014/main" id="{0314BF03-D8C1-40A1-B0AC-4B970278CC5F}"/>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DD7CAE-D757-44D9-8E60-2A2634F1B1F0}" type="datetime1">
              <a:rPr kumimoji="0" lang="en-ZA" sz="9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2022/10/12</a:t>
            </a:fld>
            <a:endParaRPr kumimoji="0" lang="en-ZA" sz="9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4" name="Slide Number Placeholder 3">
            <a:extLst>
              <a:ext uri="{FF2B5EF4-FFF2-40B4-BE49-F238E27FC236}">
                <a16:creationId xmlns:a16="http://schemas.microsoft.com/office/drawing/2014/main" id="{4CDFFADB-E423-4BF2-AF88-71626C4286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1C59A-629F-4652-BAAD-CB261C414506}" type="slidenum">
              <a:rPr kumimoji="0" lang="en-ZA" sz="2000" b="0" i="0" u="none" strike="noStrike" kern="1200" cap="none" spc="0" normalizeH="0" baseline="0" noProof="0" smtClean="0">
                <a:ln>
                  <a:noFill/>
                </a:ln>
                <a:solidFill>
                  <a:srgbClr val="FEFFFF"/>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ZA" sz="2000" b="0" i="0" u="none" strike="noStrike" kern="1200" cap="none" spc="0" normalizeH="0" baseline="0" noProof="0">
              <a:ln>
                <a:noFill/>
              </a:ln>
              <a:solidFill>
                <a:srgbClr val="FE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2825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E8A99B-5E39-40E3-B947-886A2735A877}"/>
              </a:ext>
            </a:extLst>
          </p:cNvPr>
          <p:cNvSpPr>
            <a:spLocks noGrp="1"/>
          </p:cNvSpPr>
          <p:nvPr>
            <p:ph type="dt" sz="half" idx="10"/>
          </p:nvPr>
        </p:nvSpPr>
        <p:spPr/>
        <p:txBody>
          <a:bodyPr/>
          <a:lstStyle/>
          <a:p>
            <a:fld id="{0EAD503B-3D0F-4A4E-86F8-35C486821E48}" type="datetime1">
              <a:rPr lang="en-ZA" smtClean="0"/>
              <a:t>2022/10/12</a:t>
            </a:fld>
            <a:endParaRPr lang="en-ZA"/>
          </a:p>
        </p:txBody>
      </p:sp>
      <p:sp>
        <p:nvSpPr>
          <p:cNvPr id="5" name="Slide Number Placeholder 4">
            <a:extLst>
              <a:ext uri="{FF2B5EF4-FFF2-40B4-BE49-F238E27FC236}">
                <a16:creationId xmlns:a16="http://schemas.microsoft.com/office/drawing/2014/main" id="{8926D78C-94FE-4699-A33E-1866E905C2BC}"/>
              </a:ext>
            </a:extLst>
          </p:cNvPr>
          <p:cNvSpPr>
            <a:spLocks noGrp="1"/>
          </p:cNvSpPr>
          <p:nvPr>
            <p:ph type="sldNum" sz="quarter" idx="12"/>
          </p:nvPr>
        </p:nvSpPr>
        <p:spPr/>
        <p:txBody>
          <a:bodyPr/>
          <a:lstStyle/>
          <a:p>
            <a:fld id="{B481C59A-629F-4652-BAAD-CB261C414506}" type="slidenum">
              <a:rPr lang="en-ZA" smtClean="0"/>
              <a:t>16</a:t>
            </a:fld>
            <a:endParaRPr lang="en-ZA"/>
          </a:p>
        </p:txBody>
      </p:sp>
      <p:sp>
        <p:nvSpPr>
          <p:cNvPr id="2" name="Title 1"/>
          <p:cNvSpPr>
            <a:spLocks noGrp="1"/>
          </p:cNvSpPr>
          <p:nvPr>
            <p:ph type="ctrTitle" idx="4294967295"/>
          </p:nvPr>
        </p:nvSpPr>
        <p:spPr>
          <a:xfrm>
            <a:off x="845590" y="1339436"/>
            <a:ext cx="4880288" cy="663575"/>
          </a:xfrm>
        </p:spPr>
        <p:txBody>
          <a:bodyPr>
            <a:noAutofit/>
          </a:bodyPr>
          <a:lstStyle/>
          <a:p>
            <a:pPr algn="ctr"/>
            <a:r>
              <a:rPr lang="en-ZA" sz="4000" dirty="0">
                <a:solidFill>
                  <a:srgbClr val="00B050"/>
                </a:solidFill>
              </a:rPr>
              <a:t>Thank you!</a:t>
            </a:r>
          </a:p>
        </p:txBody>
      </p:sp>
      <p:sp>
        <p:nvSpPr>
          <p:cNvPr id="10" name="TextBox 9">
            <a:extLst>
              <a:ext uri="{FF2B5EF4-FFF2-40B4-BE49-F238E27FC236}">
                <a16:creationId xmlns:a16="http://schemas.microsoft.com/office/drawing/2014/main" id="{C8A1F403-E9F7-4056-B771-B3A64D8A2C48}"/>
              </a:ext>
            </a:extLst>
          </p:cNvPr>
          <p:cNvSpPr txBox="1"/>
          <p:nvPr/>
        </p:nvSpPr>
        <p:spPr>
          <a:xfrm>
            <a:off x="1242391" y="6299199"/>
            <a:ext cx="5208106" cy="338554"/>
          </a:xfrm>
          <a:prstGeom prst="rect">
            <a:avLst/>
          </a:prstGeom>
          <a:noFill/>
        </p:spPr>
        <p:txBody>
          <a:bodyPr wrap="square" rtlCol="0">
            <a:spAutoFit/>
          </a:bodyPr>
          <a:lstStyle/>
          <a:p>
            <a:r>
              <a:rPr lang="en-ZA" sz="800" dirty="0"/>
              <a:t>https://www.resultist.com/blog/types-of-sales-distribution-models-capitalizing-on-missed-opportunities</a:t>
            </a:r>
          </a:p>
          <a:p>
            <a:endParaRPr lang="en-ZA" sz="800" dirty="0"/>
          </a:p>
        </p:txBody>
      </p:sp>
      <p:pic>
        <p:nvPicPr>
          <p:cNvPr id="3" name="Picture 2">
            <a:extLst>
              <a:ext uri="{FF2B5EF4-FFF2-40B4-BE49-F238E27FC236}">
                <a16:creationId xmlns:a16="http://schemas.microsoft.com/office/drawing/2014/main" id="{917CFB41-65BB-4A71-BD0D-11CC910C1F2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9630" y="2873105"/>
            <a:ext cx="4075635" cy="2556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6" name="TextBox 5">
            <a:extLst>
              <a:ext uri="{FF2B5EF4-FFF2-40B4-BE49-F238E27FC236}">
                <a16:creationId xmlns:a16="http://schemas.microsoft.com/office/drawing/2014/main" id="{DF6E52B5-CAB4-4806-8957-1BD48906728F}"/>
              </a:ext>
            </a:extLst>
          </p:cNvPr>
          <p:cNvSpPr txBox="1"/>
          <p:nvPr/>
        </p:nvSpPr>
        <p:spPr>
          <a:xfrm>
            <a:off x="2813243" y="2097602"/>
            <a:ext cx="3517513" cy="461665"/>
          </a:xfrm>
          <a:prstGeom prst="rect">
            <a:avLst/>
          </a:prstGeom>
          <a:noFill/>
        </p:spPr>
        <p:txBody>
          <a:bodyPr wrap="square" rtlCol="0">
            <a:spAutoFit/>
          </a:bodyPr>
          <a:lstStyle/>
          <a:p>
            <a:r>
              <a:rPr lang="en-ZA" sz="2400" dirty="0">
                <a:solidFill>
                  <a:srgbClr val="00B050"/>
                </a:solidFill>
              </a:rPr>
              <a:t>Baie dankie!   </a:t>
            </a:r>
          </a:p>
        </p:txBody>
      </p:sp>
    </p:spTree>
    <p:extLst>
      <p:ext uri="{BB962C8B-B14F-4D97-AF65-F5344CB8AC3E}">
        <p14:creationId xmlns:p14="http://schemas.microsoft.com/office/powerpoint/2010/main" val="311455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Distribution</a:t>
            </a:r>
            <a:endParaRPr lang="en-ZA" sz="3200" dirty="0"/>
          </a:p>
        </p:txBody>
      </p:sp>
      <p:sp>
        <p:nvSpPr>
          <p:cNvPr id="3" name="Content Placeholder 2"/>
          <p:cNvSpPr>
            <a:spLocks noGrp="1"/>
          </p:cNvSpPr>
          <p:nvPr>
            <p:ph idx="1"/>
          </p:nvPr>
        </p:nvSpPr>
        <p:spPr>
          <a:xfrm>
            <a:off x="1580322" y="1503653"/>
            <a:ext cx="6935028" cy="4351338"/>
          </a:xfrm>
        </p:spPr>
        <p:txBody>
          <a:bodyPr>
            <a:noAutofit/>
          </a:bodyPr>
          <a:lstStyle/>
          <a:p>
            <a:pPr>
              <a:buClr>
                <a:srgbClr val="549E39"/>
              </a:buClr>
            </a:pPr>
            <a:r>
              <a:rPr lang="en-US" altLang="en-US" sz="2200" dirty="0">
                <a:solidFill>
                  <a:prstClr val="black">
                    <a:lumMod val="75000"/>
                    <a:lumOff val="25000"/>
                  </a:prstClr>
                </a:solidFill>
                <a:latin typeface="Arial" panose="020B0604020202020204" pitchFamily="34" charset="0"/>
                <a:cs typeface="Arial" panose="020B0604020202020204" pitchFamily="34" charset="0"/>
              </a:rPr>
              <a:t>Distribution represents “place” in the marketing mix.</a:t>
            </a:r>
          </a:p>
          <a:p>
            <a:pPr lvl="0">
              <a:buClr>
                <a:srgbClr val="549E39"/>
              </a:buClr>
            </a:pPr>
            <a:r>
              <a:rPr lang="en-US" altLang="en-US" sz="2200" dirty="0">
                <a:solidFill>
                  <a:prstClr val="black">
                    <a:lumMod val="75000"/>
                    <a:lumOff val="25000"/>
                  </a:prstClr>
                </a:solidFill>
                <a:latin typeface="Arial" panose="020B0604020202020204" pitchFamily="34" charset="0"/>
                <a:cs typeface="Arial" panose="020B0604020202020204" pitchFamily="34" charset="0"/>
              </a:rPr>
              <a:t>It </a:t>
            </a:r>
            <a:r>
              <a:rPr lang="en-US" altLang="en-US" sz="2200" dirty="0">
                <a:solidFill>
                  <a:srgbClr val="FF0000"/>
                </a:solidFill>
                <a:latin typeface="Arial" panose="020B0604020202020204" pitchFamily="34" charset="0"/>
                <a:cs typeface="Arial" panose="020B0604020202020204" pitchFamily="34" charset="0"/>
              </a:rPr>
              <a:t>facilitates</a:t>
            </a:r>
            <a:r>
              <a:rPr lang="en-US" altLang="en-US" sz="2200" dirty="0">
                <a:solidFill>
                  <a:prstClr val="black">
                    <a:lumMod val="75000"/>
                    <a:lumOff val="25000"/>
                  </a:prstClr>
                </a:solidFill>
                <a:latin typeface="Arial" panose="020B0604020202020204" pitchFamily="34" charset="0"/>
                <a:cs typeface="Arial" panose="020B0604020202020204" pitchFamily="34" charset="0"/>
              </a:rPr>
              <a:t> the flow of goods through the supply chain, helping to move these goods from producers to consumers.</a:t>
            </a:r>
          </a:p>
          <a:p>
            <a:pPr marL="0" lvl="0" indent="0">
              <a:buClr>
                <a:srgbClr val="549E39"/>
              </a:buClr>
              <a:buNone/>
            </a:pPr>
            <a:r>
              <a:rPr lang="en-US" altLang="en-US" sz="2200" dirty="0">
                <a:solidFill>
                  <a:prstClr val="black">
                    <a:lumMod val="75000"/>
                    <a:lumOff val="25000"/>
                  </a:prstClr>
                </a:solidFill>
                <a:latin typeface="Arial" panose="020B0604020202020204" pitchFamily="34" charset="0"/>
                <a:cs typeface="Arial" panose="020B0604020202020204" pitchFamily="34" charset="0"/>
              </a:rPr>
              <a:t> </a:t>
            </a:r>
          </a:p>
        </p:txBody>
      </p:sp>
      <p:sp>
        <p:nvSpPr>
          <p:cNvPr id="4" name="Date Placeholder 3">
            <a:extLst>
              <a:ext uri="{FF2B5EF4-FFF2-40B4-BE49-F238E27FC236}">
                <a16:creationId xmlns:a16="http://schemas.microsoft.com/office/drawing/2014/main" id="{A4533F51-68DA-4C00-82FA-EC4DFD1B32A3}"/>
              </a:ext>
            </a:extLst>
          </p:cNvPr>
          <p:cNvSpPr>
            <a:spLocks noGrp="1"/>
          </p:cNvSpPr>
          <p:nvPr>
            <p:ph type="dt" sz="half" idx="10"/>
          </p:nvPr>
        </p:nvSpPr>
        <p:spPr/>
        <p:txBody>
          <a:bodyPr/>
          <a:lstStyle/>
          <a:p>
            <a:fld id="{68C91E18-15F5-4B20-A048-F408D302243C}" type="datetime1">
              <a:rPr lang="en-ZA" smtClean="0"/>
              <a:t>2022/10/12</a:t>
            </a:fld>
            <a:endParaRPr lang="en-ZA"/>
          </a:p>
        </p:txBody>
      </p:sp>
      <p:sp>
        <p:nvSpPr>
          <p:cNvPr id="5" name="Slide Number Placeholder 4">
            <a:extLst>
              <a:ext uri="{FF2B5EF4-FFF2-40B4-BE49-F238E27FC236}">
                <a16:creationId xmlns:a16="http://schemas.microsoft.com/office/drawing/2014/main" id="{45B9960D-F859-4895-8E52-B1538D478A8F}"/>
              </a:ext>
            </a:extLst>
          </p:cNvPr>
          <p:cNvSpPr>
            <a:spLocks noGrp="1"/>
          </p:cNvSpPr>
          <p:nvPr>
            <p:ph type="sldNum" sz="quarter" idx="12"/>
          </p:nvPr>
        </p:nvSpPr>
        <p:spPr/>
        <p:txBody>
          <a:bodyPr/>
          <a:lstStyle/>
          <a:p>
            <a:fld id="{B481C59A-629F-4652-BAAD-CB261C414506}" type="slidenum">
              <a:rPr lang="en-ZA" smtClean="0"/>
              <a:t>2</a:t>
            </a:fld>
            <a:endParaRPr lang="en-ZA"/>
          </a:p>
        </p:txBody>
      </p:sp>
      <p:sp>
        <p:nvSpPr>
          <p:cNvPr id="6" name="Rectangle 5">
            <a:extLst>
              <a:ext uri="{FF2B5EF4-FFF2-40B4-BE49-F238E27FC236}">
                <a16:creationId xmlns:a16="http://schemas.microsoft.com/office/drawing/2014/main" id="{6B0B668D-A44F-4F76-86E2-F56359F73389}"/>
              </a:ext>
            </a:extLst>
          </p:cNvPr>
          <p:cNvSpPr/>
          <p:nvPr/>
        </p:nvSpPr>
        <p:spPr>
          <a:xfrm>
            <a:off x="1580322" y="6135508"/>
            <a:ext cx="1805302" cy="215444"/>
          </a:xfrm>
          <a:prstGeom prst="rect">
            <a:avLst/>
          </a:prstGeom>
        </p:spPr>
        <p:txBody>
          <a:bodyPr wrap="none">
            <a:spAutoFit/>
          </a:bodyPr>
          <a:lstStyle/>
          <a:p>
            <a:r>
              <a:rPr lang="en-ZA" sz="800" dirty="0"/>
              <a:t>https://www.axelor.com/distribution/</a:t>
            </a:r>
          </a:p>
        </p:txBody>
      </p:sp>
      <p:pic>
        <p:nvPicPr>
          <p:cNvPr id="7" name="Picture 6">
            <a:extLst>
              <a:ext uri="{FF2B5EF4-FFF2-40B4-BE49-F238E27FC236}">
                <a16:creationId xmlns:a16="http://schemas.microsoft.com/office/drawing/2014/main" id="{E22579D1-A153-4334-8EAE-F000811651E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32206" y="3115040"/>
            <a:ext cx="3459160" cy="2880000"/>
          </a:xfrm>
          <a:prstGeom prst="rect">
            <a:avLst/>
          </a:prstGeom>
        </p:spPr>
      </p:pic>
    </p:spTree>
    <p:custDataLst>
      <p:tags r:id="rId1"/>
    </p:custDataLst>
    <p:extLst>
      <p:ext uri="{BB962C8B-B14F-4D97-AF65-F5344CB8AC3E}">
        <p14:creationId xmlns:p14="http://schemas.microsoft.com/office/powerpoint/2010/main" val="341117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528798"/>
          </a:xfrm>
        </p:spPr>
        <p:txBody>
          <a:bodyPr>
            <a:noAutofit/>
          </a:bodyPr>
          <a:lstStyle/>
          <a:p>
            <a:r>
              <a:rPr lang="en-US" sz="3200" dirty="0"/>
              <a:t>Distribution </a:t>
            </a:r>
            <a:r>
              <a:rPr lang="en-US" sz="3200" dirty="0">
                <a:solidFill>
                  <a:srgbClr val="FF0000"/>
                </a:solidFill>
              </a:rPr>
              <a:t>channel</a:t>
            </a:r>
            <a:endParaRPr lang="en-ZA" sz="3200" dirty="0">
              <a:solidFill>
                <a:srgbClr val="FF0000"/>
              </a:solidFill>
            </a:endParaRPr>
          </a:p>
        </p:txBody>
      </p:sp>
      <p:sp>
        <p:nvSpPr>
          <p:cNvPr id="3" name="Content Placeholder 2"/>
          <p:cNvSpPr>
            <a:spLocks noGrp="1"/>
          </p:cNvSpPr>
          <p:nvPr>
            <p:ph idx="1"/>
          </p:nvPr>
        </p:nvSpPr>
        <p:spPr>
          <a:xfrm>
            <a:off x="1447115" y="1543050"/>
            <a:ext cx="7087285" cy="5086350"/>
          </a:xfrm>
        </p:spPr>
        <p:txBody>
          <a:bodyPr>
            <a:normAutofit fontScale="92500"/>
          </a:bodyPr>
          <a:lstStyle/>
          <a:p>
            <a:pPr lvl="0">
              <a:buClr>
                <a:srgbClr val="549E39"/>
              </a:buClr>
            </a:pPr>
            <a:r>
              <a:rPr lang="en-US" altLang="en-US" sz="2200" dirty="0">
                <a:solidFill>
                  <a:srgbClr val="00B050"/>
                </a:solidFill>
                <a:latin typeface="Arial" panose="020B0604020202020204" pitchFamily="34" charset="0"/>
                <a:cs typeface="Arial" panose="020B0604020202020204" pitchFamily="34" charset="0"/>
              </a:rPr>
              <a:t>Marketing (distribution) channel </a:t>
            </a:r>
            <a:r>
              <a:rPr lang="en-US" altLang="en-US" sz="2200" dirty="0">
                <a:solidFill>
                  <a:prstClr val="black">
                    <a:lumMod val="75000"/>
                    <a:lumOff val="25000"/>
                  </a:prstClr>
                </a:solidFill>
                <a:latin typeface="Arial" panose="020B0604020202020204" pitchFamily="34" charset="0"/>
                <a:cs typeface="Arial" panose="020B0604020202020204" pitchFamily="34" charset="0"/>
              </a:rPr>
              <a:t>- A large “pipeline” through which </a:t>
            </a:r>
            <a:r>
              <a:rPr lang="en-US" altLang="en-US" sz="2200" dirty="0">
                <a:solidFill>
                  <a:srgbClr val="FF0000"/>
                </a:solidFill>
                <a:latin typeface="Arial" panose="020B0604020202020204" pitchFamily="34" charset="0"/>
                <a:cs typeface="Arial" panose="020B0604020202020204" pitchFamily="34" charset="0"/>
              </a:rPr>
              <a:t>products</a:t>
            </a:r>
            <a:r>
              <a:rPr lang="en-US" altLang="en-US" sz="2200" dirty="0">
                <a:solidFill>
                  <a:prstClr val="black">
                    <a:lumMod val="75000"/>
                    <a:lumOff val="25000"/>
                  </a:prstClr>
                </a:solidFill>
                <a:latin typeface="Arial" panose="020B0604020202020204" pitchFamily="34" charset="0"/>
                <a:cs typeface="Arial" panose="020B0604020202020204" pitchFamily="34" charset="0"/>
              </a:rPr>
              <a:t>, their </a:t>
            </a:r>
            <a:r>
              <a:rPr lang="en-US" altLang="en-US" sz="2200" dirty="0">
                <a:solidFill>
                  <a:srgbClr val="FF0000"/>
                </a:solidFill>
                <a:latin typeface="Arial" panose="020B0604020202020204" pitchFamily="34" charset="0"/>
                <a:cs typeface="Arial" panose="020B0604020202020204" pitchFamily="34" charset="0"/>
              </a:rPr>
              <a:t>ownership</a:t>
            </a:r>
            <a:r>
              <a:rPr lang="en-US" altLang="en-US" sz="2200" dirty="0">
                <a:solidFill>
                  <a:prstClr val="black">
                    <a:lumMod val="75000"/>
                    <a:lumOff val="25000"/>
                  </a:prstClr>
                </a:solidFill>
                <a:latin typeface="Arial" panose="020B0604020202020204" pitchFamily="34" charset="0"/>
                <a:cs typeface="Arial" panose="020B0604020202020204" pitchFamily="34" charset="0"/>
              </a:rPr>
              <a:t>, </a:t>
            </a:r>
            <a:r>
              <a:rPr lang="en-US" altLang="en-US" sz="2200" dirty="0">
                <a:solidFill>
                  <a:srgbClr val="FF0000"/>
                </a:solidFill>
                <a:latin typeface="Arial" panose="020B0604020202020204" pitchFamily="34" charset="0"/>
                <a:cs typeface="Arial" panose="020B0604020202020204" pitchFamily="34" charset="0"/>
              </a:rPr>
              <a:t>communication</a:t>
            </a:r>
            <a:r>
              <a:rPr lang="en-US" altLang="en-US" sz="2200" dirty="0">
                <a:solidFill>
                  <a:prstClr val="black">
                    <a:lumMod val="75000"/>
                    <a:lumOff val="25000"/>
                  </a:prstClr>
                </a:solidFill>
                <a:latin typeface="Arial" panose="020B0604020202020204" pitchFamily="34" charset="0"/>
                <a:cs typeface="Arial" panose="020B0604020202020204" pitchFamily="34" charset="0"/>
              </a:rPr>
              <a:t>, </a:t>
            </a:r>
            <a:r>
              <a:rPr lang="en-US" altLang="en-US" sz="2200" dirty="0">
                <a:solidFill>
                  <a:srgbClr val="FF0000"/>
                </a:solidFill>
                <a:latin typeface="Arial" panose="020B0604020202020204" pitchFamily="34" charset="0"/>
                <a:cs typeface="Arial" panose="020B0604020202020204" pitchFamily="34" charset="0"/>
              </a:rPr>
              <a:t>financing and payment</a:t>
            </a:r>
            <a:r>
              <a:rPr lang="en-US" altLang="en-US" sz="2200" dirty="0">
                <a:solidFill>
                  <a:prstClr val="black">
                    <a:lumMod val="75000"/>
                    <a:lumOff val="25000"/>
                  </a:prstClr>
                </a:solidFill>
                <a:latin typeface="Arial" panose="020B0604020202020204" pitchFamily="34" charset="0"/>
                <a:cs typeface="Arial" panose="020B0604020202020204" pitchFamily="34" charset="0"/>
              </a:rPr>
              <a:t>, and accompanying </a:t>
            </a:r>
            <a:r>
              <a:rPr lang="en-US" altLang="en-US" sz="2200" dirty="0">
                <a:solidFill>
                  <a:srgbClr val="FF0000"/>
                </a:solidFill>
                <a:latin typeface="Arial" panose="020B0604020202020204" pitchFamily="34" charset="0"/>
                <a:cs typeface="Arial" panose="020B0604020202020204" pitchFamily="34" charset="0"/>
              </a:rPr>
              <a:t>risk</a:t>
            </a:r>
            <a:r>
              <a:rPr lang="en-US" altLang="en-US" sz="2200" dirty="0">
                <a:solidFill>
                  <a:prstClr val="black">
                    <a:lumMod val="75000"/>
                    <a:lumOff val="25000"/>
                  </a:prstClr>
                </a:solidFill>
                <a:latin typeface="Arial" panose="020B0604020202020204" pitchFamily="34" charset="0"/>
                <a:cs typeface="Arial" panose="020B0604020202020204" pitchFamily="34" charset="0"/>
              </a:rPr>
              <a:t>, flow to the business consumer or final consumer, through the </a:t>
            </a:r>
            <a:r>
              <a:rPr lang="en-US" altLang="en-US" sz="2200" dirty="0">
                <a:solidFill>
                  <a:srgbClr val="FF0000"/>
                </a:solidFill>
                <a:latin typeface="Arial" panose="020B0604020202020204" pitchFamily="34" charset="0"/>
                <a:cs typeface="Arial" panose="020B0604020202020204" pitchFamily="34" charset="0"/>
              </a:rPr>
              <a:t>joint effort </a:t>
            </a:r>
            <a:r>
              <a:rPr lang="en-US" altLang="en-US" sz="2200" dirty="0">
                <a:solidFill>
                  <a:prstClr val="black">
                    <a:lumMod val="75000"/>
                    <a:lumOff val="25000"/>
                  </a:prstClr>
                </a:solidFill>
                <a:latin typeface="Arial" panose="020B0604020202020204" pitchFamily="34" charset="0"/>
                <a:cs typeface="Arial" panose="020B0604020202020204" pitchFamily="34" charset="0"/>
              </a:rPr>
              <a:t>of all channel members.  </a:t>
            </a:r>
            <a:endParaRPr lang="en-ZA" sz="2200" dirty="0">
              <a:solidFill>
                <a:prstClr val="black">
                  <a:lumMod val="75000"/>
                  <a:lumOff val="25000"/>
                </a:prstClr>
              </a:solidFill>
            </a:endParaRPr>
          </a:p>
          <a:p>
            <a:r>
              <a:rPr lang="en-US" altLang="en-US" sz="2200" dirty="0">
                <a:solidFill>
                  <a:srgbClr val="00B050"/>
                </a:solidFill>
                <a:latin typeface="Arial" panose="020B0604020202020204" pitchFamily="34" charset="0"/>
                <a:cs typeface="Arial" panose="020B0604020202020204" pitchFamily="34" charset="0"/>
              </a:rPr>
              <a:t>Channel members </a:t>
            </a:r>
            <a:r>
              <a:rPr lang="en-US" altLang="en-US" sz="2200" dirty="0">
                <a:latin typeface="Arial" panose="020B0604020202020204" pitchFamily="34" charset="0"/>
                <a:cs typeface="Arial" panose="020B0604020202020204" pitchFamily="34" charset="0"/>
              </a:rPr>
              <a:t>- Sets of </a:t>
            </a:r>
            <a:r>
              <a:rPr lang="en-US" altLang="en-US" sz="2200" dirty="0">
                <a:solidFill>
                  <a:srgbClr val="FF0000"/>
                </a:solidFill>
                <a:latin typeface="Arial" panose="020B0604020202020204" pitchFamily="34" charset="0"/>
                <a:cs typeface="Arial" panose="020B0604020202020204" pitchFamily="34" charset="0"/>
              </a:rPr>
              <a:t>inter</a:t>
            </a:r>
            <a:r>
              <a:rPr lang="en-US" altLang="en-US" sz="2200" dirty="0">
                <a:latin typeface="Arial" panose="020B0604020202020204" pitchFamily="34" charset="0"/>
                <a:cs typeface="Arial" panose="020B0604020202020204" pitchFamily="34" charset="0"/>
              </a:rPr>
              <a:t>dependent organizations that ease the transfer of ownership as products move from producer to business user or consumer.</a:t>
            </a:r>
          </a:p>
          <a:p>
            <a:r>
              <a:rPr lang="en-US" altLang="en-US" sz="2200" b="1" dirty="0">
                <a:latin typeface="Arial" panose="020B0604020202020204" pitchFamily="34" charset="0"/>
                <a:cs typeface="Arial" panose="020B0604020202020204" pitchFamily="34" charset="0"/>
              </a:rPr>
              <a:t> </a:t>
            </a:r>
            <a:r>
              <a:rPr lang="en-US" altLang="en-US" sz="2200" dirty="0">
                <a:solidFill>
                  <a:srgbClr val="00B050"/>
                </a:solidFill>
                <a:latin typeface="Arial" panose="020B0604020202020204" pitchFamily="34" charset="0"/>
                <a:cs typeface="Arial" panose="020B0604020202020204" pitchFamily="34" charset="0"/>
              </a:rPr>
              <a:t>Channel members typically: </a:t>
            </a:r>
          </a:p>
          <a:p>
            <a:pPr lvl="1"/>
            <a:r>
              <a:rPr lang="en-US" altLang="en-US" sz="2200" dirty="0">
                <a:solidFill>
                  <a:srgbClr val="FF0000"/>
                </a:solidFill>
                <a:latin typeface="Arial" panose="020B0604020202020204" pitchFamily="34" charset="0"/>
                <a:cs typeface="Arial" panose="020B0604020202020204" pitchFamily="34" charset="0"/>
              </a:rPr>
              <a:t>Buy and sell products.</a:t>
            </a:r>
          </a:p>
          <a:p>
            <a:pPr lvl="1"/>
            <a:r>
              <a:rPr lang="en-US" altLang="en-US" sz="2200" dirty="0">
                <a:solidFill>
                  <a:srgbClr val="FF0000"/>
                </a:solidFill>
                <a:latin typeface="Arial" panose="020B0604020202020204" pitchFamily="34" charset="0"/>
                <a:cs typeface="Arial" panose="020B0604020202020204" pitchFamily="34" charset="0"/>
              </a:rPr>
              <a:t>Negotiate</a:t>
            </a:r>
            <a:r>
              <a:rPr lang="en-US" altLang="en-US" sz="2200" dirty="0">
                <a:latin typeface="Arial" panose="020B0604020202020204" pitchFamily="34" charset="0"/>
                <a:cs typeface="Arial" panose="020B0604020202020204" pitchFamily="34" charset="0"/>
              </a:rPr>
              <a:t> with one another.</a:t>
            </a:r>
          </a:p>
          <a:p>
            <a:pPr lvl="1"/>
            <a:r>
              <a:rPr lang="en-US" altLang="en-US" sz="2200" dirty="0">
                <a:solidFill>
                  <a:srgbClr val="FF0000"/>
                </a:solidFill>
                <a:latin typeface="Arial" panose="020B0604020202020204" pitchFamily="34" charset="0"/>
                <a:cs typeface="Arial" panose="020B0604020202020204" pitchFamily="34" charset="0"/>
              </a:rPr>
              <a:t>Facilitate</a:t>
            </a:r>
            <a:r>
              <a:rPr lang="en-US" altLang="en-US" sz="2200" dirty="0">
                <a:latin typeface="Arial" panose="020B0604020202020204" pitchFamily="34" charset="0"/>
                <a:cs typeface="Arial" panose="020B0604020202020204" pitchFamily="34" charset="0"/>
              </a:rPr>
              <a:t> the change of ownership between buyer and seller while moving the product along the distribution channel.</a:t>
            </a:r>
          </a:p>
          <a:p>
            <a:endParaRPr lang="en-ZA" dirty="0"/>
          </a:p>
        </p:txBody>
      </p:sp>
      <p:sp>
        <p:nvSpPr>
          <p:cNvPr id="4" name="Date Placeholder 3">
            <a:extLst>
              <a:ext uri="{FF2B5EF4-FFF2-40B4-BE49-F238E27FC236}">
                <a16:creationId xmlns:a16="http://schemas.microsoft.com/office/drawing/2014/main" id="{F9BE2C79-7F6C-482B-A09E-45C96DE67B4A}"/>
              </a:ext>
            </a:extLst>
          </p:cNvPr>
          <p:cNvSpPr>
            <a:spLocks noGrp="1"/>
          </p:cNvSpPr>
          <p:nvPr>
            <p:ph type="dt" sz="half" idx="10"/>
          </p:nvPr>
        </p:nvSpPr>
        <p:spPr/>
        <p:txBody>
          <a:bodyPr/>
          <a:lstStyle/>
          <a:p>
            <a:fld id="{47DAC981-43F4-4D37-95CB-7C4F77A792B6}" type="datetime1">
              <a:rPr lang="en-ZA" smtClean="0"/>
              <a:t>2022/10/12</a:t>
            </a:fld>
            <a:endParaRPr lang="en-ZA"/>
          </a:p>
        </p:txBody>
      </p:sp>
      <p:sp>
        <p:nvSpPr>
          <p:cNvPr id="5" name="Slide Number Placeholder 4">
            <a:extLst>
              <a:ext uri="{FF2B5EF4-FFF2-40B4-BE49-F238E27FC236}">
                <a16:creationId xmlns:a16="http://schemas.microsoft.com/office/drawing/2014/main" id="{78B3595D-B50A-4460-BD82-87F14C0AA55B}"/>
              </a:ext>
            </a:extLst>
          </p:cNvPr>
          <p:cNvSpPr>
            <a:spLocks noGrp="1"/>
          </p:cNvSpPr>
          <p:nvPr>
            <p:ph type="sldNum" sz="quarter" idx="12"/>
          </p:nvPr>
        </p:nvSpPr>
        <p:spPr/>
        <p:txBody>
          <a:bodyPr/>
          <a:lstStyle/>
          <a:p>
            <a:fld id="{B481C59A-629F-4652-BAAD-CB261C414506}" type="slidenum">
              <a:rPr lang="en-ZA" smtClean="0"/>
              <a:t>3</a:t>
            </a:fld>
            <a:endParaRPr lang="en-ZA"/>
          </a:p>
        </p:txBody>
      </p:sp>
    </p:spTree>
    <p:custDataLst>
      <p:tags r:id="rId1"/>
    </p:custDataLst>
    <p:extLst>
      <p:ext uri="{BB962C8B-B14F-4D97-AF65-F5344CB8AC3E}">
        <p14:creationId xmlns:p14="http://schemas.microsoft.com/office/powerpoint/2010/main" val="43403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3FE2-20DE-4021-A992-4E50A103B9AA}"/>
              </a:ext>
            </a:extLst>
          </p:cNvPr>
          <p:cNvSpPr>
            <a:spLocks noGrp="1"/>
          </p:cNvSpPr>
          <p:nvPr>
            <p:ph type="title"/>
          </p:nvPr>
        </p:nvSpPr>
        <p:spPr>
          <a:xfrm>
            <a:off x="1945201" y="352740"/>
            <a:ext cx="6589199" cy="651237"/>
          </a:xfrm>
        </p:spPr>
        <p:txBody>
          <a:bodyPr>
            <a:noAutofit/>
          </a:bodyPr>
          <a:lstStyle/>
          <a:p>
            <a:r>
              <a:rPr lang="en-ZA" sz="3200" dirty="0"/>
              <a:t>Activity:  Distribution</a:t>
            </a:r>
          </a:p>
        </p:txBody>
      </p:sp>
      <p:sp>
        <p:nvSpPr>
          <p:cNvPr id="3" name="Content Placeholder 2">
            <a:extLst>
              <a:ext uri="{FF2B5EF4-FFF2-40B4-BE49-F238E27FC236}">
                <a16:creationId xmlns:a16="http://schemas.microsoft.com/office/drawing/2014/main" id="{1BB99C50-3E33-47C8-B249-4185F612E66C}"/>
              </a:ext>
            </a:extLst>
          </p:cNvPr>
          <p:cNvSpPr>
            <a:spLocks noGrp="1"/>
          </p:cNvSpPr>
          <p:nvPr>
            <p:ph idx="1"/>
          </p:nvPr>
        </p:nvSpPr>
        <p:spPr>
          <a:xfrm>
            <a:off x="1845810" y="1152908"/>
            <a:ext cx="6591985" cy="4850957"/>
          </a:xfrm>
        </p:spPr>
        <p:txBody>
          <a:bodyPr>
            <a:normAutofit fontScale="92500"/>
          </a:bodyPr>
          <a:lstStyle/>
          <a:p>
            <a:pPr marL="0" indent="0">
              <a:buNone/>
            </a:pPr>
            <a:r>
              <a:rPr lang="en-ZA" sz="2200" dirty="0"/>
              <a:t>Watch the video and answer the questions that follow.</a:t>
            </a:r>
          </a:p>
          <a:p>
            <a:pPr marL="0" indent="0">
              <a:buNone/>
            </a:pPr>
            <a:r>
              <a:rPr lang="en-ZA" sz="2200" dirty="0">
                <a:solidFill>
                  <a:srgbClr val="FF0000"/>
                </a:solidFill>
                <a:hlinkClick r:id="rId2"/>
              </a:rPr>
              <a:t>https://www.youtube.com/watch?v=G5XTIts7dQk</a:t>
            </a:r>
            <a:endParaRPr lang="en-ZA" sz="2200" dirty="0">
              <a:solidFill>
                <a:srgbClr val="FF0000"/>
              </a:solidFill>
            </a:endParaRPr>
          </a:p>
          <a:p>
            <a:pPr marL="0" indent="0">
              <a:buNone/>
            </a:pPr>
            <a:r>
              <a:rPr lang="en-ZA" sz="2200" dirty="0">
                <a:solidFill>
                  <a:srgbClr val="FF0000"/>
                </a:solidFill>
              </a:rPr>
              <a:t>Note:  </a:t>
            </a:r>
            <a:r>
              <a:rPr lang="en-ZA" sz="2200" dirty="0"/>
              <a:t>The “</a:t>
            </a:r>
            <a:r>
              <a:rPr lang="en-ZA" sz="2200" dirty="0">
                <a:solidFill>
                  <a:srgbClr val="FF0000"/>
                </a:solidFill>
              </a:rPr>
              <a:t>extended</a:t>
            </a:r>
            <a:r>
              <a:rPr lang="en-ZA" sz="2200" dirty="0"/>
              <a:t> marketing mix” is used for the marketing of </a:t>
            </a:r>
            <a:r>
              <a:rPr lang="en-ZA" sz="2200" dirty="0">
                <a:solidFill>
                  <a:srgbClr val="FF0000"/>
                </a:solidFill>
              </a:rPr>
              <a:t>services</a:t>
            </a:r>
            <a:r>
              <a:rPr lang="en-ZA" sz="2200" dirty="0"/>
              <a:t>, but the core issues in distribution are still applicable to distribution of products.  You only need to know the 4Ps.</a:t>
            </a:r>
          </a:p>
          <a:p>
            <a:pPr>
              <a:buFont typeface="+mj-lt"/>
              <a:buAutoNum type="alphaLcPeriod"/>
            </a:pPr>
            <a:r>
              <a:rPr lang="en-ZA" sz="2200" dirty="0"/>
              <a:t>What is the </a:t>
            </a:r>
            <a:r>
              <a:rPr lang="en-ZA" sz="2200" dirty="0">
                <a:solidFill>
                  <a:srgbClr val="FF0000"/>
                </a:solidFill>
              </a:rPr>
              <a:t>main objective </a:t>
            </a:r>
            <a:r>
              <a:rPr lang="en-ZA" sz="2200" dirty="0"/>
              <a:t>of distribution?</a:t>
            </a:r>
          </a:p>
          <a:p>
            <a:pPr>
              <a:buFont typeface="+mj-lt"/>
              <a:buAutoNum type="alphaLcPeriod"/>
            </a:pPr>
            <a:r>
              <a:rPr lang="en-ZA" sz="2200" dirty="0"/>
              <a:t>List 4 </a:t>
            </a:r>
            <a:r>
              <a:rPr lang="en-ZA" sz="2200" dirty="0">
                <a:solidFill>
                  <a:srgbClr val="FF0000"/>
                </a:solidFill>
              </a:rPr>
              <a:t>key questions </a:t>
            </a:r>
            <a:r>
              <a:rPr lang="en-ZA" sz="2200" dirty="0"/>
              <a:t>that influence distribution decisions.</a:t>
            </a:r>
          </a:p>
          <a:p>
            <a:pPr>
              <a:buFont typeface="+mj-lt"/>
              <a:buAutoNum type="alphaLcPeriod"/>
            </a:pPr>
            <a:r>
              <a:rPr lang="en-ZA" sz="2200" dirty="0"/>
              <a:t>What is an </a:t>
            </a:r>
            <a:r>
              <a:rPr lang="en-ZA" sz="2200" dirty="0">
                <a:solidFill>
                  <a:srgbClr val="FF0000"/>
                </a:solidFill>
              </a:rPr>
              <a:t>intermediary</a:t>
            </a:r>
            <a:r>
              <a:rPr lang="en-ZA" sz="2200" dirty="0"/>
              <a:t>? Name 4 types of intermediaries. </a:t>
            </a:r>
          </a:p>
          <a:p>
            <a:pPr>
              <a:buFont typeface="+mj-lt"/>
              <a:buAutoNum type="alphaLcPeriod"/>
            </a:pPr>
            <a:r>
              <a:rPr lang="en-ZA" sz="2200" dirty="0"/>
              <a:t>What is a the meaning of “</a:t>
            </a:r>
            <a:r>
              <a:rPr lang="en-ZA" sz="2200" dirty="0">
                <a:solidFill>
                  <a:srgbClr val="FF0000"/>
                </a:solidFill>
              </a:rPr>
              <a:t>multi-channel distribution</a:t>
            </a:r>
            <a:r>
              <a:rPr lang="en-ZA" sz="2200" dirty="0"/>
              <a:t>”?</a:t>
            </a:r>
          </a:p>
        </p:txBody>
      </p:sp>
      <p:sp>
        <p:nvSpPr>
          <p:cNvPr id="4" name="Date Placeholder 3">
            <a:extLst>
              <a:ext uri="{FF2B5EF4-FFF2-40B4-BE49-F238E27FC236}">
                <a16:creationId xmlns:a16="http://schemas.microsoft.com/office/drawing/2014/main" id="{9F0DAA8D-76E1-42D4-B64C-50CC2E8A550E}"/>
              </a:ext>
            </a:extLst>
          </p:cNvPr>
          <p:cNvSpPr>
            <a:spLocks noGrp="1"/>
          </p:cNvSpPr>
          <p:nvPr>
            <p:ph type="dt" sz="half" idx="10"/>
          </p:nvPr>
        </p:nvSpPr>
        <p:spPr/>
        <p:txBody>
          <a:bodyPr/>
          <a:lstStyle/>
          <a:p>
            <a:fld id="{B13F283F-E99B-47D4-AD7D-D017CCF63F1F}" type="datetime1">
              <a:rPr lang="en-ZA" smtClean="0"/>
              <a:t>2022/10/12</a:t>
            </a:fld>
            <a:endParaRPr lang="en-ZA"/>
          </a:p>
        </p:txBody>
      </p:sp>
      <p:sp>
        <p:nvSpPr>
          <p:cNvPr id="5" name="Slide Number Placeholder 4">
            <a:extLst>
              <a:ext uri="{FF2B5EF4-FFF2-40B4-BE49-F238E27FC236}">
                <a16:creationId xmlns:a16="http://schemas.microsoft.com/office/drawing/2014/main" id="{ED593338-7D8E-4ECB-B610-29F35BE6A49F}"/>
              </a:ext>
            </a:extLst>
          </p:cNvPr>
          <p:cNvSpPr>
            <a:spLocks noGrp="1"/>
          </p:cNvSpPr>
          <p:nvPr>
            <p:ph type="sldNum" sz="quarter" idx="12"/>
          </p:nvPr>
        </p:nvSpPr>
        <p:spPr/>
        <p:txBody>
          <a:bodyPr/>
          <a:lstStyle/>
          <a:p>
            <a:fld id="{B481C59A-629F-4652-BAAD-CB261C414506}" type="slidenum">
              <a:rPr lang="en-ZA" smtClean="0"/>
              <a:t>4</a:t>
            </a:fld>
            <a:endParaRPr lang="en-ZA"/>
          </a:p>
        </p:txBody>
      </p:sp>
    </p:spTree>
    <p:extLst>
      <p:ext uri="{BB962C8B-B14F-4D97-AF65-F5344CB8AC3E}">
        <p14:creationId xmlns:p14="http://schemas.microsoft.com/office/powerpoint/2010/main" val="237537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7120-DD9B-482E-91B7-21DD3DD2E785}"/>
              </a:ext>
            </a:extLst>
          </p:cNvPr>
          <p:cNvSpPr>
            <a:spLocks noGrp="1"/>
          </p:cNvSpPr>
          <p:nvPr>
            <p:ph type="title"/>
          </p:nvPr>
        </p:nvSpPr>
        <p:spPr>
          <a:xfrm>
            <a:off x="1945201" y="624110"/>
            <a:ext cx="6589199" cy="777307"/>
          </a:xfrm>
        </p:spPr>
        <p:txBody>
          <a:bodyPr>
            <a:normAutofit/>
          </a:bodyPr>
          <a:lstStyle/>
          <a:p>
            <a:r>
              <a:rPr lang="en-ZA" sz="3200" dirty="0"/>
              <a:t>Functions of distribution</a:t>
            </a:r>
          </a:p>
        </p:txBody>
      </p:sp>
      <p:sp>
        <p:nvSpPr>
          <p:cNvPr id="3" name="Content Placeholder 2">
            <a:extLst>
              <a:ext uri="{FF2B5EF4-FFF2-40B4-BE49-F238E27FC236}">
                <a16:creationId xmlns:a16="http://schemas.microsoft.com/office/drawing/2014/main" id="{2B092436-7F34-4BFC-B09B-FAF60BC20D85}"/>
              </a:ext>
            </a:extLst>
          </p:cNvPr>
          <p:cNvSpPr>
            <a:spLocks noGrp="1"/>
          </p:cNvSpPr>
          <p:nvPr>
            <p:ph idx="1"/>
          </p:nvPr>
        </p:nvSpPr>
        <p:spPr>
          <a:xfrm>
            <a:off x="1939629" y="1540189"/>
            <a:ext cx="6591985" cy="3777622"/>
          </a:xfrm>
        </p:spPr>
        <p:txBody>
          <a:bodyPr>
            <a:normAutofit/>
          </a:bodyPr>
          <a:lstStyle/>
          <a:p>
            <a:pPr marL="0" indent="0">
              <a:buNone/>
            </a:pPr>
            <a:r>
              <a:rPr lang="en-ZA" sz="2200" dirty="0"/>
              <a:t>Channels members perform various functions such as:</a:t>
            </a:r>
          </a:p>
          <a:p>
            <a:pPr>
              <a:buFont typeface="+mj-lt"/>
              <a:buAutoNum type="alphaLcPeriod"/>
            </a:pPr>
            <a:r>
              <a:rPr lang="en-ZA" sz="2200" dirty="0"/>
              <a:t>Division of labour and specialization</a:t>
            </a:r>
          </a:p>
          <a:p>
            <a:pPr>
              <a:buFont typeface="+mj-lt"/>
              <a:buAutoNum type="alphaLcPeriod"/>
            </a:pPr>
            <a:r>
              <a:rPr lang="en-ZA" sz="2200" dirty="0"/>
              <a:t>Overcoming of discrepancies</a:t>
            </a:r>
          </a:p>
          <a:p>
            <a:pPr>
              <a:buFont typeface="+mj-lt"/>
              <a:buAutoNum type="alphaLcPeriod"/>
            </a:pPr>
            <a:r>
              <a:rPr lang="en-ZA" sz="2200" dirty="0"/>
              <a:t>Improving contact efficiency</a:t>
            </a:r>
          </a:p>
        </p:txBody>
      </p:sp>
      <p:sp>
        <p:nvSpPr>
          <p:cNvPr id="4" name="Date Placeholder 3">
            <a:extLst>
              <a:ext uri="{FF2B5EF4-FFF2-40B4-BE49-F238E27FC236}">
                <a16:creationId xmlns:a16="http://schemas.microsoft.com/office/drawing/2014/main" id="{6DD88669-68D1-4D4F-8307-393B5230DC4D}"/>
              </a:ext>
            </a:extLst>
          </p:cNvPr>
          <p:cNvSpPr>
            <a:spLocks noGrp="1"/>
          </p:cNvSpPr>
          <p:nvPr>
            <p:ph type="dt" sz="half" idx="10"/>
          </p:nvPr>
        </p:nvSpPr>
        <p:spPr/>
        <p:txBody>
          <a:bodyPr/>
          <a:lstStyle/>
          <a:p>
            <a:fld id="{B13F283F-E99B-47D4-AD7D-D017CCF63F1F}" type="datetime1">
              <a:rPr lang="en-ZA" smtClean="0"/>
              <a:t>2022/10/12</a:t>
            </a:fld>
            <a:endParaRPr lang="en-ZA"/>
          </a:p>
        </p:txBody>
      </p:sp>
      <p:sp>
        <p:nvSpPr>
          <p:cNvPr id="5" name="Slide Number Placeholder 4">
            <a:extLst>
              <a:ext uri="{FF2B5EF4-FFF2-40B4-BE49-F238E27FC236}">
                <a16:creationId xmlns:a16="http://schemas.microsoft.com/office/drawing/2014/main" id="{8937D954-0D66-4E0A-B7B2-DD446B0C3B8E}"/>
              </a:ext>
            </a:extLst>
          </p:cNvPr>
          <p:cNvSpPr>
            <a:spLocks noGrp="1"/>
          </p:cNvSpPr>
          <p:nvPr>
            <p:ph type="sldNum" sz="quarter" idx="12"/>
          </p:nvPr>
        </p:nvSpPr>
        <p:spPr/>
        <p:txBody>
          <a:bodyPr/>
          <a:lstStyle/>
          <a:p>
            <a:fld id="{B481C59A-629F-4652-BAAD-CB261C414506}" type="slidenum">
              <a:rPr lang="en-ZA" smtClean="0"/>
              <a:t>5</a:t>
            </a:fld>
            <a:endParaRPr lang="en-ZA"/>
          </a:p>
        </p:txBody>
      </p:sp>
      <p:sp>
        <p:nvSpPr>
          <p:cNvPr id="6" name="Rectangle 5">
            <a:extLst>
              <a:ext uri="{FF2B5EF4-FFF2-40B4-BE49-F238E27FC236}">
                <a16:creationId xmlns:a16="http://schemas.microsoft.com/office/drawing/2014/main" id="{ADBCD0B7-0E5E-4A6F-8DC1-A08D5E05F0F1}"/>
              </a:ext>
            </a:extLst>
          </p:cNvPr>
          <p:cNvSpPr/>
          <p:nvPr/>
        </p:nvSpPr>
        <p:spPr>
          <a:xfrm>
            <a:off x="1331843" y="6199241"/>
            <a:ext cx="4572000" cy="215444"/>
          </a:xfrm>
          <a:prstGeom prst="rect">
            <a:avLst/>
          </a:prstGeom>
        </p:spPr>
        <p:txBody>
          <a:bodyPr>
            <a:spAutoFit/>
          </a:bodyPr>
          <a:lstStyle/>
          <a:p>
            <a:r>
              <a:rPr lang="en-ZA" sz="800" dirty="0"/>
              <a:t>https://www.maersk.com/supply-chain-logistics/warehousing-and-distribution/distribution-services</a:t>
            </a:r>
          </a:p>
        </p:txBody>
      </p:sp>
      <p:pic>
        <p:nvPicPr>
          <p:cNvPr id="8" name="Picture 7">
            <a:extLst>
              <a:ext uri="{FF2B5EF4-FFF2-40B4-BE49-F238E27FC236}">
                <a16:creationId xmlns:a16="http://schemas.microsoft.com/office/drawing/2014/main" id="{61F18BEF-3CAD-4A55-9A42-F91F2CF76366}"/>
              </a:ext>
            </a:extLst>
          </p:cNvPr>
          <p:cNvPicPr>
            <a:picLocks noChangeAspect="1"/>
          </p:cNvPicPr>
          <p:nvPr/>
        </p:nvPicPr>
        <p:blipFill>
          <a:blip r:embed="rId2"/>
          <a:stretch>
            <a:fillRect/>
          </a:stretch>
        </p:blipFill>
        <p:spPr>
          <a:xfrm>
            <a:off x="2437450" y="4130991"/>
            <a:ext cx="5334950" cy="1476000"/>
          </a:xfrm>
          <a:prstGeom prst="rect">
            <a:avLst/>
          </a:prstGeom>
        </p:spPr>
      </p:pic>
    </p:spTree>
    <p:extLst>
      <p:ext uri="{BB962C8B-B14F-4D97-AF65-F5344CB8AC3E}">
        <p14:creationId xmlns:p14="http://schemas.microsoft.com/office/powerpoint/2010/main" val="329008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648730"/>
            <a:ext cx="7886700" cy="1325563"/>
          </a:xfrm>
        </p:spPr>
        <p:txBody>
          <a:bodyPr>
            <a:normAutofit/>
          </a:bodyPr>
          <a:lstStyle/>
          <a:p>
            <a:r>
              <a:rPr lang="en-US" altLang="en-US" sz="3200" dirty="0"/>
              <a:t>Channel </a:t>
            </a:r>
            <a:r>
              <a:rPr lang="en-US" altLang="en-US" sz="3200" b="1" dirty="0"/>
              <a:t>functions</a:t>
            </a:r>
            <a:r>
              <a:rPr lang="en-US" altLang="en-US" sz="3200" dirty="0"/>
              <a:t> </a:t>
            </a:r>
            <a:endParaRPr lang="en-ZA" sz="3200" dirty="0"/>
          </a:p>
        </p:txBody>
      </p:sp>
      <p:sp>
        <p:nvSpPr>
          <p:cNvPr id="6" name="Content Placeholder 5"/>
          <p:cNvSpPr>
            <a:spLocks noGrp="1"/>
          </p:cNvSpPr>
          <p:nvPr>
            <p:ph idx="1"/>
          </p:nvPr>
        </p:nvSpPr>
        <p:spPr>
          <a:xfrm>
            <a:off x="1543050" y="1619250"/>
            <a:ext cx="6591985" cy="3777622"/>
          </a:xfrm>
        </p:spPr>
        <p:txBody>
          <a:bodyPr>
            <a:noAutofit/>
          </a:bodyPr>
          <a:lstStyle/>
          <a:p>
            <a:pPr marL="514350" indent="-514350">
              <a:buFont typeface="+mj-lt"/>
              <a:buAutoNum type="arabicPeriod"/>
            </a:pPr>
            <a:r>
              <a:rPr lang="en-US" sz="2200" dirty="0">
                <a:latin typeface="Arial" panose="020B0604020202020204" pitchFamily="34" charset="0"/>
                <a:cs typeface="Arial" panose="020B0604020202020204" pitchFamily="34" charset="0"/>
              </a:rPr>
              <a:t>Division of </a:t>
            </a:r>
            <a:r>
              <a:rPr lang="en-US" sz="2200" dirty="0" err="1">
                <a:latin typeface="Arial" panose="020B0604020202020204" pitchFamily="34" charset="0"/>
                <a:cs typeface="Arial" panose="020B0604020202020204" pitchFamily="34" charset="0"/>
              </a:rPr>
              <a:t>labour</a:t>
            </a:r>
            <a:r>
              <a:rPr lang="en-US" sz="2200" dirty="0">
                <a:latin typeface="Arial" panose="020B0604020202020204" pitchFamily="34" charset="0"/>
                <a:cs typeface="Arial" panose="020B0604020202020204" pitchFamily="34" charset="0"/>
              </a:rPr>
              <a:t> and specialization</a:t>
            </a:r>
          </a:p>
          <a:p>
            <a:pPr marL="0" indent="0">
              <a:buNone/>
            </a:pPr>
            <a:endParaRPr lang="en-US" sz="2200" dirty="0">
              <a:latin typeface="Arial" panose="020B0604020202020204" pitchFamily="34" charset="0"/>
              <a:cs typeface="Arial" panose="020B0604020202020204" pitchFamily="34" charset="0"/>
            </a:endParaRPr>
          </a:p>
          <a:p>
            <a:pPr>
              <a:spcBef>
                <a:spcPct val="0"/>
              </a:spcBef>
            </a:pPr>
            <a:r>
              <a:rPr lang="en-GB" altLang="en-US" sz="2200" dirty="0">
                <a:latin typeface="Arial" panose="020B0604020202020204" pitchFamily="34" charset="0"/>
                <a:cs typeface="Arial" panose="020B0604020202020204" pitchFamily="34" charset="0"/>
              </a:rPr>
              <a:t>Breaking complex tasks into smaller ones, e.g. storage, delivery (division of labour).</a:t>
            </a:r>
          </a:p>
          <a:p>
            <a:pPr>
              <a:spcBef>
                <a:spcPct val="0"/>
              </a:spcBef>
            </a:pPr>
            <a:r>
              <a:rPr lang="en-GB" altLang="en-US" sz="2200" dirty="0">
                <a:latin typeface="Arial" panose="020B0604020202020204" pitchFamily="34" charset="0"/>
                <a:cs typeface="Arial" panose="020B0604020202020204" pitchFamily="34" charset="0"/>
              </a:rPr>
              <a:t>Tasks performed by specialists, e.g. overnight delivery (specialisation).</a:t>
            </a:r>
          </a:p>
          <a:p>
            <a:pPr>
              <a:spcBef>
                <a:spcPct val="0"/>
              </a:spcBef>
            </a:pPr>
            <a:r>
              <a:rPr lang="en-GB" altLang="en-US" sz="2200" dirty="0">
                <a:latin typeface="Arial" panose="020B0604020202020204" pitchFamily="34" charset="0"/>
                <a:cs typeface="Arial" panose="020B0604020202020204" pitchFamily="34" charset="0"/>
              </a:rPr>
              <a:t>Results in greater efficiency and lower production costs because channel member focuses on what it can do best (specialized).</a:t>
            </a:r>
          </a:p>
          <a:p>
            <a:pPr marL="0" indent="0">
              <a:buNone/>
            </a:pPr>
            <a:endParaRPr lang="en-ZA" sz="2800" dirty="0"/>
          </a:p>
        </p:txBody>
      </p:sp>
      <p:sp>
        <p:nvSpPr>
          <p:cNvPr id="3" name="Date Placeholder 2">
            <a:extLst>
              <a:ext uri="{FF2B5EF4-FFF2-40B4-BE49-F238E27FC236}">
                <a16:creationId xmlns:a16="http://schemas.microsoft.com/office/drawing/2014/main" id="{1D75487F-9A38-4715-891A-9A4810AA2969}"/>
              </a:ext>
            </a:extLst>
          </p:cNvPr>
          <p:cNvSpPr>
            <a:spLocks noGrp="1"/>
          </p:cNvSpPr>
          <p:nvPr>
            <p:ph type="dt" sz="half" idx="10"/>
          </p:nvPr>
        </p:nvSpPr>
        <p:spPr/>
        <p:txBody>
          <a:bodyPr/>
          <a:lstStyle/>
          <a:p>
            <a:fld id="{6E7E61AA-D4C3-4FDC-9D57-C17822359ED3}" type="datetime1">
              <a:rPr lang="en-ZA" smtClean="0"/>
              <a:t>2022/10/12</a:t>
            </a:fld>
            <a:endParaRPr lang="en-ZA"/>
          </a:p>
        </p:txBody>
      </p:sp>
      <p:sp>
        <p:nvSpPr>
          <p:cNvPr id="4" name="Slide Number Placeholder 3">
            <a:extLst>
              <a:ext uri="{FF2B5EF4-FFF2-40B4-BE49-F238E27FC236}">
                <a16:creationId xmlns:a16="http://schemas.microsoft.com/office/drawing/2014/main" id="{3B6A3817-ACB0-474C-9F87-9AA830E86EE8}"/>
              </a:ext>
            </a:extLst>
          </p:cNvPr>
          <p:cNvSpPr>
            <a:spLocks noGrp="1"/>
          </p:cNvSpPr>
          <p:nvPr>
            <p:ph type="sldNum" sz="quarter" idx="12"/>
          </p:nvPr>
        </p:nvSpPr>
        <p:spPr/>
        <p:txBody>
          <a:bodyPr/>
          <a:lstStyle/>
          <a:p>
            <a:fld id="{B481C59A-629F-4652-BAAD-CB261C414506}" type="slidenum">
              <a:rPr lang="en-ZA" smtClean="0"/>
              <a:t>6</a:t>
            </a:fld>
            <a:endParaRPr lang="en-ZA"/>
          </a:p>
        </p:txBody>
      </p:sp>
    </p:spTree>
    <p:custDataLst>
      <p:tags r:id="rId1"/>
    </p:custDataLst>
    <p:extLst>
      <p:ext uri="{BB962C8B-B14F-4D97-AF65-F5344CB8AC3E}">
        <p14:creationId xmlns:p14="http://schemas.microsoft.com/office/powerpoint/2010/main" val="372409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Channel functions </a:t>
            </a:r>
            <a:endParaRPr lang="en-ZA" sz="3200" dirty="0"/>
          </a:p>
        </p:txBody>
      </p:sp>
      <p:sp>
        <p:nvSpPr>
          <p:cNvPr id="3" name="Content Placeholder 2"/>
          <p:cNvSpPr>
            <a:spLocks noGrp="1"/>
          </p:cNvSpPr>
          <p:nvPr>
            <p:ph idx="1"/>
          </p:nvPr>
        </p:nvSpPr>
        <p:spPr>
          <a:xfrm>
            <a:off x="1770965" y="1336297"/>
            <a:ext cx="6591985" cy="4595590"/>
          </a:xfrm>
        </p:spPr>
        <p:txBody>
          <a:bodyPr>
            <a:normAutofit/>
          </a:bodyPr>
          <a:lstStyle/>
          <a:p>
            <a:pPr marL="514350" indent="-514350">
              <a:buFontTx/>
              <a:buAutoNum type="arabicPeriod" startAt="2"/>
              <a:defRPr/>
            </a:pPr>
            <a:r>
              <a:rPr lang="en-US" sz="2200" dirty="0">
                <a:solidFill>
                  <a:srgbClr val="000000"/>
                </a:solidFill>
                <a:latin typeface="Arial" charset="0"/>
              </a:rPr>
              <a:t>Overcome 4 </a:t>
            </a:r>
            <a:r>
              <a:rPr lang="en-US" sz="2200" dirty="0">
                <a:solidFill>
                  <a:srgbClr val="FF0000"/>
                </a:solidFill>
                <a:latin typeface="Arial" charset="0"/>
              </a:rPr>
              <a:t>types</a:t>
            </a:r>
            <a:r>
              <a:rPr lang="en-US" sz="2200" dirty="0">
                <a:solidFill>
                  <a:srgbClr val="000000"/>
                </a:solidFill>
                <a:latin typeface="Arial" charset="0"/>
              </a:rPr>
              <a:t> of </a:t>
            </a:r>
            <a:r>
              <a:rPr lang="en-US" sz="2200" b="1" dirty="0">
                <a:solidFill>
                  <a:srgbClr val="000000"/>
                </a:solidFill>
                <a:latin typeface="Arial" charset="0"/>
              </a:rPr>
              <a:t>discrepancies </a:t>
            </a:r>
            <a:r>
              <a:rPr lang="en-US" sz="2200" dirty="0">
                <a:solidFill>
                  <a:srgbClr val="000000"/>
                </a:solidFill>
                <a:latin typeface="Arial" charset="0"/>
              </a:rPr>
              <a:t>to ensure that the right product is available in the right place at the right time and in the right quantity</a:t>
            </a:r>
          </a:p>
          <a:p>
            <a:pPr>
              <a:buFont typeface="Wingdings" panose="05000000000000000000" pitchFamily="2" charset="2"/>
              <a:buChar char="Ø"/>
              <a:defRPr/>
            </a:pPr>
            <a:r>
              <a:rPr lang="en-US" sz="2200" dirty="0">
                <a:solidFill>
                  <a:srgbClr val="FF0000"/>
                </a:solidFill>
                <a:latin typeface="Arial" charset="0"/>
              </a:rPr>
              <a:t>Temporal</a:t>
            </a:r>
            <a:r>
              <a:rPr lang="en-US" sz="2200" dirty="0">
                <a:solidFill>
                  <a:srgbClr val="000000"/>
                </a:solidFill>
                <a:latin typeface="Arial" charset="0"/>
              </a:rPr>
              <a:t> discrepancy </a:t>
            </a:r>
          </a:p>
          <a:p>
            <a:pPr>
              <a:buFont typeface="Wingdings" panose="05000000000000000000" pitchFamily="2" charset="2"/>
              <a:buChar char="Ø"/>
              <a:defRPr/>
            </a:pPr>
            <a:endParaRPr lang="en-US" sz="2200" dirty="0">
              <a:solidFill>
                <a:srgbClr val="000000"/>
              </a:solidFill>
              <a:latin typeface="Arial" charset="0"/>
            </a:endParaRPr>
          </a:p>
          <a:p>
            <a:pPr>
              <a:buFont typeface="Wingdings" panose="05000000000000000000" pitchFamily="2" charset="2"/>
              <a:buChar char="Ø"/>
              <a:defRPr/>
            </a:pPr>
            <a:r>
              <a:rPr lang="en-US" sz="2200" dirty="0">
                <a:solidFill>
                  <a:srgbClr val="FF0000"/>
                </a:solidFill>
                <a:latin typeface="Arial" charset="0"/>
              </a:rPr>
              <a:t>Spatial</a:t>
            </a:r>
            <a:r>
              <a:rPr lang="en-US" sz="2200" dirty="0">
                <a:solidFill>
                  <a:srgbClr val="000000"/>
                </a:solidFill>
                <a:latin typeface="Arial" charset="0"/>
              </a:rPr>
              <a:t> discrepancy </a:t>
            </a:r>
          </a:p>
          <a:p>
            <a:pPr>
              <a:buFont typeface="Wingdings" panose="05000000000000000000" pitchFamily="2" charset="2"/>
              <a:buChar char="Ø"/>
              <a:defRPr/>
            </a:pPr>
            <a:endParaRPr lang="en-US" sz="2200" dirty="0">
              <a:solidFill>
                <a:srgbClr val="000000"/>
              </a:solidFill>
              <a:latin typeface="Arial" charset="0"/>
            </a:endParaRPr>
          </a:p>
          <a:p>
            <a:pPr>
              <a:buFont typeface="Wingdings" panose="05000000000000000000" pitchFamily="2" charset="2"/>
              <a:buChar char="Ø"/>
              <a:defRPr/>
            </a:pPr>
            <a:r>
              <a:rPr lang="en-US" sz="2200" dirty="0">
                <a:solidFill>
                  <a:srgbClr val="000000"/>
                </a:solidFill>
                <a:latin typeface="Arial" charset="0"/>
              </a:rPr>
              <a:t>Discrepancy of </a:t>
            </a:r>
            <a:r>
              <a:rPr lang="en-US" sz="2200" dirty="0">
                <a:solidFill>
                  <a:srgbClr val="FF0000"/>
                </a:solidFill>
                <a:latin typeface="Arial" charset="0"/>
              </a:rPr>
              <a:t>quantity</a:t>
            </a:r>
            <a:r>
              <a:rPr lang="en-US" sz="2200" dirty="0">
                <a:solidFill>
                  <a:srgbClr val="000000"/>
                </a:solidFill>
                <a:latin typeface="Arial" charset="0"/>
              </a:rPr>
              <a:t> </a:t>
            </a:r>
          </a:p>
          <a:p>
            <a:pPr>
              <a:buFont typeface="Wingdings" panose="05000000000000000000" pitchFamily="2" charset="2"/>
              <a:buChar char="Ø"/>
              <a:defRPr/>
            </a:pPr>
            <a:endParaRPr lang="en-US" sz="2200" dirty="0">
              <a:solidFill>
                <a:srgbClr val="000000"/>
              </a:solidFill>
              <a:latin typeface="Arial" charset="0"/>
            </a:endParaRPr>
          </a:p>
          <a:p>
            <a:pPr>
              <a:buFont typeface="Wingdings" panose="05000000000000000000" pitchFamily="2" charset="2"/>
              <a:buChar char="Ø"/>
              <a:defRPr/>
            </a:pPr>
            <a:r>
              <a:rPr lang="en-US" sz="2200" dirty="0">
                <a:solidFill>
                  <a:srgbClr val="000000"/>
                </a:solidFill>
                <a:latin typeface="Arial" charset="0"/>
              </a:rPr>
              <a:t>Discrepancy of </a:t>
            </a:r>
            <a:r>
              <a:rPr lang="en-US" sz="2200" dirty="0">
                <a:solidFill>
                  <a:srgbClr val="FF0000"/>
                </a:solidFill>
                <a:latin typeface="Arial" charset="0"/>
              </a:rPr>
              <a:t>assortment</a:t>
            </a:r>
            <a:endParaRPr lang="en-ZA" dirty="0"/>
          </a:p>
        </p:txBody>
      </p:sp>
      <p:sp>
        <p:nvSpPr>
          <p:cNvPr id="4" name="Date Placeholder 3">
            <a:extLst>
              <a:ext uri="{FF2B5EF4-FFF2-40B4-BE49-F238E27FC236}">
                <a16:creationId xmlns:a16="http://schemas.microsoft.com/office/drawing/2014/main" id="{3F524F07-5461-4DCB-8BA4-FBA1FE44693C}"/>
              </a:ext>
            </a:extLst>
          </p:cNvPr>
          <p:cNvSpPr>
            <a:spLocks noGrp="1"/>
          </p:cNvSpPr>
          <p:nvPr>
            <p:ph type="dt" sz="half" idx="10"/>
          </p:nvPr>
        </p:nvSpPr>
        <p:spPr/>
        <p:txBody>
          <a:bodyPr/>
          <a:lstStyle/>
          <a:p>
            <a:fld id="{D52EB6AC-A189-4F49-9A4D-936E8A830BAB}" type="datetime1">
              <a:rPr lang="en-ZA" smtClean="0"/>
              <a:t>2022/10/12</a:t>
            </a:fld>
            <a:endParaRPr lang="en-ZA"/>
          </a:p>
        </p:txBody>
      </p:sp>
      <p:sp>
        <p:nvSpPr>
          <p:cNvPr id="5" name="Slide Number Placeholder 4">
            <a:extLst>
              <a:ext uri="{FF2B5EF4-FFF2-40B4-BE49-F238E27FC236}">
                <a16:creationId xmlns:a16="http://schemas.microsoft.com/office/drawing/2014/main" id="{2BCCE325-657A-4AFA-87A4-EEA167F5935F}"/>
              </a:ext>
            </a:extLst>
          </p:cNvPr>
          <p:cNvSpPr>
            <a:spLocks noGrp="1"/>
          </p:cNvSpPr>
          <p:nvPr>
            <p:ph type="sldNum" sz="quarter" idx="12"/>
          </p:nvPr>
        </p:nvSpPr>
        <p:spPr/>
        <p:txBody>
          <a:bodyPr/>
          <a:lstStyle/>
          <a:p>
            <a:fld id="{B481C59A-629F-4652-BAAD-CB261C414506}" type="slidenum">
              <a:rPr lang="en-ZA" smtClean="0"/>
              <a:t>7</a:t>
            </a:fld>
            <a:endParaRPr lang="en-ZA"/>
          </a:p>
        </p:txBody>
      </p:sp>
      <p:sp>
        <p:nvSpPr>
          <p:cNvPr id="6" name="TextBox 5">
            <a:extLst>
              <a:ext uri="{FF2B5EF4-FFF2-40B4-BE49-F238E27FC236}">
                <a16:creationId xmlns:a16="http://schemas.microsoft.com/office/drawing/2014/main" id="{4E1D5D28-F18C-471A-9908-6D4EE4371E55}"/>
              </a:ext>
            </a:extLst>
          </p:cNvPr>
          <p:cNvSpPr txBox="1"/>
          <p:nvPr/>
        </p:nvSpPr>
        <p:spPr>
          <a:xfrm>
            <a:off x="1770965" y="6271591"/>
            <a:ext cx="3705496" cy="215444"/>
          </a:xfrm>
          <a:prstGeom prst="rect">
            <a:avLst/>
          </a:prstGeom>
          <a:noFill/>
        </p:spPr>
        <p:txBody>
          <a:bodyPr wrap="square" rtlCol="0">
            <a:spAutoFit/>
          </a:bodyPr>
          <a:lstStyle/>
          <a:p>
            <a:r>
              <a:rPr lang="en-ZA" sz="800" dirty="0"/>
              <a:t>https://www.thefreedictionary.com/discrepancy</a:t>
            </a:r>
          </a:p>
        </p:txBody>
      </p:sp>
      <p:pic>
        <p:nvPicPr>
          <p:cNvPr id="7" name="Picture 6">
            <a:extLst>
              <a:ext uri="{FF2B5EF4-FFF2-40B4-BE49-F238E27FC236}">
                <a16:creationId xmlns:a16="http://schemas.microsoft.com/office/drawing/2014/main" id="{E11B9BE7-F4C3-4FAF-AFDD-C31684F47F4F}"/>
              </a:ext>
            </a:extLst>
          </p:cNvPr>
          <p:cNvPicPr>
            <a:picLocks noChangeAspect="1"/>
          </p:cNvPicPr>
          <p:nvPr/>
        </p:nvPicPr>
        <p:blipFill>
          <a:blip r:embed="rId3"/>
          <a:stretch>
            <a:fillRect/>
          </a:stretch>
        </p:blipFill>
        <p:spPr>
          <a:xfrm>
            <a:off x="7447687" y="5187488"/>
            <a:ext cx="1616800" cy="1692000"/>
          </a:xfrm>
          <a:prstGeom prst="rect">
            <a:avLst/>
          </a:prstGeom>
        </p:spPr>
      </p:pic>
    </p:spTree>
    <p:custDataLst>
      <p:tags r:id="rId1"/>
    </p:custDataLst>
    <p:extLst>
      <p:ext uri="{BB962C8B-B14F-4D97-AF65-F5344CB8AC3E}">
        <p14:creationId xmlns:p14="http://schemas.microsoft.com/office/powerpoint/2010/main" val="108329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5751" y="407078"/>
            <a:ext cx="7649649" cy="486402"/>
          </a:xfrm>
        </p:spPr>
        <p:txBody>
          <a:bodyPr>
            <a:noAutofit/>
          </a:bodyPr>
          <a:lstStyle/>
          <a:p>
            <a:r>
              <a:rPr lang="en-US" sz="3200" dirty="0"/>
              <a:t>Channel functions (continued)</a:t>
            </a:r>
            <a:endParaRPr lang="en-ZA" sz="3200" dirty="0"/>
          </a:p>
        </p:txBody>
      </p:sp>
      <p:sp>
        <p:nvSpPr>
          <p:cNvPr id="5" name="Slide Number Placeholder 4">
            <a:extLst>
              <a:ext uri="{FF2B5EF4-FFF2-40B4-BE49-F238E27FC236}">
                <a16:creationId xmlns:a16="http://schemas.microsoft.com/office/drawing/2014/main" id="{305F2427-AD9A-44E4-BF7B-6C63423592D7}"/>
              </a:ext>
            </a:extLst>
          </p:cNvPr>
          <p:cNvSpPr>
            <a:spLocks noGrp="1"/>
          </p:cNvSpPr>
          <p:nvPr>
            <p:ph type="sldNum" sz="quarter" idx="12"/>
          </p:nvPr>
        </p:nvSpPr>
        <p:spPr>
          <a:xfrm>
            <a:off x="398859" y="787782"/>
            <a:ext cx="584825" cy="365125"/>
          </a:xfrm>
        </p:spPr>
        <p:txBody>
          <a:bodyPr>
            <a:normAutofit/>
          </a:bodyPr>
          <a:lstStyle/>
          <a:p>
            <a:pPr>
              <a:lnSpc>
                <a:spcPct val="90000"/>
              </a:lnSpc>
              <a:spcAft>
                <a:spcPts val="600"/>
              </a:spcAft>
            </a:pPr>
            <a:fld id="{B481C59A-629F-4652-BAAD-CB261C414506}" type="slidenum">
              <a:rPr lang="en-ZA" sz="1900" smtClean="0"/>
              <a:pPr>
                <a:lnSpc>
                  <a:spcPct val="90000"/>
                </a:lnSpc>
                <a:spcAft>
                  <a:spcPts val="600"/>
                </a:spcAft>
              </a:pPr>
              <a:t>8</a:t>
            </a:fld>
            <a:endParaRPr lang="en-ZA" sz="1900"/>
          </a:p>
        </p:txBody>
      </p:sp>
      <p:sp>
        <p:nvSpPr>
          <p:cNvPr id="3" name="Content Placeholder 2"/>
          <p:cNvSpPr>
            <a:spLocks noGrp="1"/>
          </p:cNvSpPr>
          <p:nvPr>
            <p:ph idx="1"/>
          </p:nvPr>
        </p:nvSpPr>
        <p:spPr>
          <a:xfrm>
            <a:off x="1265751" y="1386979"/>
            <a:ext cx="3105579" cy="3777622"/>
          </a:xfrm>
        </p:spPr>
        <p:txBody>
          <a:bodyPr>
            <a:normAutofit/>
          </a:bodyPr>
          <a:lstStyle/>
          <a:p>
            <a:pPr marL="514350" indent="-514350">
              <a:buFont typeface="+mj-lt"/>
              <a:buAutoNum type="arabicPeriod" startAt="3"/>
            </a:pPr>
            <a:r>
              <a:rPr lang="en-US" sz="2400" dirty="0">
                <a:solidFill>
                  <a:srgbClr val="000000"/>
                </a:solidFill>
                <a:latin typeface="Arial" panose="020B0604020202020204" pitchFamily="34" charset="0"/>
                <a:cs typeface="Arial" panose="020B0604020202020204" pitchFamily="34" charset="0"/>
              </a:rPr>
              <a:t>Provide contact efficiency</a:t>
            </a:r>
          </a:p>
          <a:p>
            <a:pPr marL="0" indent="0">
              <a:buNone/>
            </a:pPr>
            <a:r>
              <a:rPr lang="en-US" altLang="en-US" sz="2000" dirty="0">
                <a:solidFill>
                  <a:srgbClr val="000000"/>
                </a:solidFill>
                <a:latin typeface="Arial" panose="020B0604020202020204" pitchFamily="34" charset="0"/>
                <a:cs typeface="Arial" panose="020B0604020202020204" pitchFamily="34" charset="0"/>
              </a:rPr>
              <a:t>Reduces the number of transactions required to get products to consumers and making an assortment of goods available in one location.  </a:t>
            </a:r>
          </a:p>
          <a:p>
            <a:pPr marL="0" indent="0">
              <a:buNone/>
            </a:pPr>
            <a:endParaRPr lang="en-ZA" dirty="0">
              <a:solidFill>
                <a:srgbClr val="000000"/>
              </a:solidFill>
            </a:endParaRPr>
          </a:p>
        </p:txBody>
      </p:sp>
      <p:pic>
        <p:nvPicPr>
          <p:cNvPr id="6" name="Picture 5">
            <a:extLst>
              <a:ext uri="{FF2B5EF4-FFF2-40B4-BE49-F238E27FC236}">
                <a16:creationId xmlns:a16="http://schemas.microsoft.com/office/drawing/2014/main" id="{0B569BAF-0513-4C16-B01E-8B47BEC17C4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14797" y="2608118"/>
            <a:ext cx="4799995" cy="3132000"/>
          </a:xfrm>
          <a:prstGeom prst="rect">
            <a:avLst/>
          </a:prstGeom>
        </p:spPr>
      </p:pic>
      <p:sp>
        <p:nvSpPr>
          <p:cNvPr id="4" name="Date Placeholder 3">
            <a:extLst>
              <a:ext uri="{FF2B5EF4-FFF2-40B4-BE49-F238E27FC236}">
                <a16:creationId xmlns:a16="http://schemas.microsoft.com/office/drawing/2014/main" id="{4C15AE10-32B3-4A20-9196-5326C825E459}"/>
              </a:ext>
            </a:extLst>
          </p:cNvPr>
          <p:cNvSpPr>
            <a:spLocks noGrp="1"/>
          </p:cNvSpPr>
          <p:nvPr>
            <p:ph type="dt" sz="half" idx="10"/>
          </p:nvPr>
        </p:nvSpPr>
        <p:spPr>
          <a:xfrm>
            <a:off x="7771209" y="6130437"/>
            <a:ext cx="859712" cy="370396"/>
          </a:xfrm>
        </p:spPr>
        <p:txBody>
          <a:bodyPr>
            <a:normAutofit/>
          </a:bodyPr>
          <a:lstStyle/>
          <a:p>
            <a:pPr>
              <a:spcAft>
                <a:spcPts val="600"/>
              </a:spcAft>
            </a:pPr>
            <a:fld id="{869F8B01-7B31-49A7-94F9-DC338A236B33}" type="datetime1">
              <a:rPr lang="en-ZA" smtClean="0"/>
              <a:pPr>
                <a:spcAft>
                  <a:spcPts val="600"/>
                </a:spcAft>
              </a:pPr>
              <a:t>2022/10/12</a:t>
            </a:fld>
            <a:endParaRPr lang="en-ZA"/>
          </a:p>
        </p:txBody>
      </p:sp>
      <p:sp>
        <p:nvSpPr>
          <p:cNvPr id="7" name="TextBox 6">
            <a:extLst>
              <a:ext uri="{FF2B5EF4-FFF2-40B4-BE49-F238E27FC236}">
                <a16:creationId xmlns:a16="http://schemas.microsoft.com/office/drawing/2014/main" id="{E313962F-E05C-4E97-8D6B-95019C592709}"/>
              </a:ext>
            </a:extLst>
          </p:cNvPr>
          <p:cNvSpPr txBox="1"/>
          <p:nvPr/>
        </p:nvSpPr>
        <p:spPr>
          <a:xfrm>
            <a:off x="1222141" y="6315635"/>
            <a:ext cx="7435516" cy="461665"/>
          </a:xfrm>
          <a:prstGeom prst="rect">
            <a:avLst/>
          </a:prstGeom>
          <a:noFill/>
        </p:spPr>
        <p:txBody>
          <a:bodyPr wrap="square" rtlCol="0">
            <a:spAutoFit/>
          </a:bodyPr>
          <a:lstStyle/>
          <a:p>
            <a:r>
              <a:rPr lang="en-ZA" sz="800" dirty="0"/>
              <a:t>https://www.slideshare.net/TheSupplychainniche/chapter-12-marketing-channels-and-supply-chain-management-4270002#:~:text=Providing%20contact%20efficiency%20by%20cutting,goods%20available%20in%20one%20location.&amp;text=Marketing%20channels%20store%20and%20distribute,in%20quantities%20that%20consumers%20desire.</a:t>
            </a:r>
          </a:p>
        </p:txBody>
      </p:sp>
    </p:spTree>
    <p:custDataLst>
      <p:tags r:id="rId1"/>
    </p:custDataLst>
    <p:extLst>
      <p:ext uri="{BB962C8B-B14F-4D97-AF65-F5344CB8AC3E}">
        <p14:creationId xmlns:p14="http://schemas.microsoft.com/office/powerpoint/2010/main" val="340423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ED3F7-CB8C-49FE-83FF-0F4F572A35D9}"/>
              </a:ext>
            </a:extLst>
          </p:cNvPr>
          <p:cNvSpPr>
            <a:spLocks noGrp="1"/>
          </p:cNvSpPr>
          <p:nvPr>
            <p:ph type="title"/>
          </p:nvPr>
        </p:nvSpPr>
        <p:spPr>
          <a:xfrm>
            <a:off x="1945201" y="624110"/>
            <a:ext cx="6589199" cy="528798"/>
          </a:xfrm>
        </p:spPr>
        <p:txBody>
          <a:bodyPr>
            <a:noAutofit/>
          </a:bodyPr>
          <a:lstStyle/>
          <a:p>
            <a:r>
              <a:rPr lang="en-ZA" sz="3200" dirty="0"/>
              <a:t>Channel conflict</a:t>
            </a:r>
          </a:p>
        </p:txBody>
      </p:sp>
      <p:sp>
        <p:nvSpPr>
          <p:cNvPr id="3" name="Content Placeholder 2">
            <a:extLst>
              <a:ext uri="{FF2B5EF4-FFF2-40B4-BE49-F238E27FC236}">
                <a16:creationId xmlns:a16="http://schemas.microsoft.com/office/drawing/2014/main" id="{64C77001-C6CF-45A1-AA60-92DE26BEF1DA}"/>
              </a:ext>
            </a:extLst>
          </p:cNvPr>
          <p:cNvSpPr>
            <a:spLocks noGrp="1"/>
          </p:cNvSpPr>
          <p:nvPr>
            <p:ph idx="1"/>
          </p:nvPr>
        </p:nvSpPr>
        <p:spPr>
          <a:xfrm>
            <a:off x="2044015" y="1409700"/>
            <a:ext cx="6591985" cy="3777622"/>
          </a:xfrm>
        </p:spPr>
        <p:txBody>
          <a:bodyPr>
            <a:normAutofit/>
          </a:bodyPr>
          <a:lstStyle/>
          <a:p>
            <a:pPr marL="0" indent="0">
              <a:buNone/>
            </a:pPr>
            <a:r>
              <a:rPr lang="en-ZA" sz="2200" dirty="0"/>
              <a:t>Channel members may work well together, but sometimes conflict arises. </a:t>
            </a:r>
          </a:p>
          <a:p>
            <a:pPr marL="0" indent="0">
              <a:buNone/>
            </a:pPr>
            <a:r>
              <a:rPr lang="en-ZA" sz="2200" dirty="0"/>
              <a:t>Two types of conflict:</a:t>
            </a:r>
          </a:p>
          <a:p>
            <a:r>
              <a:rPr lang="en-ZA" sz="2200" dirty="0"/>
              <a:t>Horizontal conflict  </a:t>
            </a:r>
          </a:p>
          <a:p>
            <a:r>
              <a:rPr lang="en-ZA" sz="2200" dirty="0"/>
              <a:t>Vertical conflict </a:t>
            </a:r>
          </a:p>
        </p:txBody>
      </p:sp>
      <p:sp>
        <p:nvSpPr>
          <p:cNvPr id="4" name="Date Placeholder 3">
            <a:extLst>
              <a:ext uri="{FF2B5EF4-FFF2-40B4-BE49-F238E27FC236}">
                <a16:creationId xmlns:a16="http://schemas.microsoft.com/office/drawing/2014/main" id="{AA39480E-9C08-428E-B685-BC2A342C39A4}"/>
              </a:ext>
            </a:extLst>
          </p:cNvPr>
          <p:cNvSpPr>
            <a:spLocks noGrp="1"/>
          </p:cNvSpPr>
          <p:nvPr>
            <p:ph type="dt" sz="half" idx="10"/>
          </p:nvPr>
        </p:nvSpPr>
        <p:spPr/>
        <p:txBody>
          <a:bodyPr/>
          <a:lstStyle/>
          <a:p>
            <a:fld id="{B13F283F-E99B-47D4-AD7D-D017CCF63F1F}" type="datetime1">
              <a:rPr lang="en-ZA" smtClean="0"/>
              <a:t>2022/10/12</a:t>
            </a:fld>
            <a:endParaRPr lang="en-ZA"/>
          </a:p>
        </p:txBody>
      </p:sp>
      <p:sp>
        <p:nvSpPr>
          <p:cNvPr id="5" name="Slide Number Placeholder 4">
            <a:extLst>
              <a:ext uri="{FF2B5EF4-FFF2-40B4-BE49-F238E27FC236}">
                <a16:creationId xmlns:a16="http://schemas.microsoft.com/office/drawing/2014/main" id="{6B067CD5-4B9E-429A-9600-C1C6CD29E20E}"/>
              </a:ext>
            </a:extLst>
          </p:cNvPr>
          <p:cNvSpPr>
            <a:spLocks noGrp="1"/>
          </p:cNvSpPr>
          <p:nvPr>
            <p:ph type="sldNum" sz="quarter" idx="12"/>
          </p:nvPr>
        </p:nvSpPr>
        <p:spPr/>
        <p:txBody>
          <a:bodyPr/>
          <a:lstStyle/>
          <a:p>
            <a:fld id="{B481C59A-629F-4652-BAAD-CB261C414506}" type="slidenum">
              <a:rPr lang="en-ZA" smtClean="0"/>
              <a:t>9</a:t>
            </a:fld>
            <a:endParaRPr lang="en-ZA"/>
          </a:p>
        </p:txBody>
      </p:sp>
      <p:sp>
        <p:nvSpPr>
          <p:cNvPr id="6" name="Rectangle 5">
            <a:extLst>
              <a:ext uri="{FF2B5EF4-FFF2-40B4-BE49-F238E27FC236}">
                <a16:creationId xmlns:a16="http://schemas.microsoft.com/office/drawing/2014/main" id="{1A1F3460-A5AD-4A45-8DFC-B4D2E19F9AE8}"/>
              </a:ext>
            </a:extLst>
          </p:cNvPr>
          <p:cNvSpPr/>
          <p:nvPr/>
        </p:nvSpPr>
        <p:spPr>
          <a:xfrm>
            <a:off x="1292086" y="5673424"/>
            <a:ext cx="5315447" cy="215444"/>
          </a:xfrm>
          <a:prstGeom prst="rect">
            <a:avLst/>
          </a:prstGeom>
        </p:spPr>
        <p:txBody>
          <a:bodyPr wrap="square">
            <a:spAutoFit/>
          </a:bodyPr>
          <a:lstStyle/>
          <a:p>
            <a:r>
              <a:rPr lang="en-ZA" sz="800" dirty="0"/>
              <a:t>https://www.computerweekly.com/microscope/opinion/Is-channel-conflict-an-inevitable-result-of-innovation</a:t>
            </a:r>
          </a:p>
        </p:txBody>
      </p:sp>
      <p:pic>
        <p:nvPicPr>
          <p:cNvPr id="7" name="Picture 6">
            <a:extLst>
              <a:ext uri="{FF2B5EF4-FFF2-40B4-BE49-F238E27FC236}">
                <a16:creationId xmlns:a16="http://schemas.microsoft.com/office/drawing/2014/main" id="{27D5C6DE-A095-4D44-9115-C815FE41B809}"/>
              </a:ext>
            </a:extLst>
          </p:cNvPr>
          <p:cNvPicPr>
            <a:picLocks noChangeAspect="1"/>
          </p:cNvPicPr>
          <p:nvPr/>
        </p:nvPicPr>
        <p:blipFill>
          <a:blip r:embed="rId2"/>
          <a:stretch>
            <a:fillRect/>
          </a:stretch>
        </p:blipFill>
        <p:spPr>
          <a:xfrm>
            <a:off x="5576267" y="2375081"/>
            <a:ext cx="2762250" cy="2190750"/>
          </a:xfrm>
          <a:prstGeom prst="rect">
            <a:avLst/>
          </a:prstGeom>
        </p:spPr>
      </p:pic>
    </p:spTree>
    <p:extLst>
      <p:ext uri="{BB962C8B-B14F-4D97-AF65-F5344CB8AC3E}">
        <p14:creationId xmlns:p14="http://schemas.microsoft.com/office/powerpoint/2010/main" val="312627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1.8"/>
</p:tagLst>
</file>

<file path=ppt/tags/tag2.xml><?xml version="1.0" encoding="utf-8"?>
<p:tagLst xmlns:a="http://schemas.openxmlformats.org/drawingml/2006/main" xmlns:r="http://schemas.openxmlformats.org/officeDocument/2006/relationships" xmlns:p="http://schemas.openxmlformats.org/presentationml/2006/main">
  <p:tag name="TIMING" val="|1|9.6|36.4"/>
</p:tagLst>
</file>

<file path=ppt/tags/tag3.xml><?xml version="1.0" encoding="utf-8"?>
<p:tagLst xmlns:a="http://schemas.openxmlformats.org/drawingml/2006/main" xmlns:r="http://schemas.openxmlformats.org/officeDocument/2006/relationships" xmlns:p="http://schemas.openxmlformats.org/presentationml/2006/main">
  <p:tag name="TIMING" val="|2.4|1.1|1.9|1.5"/>
</p:tagLst>
</file>

<file path=ppt/tags/tag4.xml><?xml version="1.0" encoding="utf-8"?>
<p:tagLst xmlns:a="http://schemas.openxmlformats.org/drawingml/2006/main" xmlns:r="http://schemas.openxmlformats.org/officeDocument/2006/relationships" xmlns:p="http://schemas.openxmlformats.org/presentationml/2006/main">
  <p:tag name="TIMING" val="|1.1|8.1|15.6|8.4|10.6"/>
</p:tagLst>
</file>

<file path=ppt/tags/tag5.xml><?xml version="1.0" encoding="utf-8"?>
<p:tagLst xmlns:a="http://schemas.openxmlformats.org/drawingml/2006/main" xmlns:r="http://schemas.openxmlformats.org/officeDocument/2006/relationships" xmlns:p="http://schemas.openxmlformats.org/presentationml/2006/main">
  <p:tag name="TIMING" val="|3.5|2.3|13.6"/>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1608</TotalTime>
  <Words>1092</Words>
  <Application>Microsoft Office PowerPoint</Application>
  <PresentationFormat>On-screen Show (4:3)</PresentationFormat>
  <Paragraphs>115</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Calibri Light</vt:lpstr>
      <vt:lpstr>Wingdings</vt:lpstr>
      <vt:lpstr>Wingdings 3</vt:lpstr>
      <vt:lpstr>Custom Design</vt:lpstr>
      <vt:lpstr>Wisp</vt:lpstr>
      <vt:lpstr>TOPIC 5:  PLACE (DISTRIBUTION)</vt:lpstr>
      <vt:lpstr>Distribution</vt:lpstr>
      <vt:lpstr>Distribution channel</vt:lpstr>
      <vt:lpstr>Activity:  Distribution</vt:lpstr>
      <vt:lpstr>Functions of distribution</vt:lpstr>
      <vt:lpstr>Channel functions </vt:lpstr>
      <vt:lpstr>Channel functions </vt:lpstr>
      <vt:lpstr>Channel functions (continued)</vt:lpstr>
      <vt:lpstr>Channel conflict</vt:lpstr>
      <vt:lpstr>Horizontal channel conflict</vt:lpstr>
      <vt:lpstr>Vertical channel conflict</vt:lpstr>
      <vt:lpstr>Activity:  Case study - Scoops Ice Cream </vt:lpstr>
      <vt:lpstr>Activity:  Case study - Scoops Ice Cream </vt:lpstr>
      <vt:lpstr>Questions:  Scoops Ice Cream </vt:lpstr>
      <vt:lpstr>Activity:  Scoops Ice Cream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Radder, Laetitia (Prof) (2nd Avenue Campus)</dc:creator>
  <cp:lastModifiedBy>Laetitia</cp:lastModifiedBy>
  <cp:revision>129</cp:revision>
  <cp:lastPrinted>2020-11-05T08:22:11Z</cp:lastPrinted>
  <dcterms:created xsi:type="dcterms:W3CDTF">2017-04-08T08:13:20Z</dcterms:created>
  <dcterms:modified xsi:type="dcterms:W3CDTF">2022-10-12T12:49:08Z</dcterms:modified>
</cp:coreProperties>
</file>