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73" r:id="rId2"/>
  </p:sldMasterIdLst>
  <p:notesMasterIdLst>
    <p:notesMasterId r:id="rId23"/>
  </p:notesMasterIdLst>
  <p:sldIdLst>
    <p:sldId id="256" r:id="rId3"/>
    <p:sldId id="318" r:id="rId4"/>
    <p:sldId id="259" r:id="rId5"/>
    <p:sldId id="320" r:id="rId6"/>
    <p:sldId id="299" r:id="rId7"/>
    <p:sldId id="295" r:id="rId8"/>
    <p:sldId id="291" r:id="rId9"/>
    <p:sldId id="300" r:id="rId10"/>
    <p:sldId id="262" r:id="rId11"/>
    <p:sldId id="288" r:id="rId12"/>
    <p:sldId id="325" r:id="rId13"/>
    <p:sldId id="324" r:id="rId14"/>
    <p:sldId id="268" r:id="rId15"/>
    <p:sldId id="269" r:id="rId16"/>
    <p:sldId id="270" r:id="rId17"/>
    <p:sldId id="276" r:id="rId18"/>
    <p:sldId id="283" r:id="rId19"/>
    <p:sldId id="307" r:id="rId20"/>
    <p:sldId id="323" r:id="rId21"/>
    <p:sldId id="31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305" autoAdjust="0"/>
  </p:normalViewPr>
  <p:slideViewPr>
    <p:cSldViewPr snapToGrid="0">
      <p:cViewPr varScale="1">
        <p:scale>
          <a:sx n="68" d="100"/>
          <a:sy n="68" d="100"/>
        </p:scale>
        <p:origin x="1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9F365-E024-41F8-BF33-102B1498B120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EA5A9-DBF8-4636-9E4A-F639EB5361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0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D954-2632-45A1-83D7-549E18F87CA2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28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12E5-3D8F-4579-B0FA-B4273DEF4A8F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868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DB1-C884-4B8C-9849-A12AC2637ACF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373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1F58-5C06-4D7B-A0B7-649A65F1F8D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74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4284-49AD-4B48-8D9A-3F8B30ECB6D6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327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2460-1FA2-4F36-A6D3-25F51B0DFD89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1877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E95C-1545-4F03-A1F7-10EC85915E1A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6886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8694-A001-4D10-800A-D37E764B8F62}" type="datetime1">
              <a:rPr lang="en-ZA" smtClean="0"/>
              <a:t>2022/10/12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9634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476F-99F7-4C52-A6C3-BA7E63C36064}" type="datetime1">
              <a:rPr lang="en-ZA" smtClean="0"/>
              <a:t>2022/10/12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3836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07CF-A5E8-4449-95E6-76D62C14CC35}" type="datetime1">
              <a:rPr lang="en-ZA" smtClean="0"/>
              <a:t>2022/10/12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734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DEB3-EF65-4591-99AB-00C5E0EC838D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009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49D4-4CBC-4E64-B2A3-C8AAFD7A5673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3653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FB2E-785F-45CB-8760-5361807271B1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6584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9E3B-9360-424D-9ECC-EDD8642EF567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1549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1107-1C87-4B51-A74E-AE099AB5800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583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CA76-BB73-4610-AD39-913AA9437001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3952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A98B-C9D7-46D3-A0FD-4DF406788D34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870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9B55-1A14-42F7-80BB-265C08F1ED33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5008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EFF2-9DD2-46D4-BCD3-F43DDB299328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1935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777-05C3-41FA-9DB7-0252FD570D8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139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DBBF-1CE2-47BC-BEC8-9BB1B2E20B17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D08-3C6E-46F3-8BB8-D954C1EC10A2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14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571-94EE-4FC4-B18F-7E3EC2D84389}" type="datetime1">
              <a:rPr lang="en-ZA" smtClean="0"/>
              <a:t>2022/10/12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97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56BC-8C15-43A9-931F-F6127829CFB6}" type="datetime1">
              <a:rPr lang="en-ZA" smtClean="0"/>
              <a:t>2022/10/12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04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3602-5A8C-47DB-BFAB-8714F3F37F75}" type="datetime1">
              <a:rPr lang="en-ZA" smtClean="0"/>
              <a:t>2022/10/12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95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2B8A-26C6-4212-8F04-D11C5D7E8527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020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E20-DC4D-47F3-B930-F03670C6EB46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238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FF72-B133-4334-B354-AD745E1A2527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68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0B05-A9EB-456A-B148-89BCF952FFE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624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gb60Qsjrs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D4OgOoKXOA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qR5kXI3l4k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bWaBPdAGpsI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PmiApKA4IU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5582" y="968808"/>
            <a:ext cx="6600451" cy="10413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TOPIC 6:  PROMOTION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949" y="6196745"/>
            <a:ext cx="6600451" cy="246857"/>
          </a:xfrm>
        </p:spPr>
        <p:txBody>
          <a:bodyPr>
            <a:normAutofit/>
          </a:bodyPr>
          <a:lstStyle/>
          <a:p>
            <a:r>
              <a:rPr lang="en-ZA" sz="800" dirty="0"/>
              <a:t>https://keap.com/business-success-blog/sales/e-commerce/26-best-examples-of-sales-promotions-to-inspire-your-next-offer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5FB9-1637-482F-AE21-8DF2D810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14A-65A0-46C3-9CDB-2D50897E343B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98F28-A978-41AF-BB5E-74DD415A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</a:t>
            </a:fld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EB5FF-C6A0-4DAF-A604-03C183BE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397" y="2128648"/>
            <a:ext cx="3477600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1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690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75F55"/>
                </a:solidFill>
              </a:rPr>
              <a:t>Elements of the communication process model - Noise</a:t>
            </a:r>
            <a:endParaRPr lang="en-Z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671686"/>
            <a:ext cx="6591985" cy="3777622"/>
          </a:xfrm>
        </p:spPr>
        <p:txBody>
          <a:bodyPr>
            <a:normAutofit fontScale="92500"/>
          </a:bodyPr>
          <a:lstStyle/>
          <a:p>
            <a:pPr marL="0" indent="-91440">
              <a:buFont typeface="Verdana" panose="020B0604030504040204" pitchFamily="34" charset="0"/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Trying to convey a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in a language, pictures of symbols not understood by the target market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result in failed communication.  Misunderstanding can be caused by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language barriers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act as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-91440">
              <a:buFont typeface="Verdana" panose="020B0604030504040204" pitchFamily="34" charset="0"/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Follow the links if you want to try out some of South Africa’s 11 official languages.  </a:t>
            </a:r>
          </a:p>
          <a:p>
            <a:pPr marL="0" indent="-91440">
              <a:buFont typeface="Verdana" panose="020B0604030504040204" pitchFamily="34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https://www.youtube.com/watch?v=31zzMb3U0iY 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91440">
              <a:buFont typeface="Verdana" panose="020B0604030504040204" pitchFamily="34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https://www.youtube.com/watch?v=vhgb60Qsjrs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11DE-16D6-4302-8337-99046F69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A15E-DBC0-4B4D-AF76-774B55ED0309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45B58-63EB-444B-B7DA-311A8A55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676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B718-87AB-4289-A6DE-BC53DE0E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71057"/>
          </a:xfrm>
        </p:spPr>
        <p:txBody>
          <a:bodyPr>
            <a:normAutofit/>
          </a:bodyPr>
          <a:lstStyle/>
          <a:p>
            <a:r>
              <a:rPr lang="en-ZA" sz="3200" dirty="0"/>
              <a:t>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AA12A-2976-4919-8098-6300CD68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540189"/>
            <a:ext cx="6591985" cy="3777622"/>
          </a:xfrm>
        </p:spPr>
        <p:txBody>
          <a:bodyPr/>
          <a:lstStyle/>
          <a:p>
            <a:pPr lvl="0">
              <a:buClr>
                <a:srgbClr val="549E39"/>
              </a:buClr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Promotion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is fourth element of the marketing mix and is based </a:t>
            </a:r>
            <a:r>
              <a:rPr lang="en-US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anose="020B0604020202020204" pitchFamily="34" charset="0"/>
              </a:rPr>
              <a:t>on the principles of </a:t>
            </a:r>
            <a:r>
              <a:rPr lang="en-US" altLang="en-US" sz="24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general communication</a:t>
            </a:r>
            <a:r>
              <a:rPr lang="en-US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anose="020B0604020202020204" pitchFamily="34" charset="0"/>
              </a:rPr>
              <a:t>, namely the  sharing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anose="020B0604020202020204" pitchFamily="34" charset="0"/>
              </a:rPr>
              <a:t>of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meaning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anose="020B0604020202020204" pitchFamily="34" charset="0"/>
              </a:rPr>
              <a:t> through the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transmission of information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anose="020B0604020202020204" pitchFamily="34" charset="0"/>
              </a:rPr>
              <a:t>using </a:t>
            </a:r>
            <a:r>
              <a:rPr lang="en-US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common</a:t>
            </a:r>
            <a:r>
              <a:rPr lang="en-US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anose="020B0604020202020204" pitchFamily="34" charset="0"/>
              </a:rPr>
              <a:t> set of </a:t>
            </a:r>
            <a:r>
              <a:rPr lang="en-US" altLang="en-US" sz="24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symbols</a:t>
            </a:r>
            <a:r>
              <a:rPr lang="en-US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anose="020B0604020202020204" pitchFamily="34" charset="0"/>
              </a:rPr>
              <a:t> (language, facial expressions, pictures, sounds, </a:t>
            </a:r>
            <a:r>
              <a:rPr lang="en-US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anose="020B0604020202020204" pitchFamily="34" charset="0"/>
              </a:rPr>
              <a:t>etc</a:t>
            </a:r>
            <a:r>
              <a:rPr lang="en-US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anose="020B0604020202020204" pitchFamily="34" charset="0"/>
              </a:rPr>
              <a:t>).</a:t>
            </a:r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58DD8-821A-495C-922D-500BDA05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4284-49AD-4B48-8D9A-3F8B30ECB6D6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F93FE-5B47-496A-8612-E5F33EAB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9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7A4F-0EDC-4A68-BD52-4B1194F7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28798"/>
          </a:xfrm>
        </p:spPr>
        <p:txBody>
          <a:bodyPr>
            <a:normAutofit fontScale="90000"/>
          </a:bodyPr>
          <a:lstStyle/>
          <a:p>
            <a:r>
              <a:rPr lang="en-ZA" sz="3200" dirty="0"/>
              <a:t>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E76C-B7C1-4EF2-933A-D7B5ABD6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9" y="1351176"/>
            <a:ext cx="6591985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Watch the video and answer the questions below.  </a:t>
            </a:r>
          </a:p>
          <a:p>
            <a:pPr marL="0" indent="0">
              <a:buNone/>
            </a:pPr>
            <a:r>
              <a:rPr lang="en-US" sz="2200" dirty="0"/>
              <a:t>Also note the </a:t>
            </a:r>
            <a:r>
              <a:rPr lang="en-US" sz="2200" dirty="0">
                <a:solidFill>
                  <a:srgbClr val="FF0000"/>
                </a:solidFill>
              </a:rPr>
              <a:t>interrelationship</a:t>
            </a:r>
            <a:r>
              <a:rPr lang="en-US" sz="2200" dirty="0"/>
              <a:t> between promotion and the other topics we have covered so far.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https://www.youtube.com/watch?v=qD4OgOoKXOA</a:t>
            </a:r>
            <a:endParaRPr lang="en-US" sz="2200" dirty="0"/>
          </a:p>
          <a:p>
            <a:pPr>
              <a:buFont typeface="+mj-lt"/>
              <a:buAutoNum type="alphaLcPeriod"/>
            </a:pPr>
            <a:r>
              <a:rPr lang="en-ZA" sz="2200" dirty="0">
                <a:solidFill>
                  <a:srgbClr val="FF0000"/>
                </a:solidFill>
              </a:rPr>
              <a:t>Explain</a:t>
            </a:r>
            <a:r>
              <a:rPr lang="en-ZA" sz="2200" dirty="0"/>
              <a:t> three </a:t>
            </a:r>
            <a:r>
              <a:rPr lang="en-ZA" sz="2200" dirty="0">
                <a:solidFill>
                  <a:srgbClr val="FF0000"/>
                </a:solidFill>
              </a:rPr>
              <a:t>objectives (aims) </a:t>
            </a:r>
            <a:r>
              <a:rPr lang="en-ZA" sz="2200" dirty="0"/>
              <a:t>of promotion.</a:t>
            </a:r>
          </a:p>
          <a:p>
            <a:pPr>
              <a:buFont typeface="+mj-lt"/>
              <a:buAutoNum type="alphaLcPeriod"/>
            </a:pPr>
            <a:r>
              <a:rPr lang="en-ZA" sz="2200" dirty="0"/>
              <a:t>What is a </a:t>
            </a:r>
            <a:r>
              <a:rPr lang="en-ZA" sz="2200" dirty="0">
                <a:solidFill>
                  <a:srgbClr val="FF0000"/>
                </a:solidFill>
              </a:rPr>
              <a:t>promotional mix </a:t>
            </a:r>
            <a:r>
              <a:rPr lang="en-ZA" sz="2200" dirty="0">
                <a:solidFill>
                  <a:schemeClr val="tx1"/>
                </a:solidFill>
              </a:rPr>
              <a:t>and</a:t>
            </a:r>
            <a:r>
              <a:rPr lang="en-ZA" sz="2200" dirty="0">
                <a:solidFill>
                  <a:srgbClr val="FF0000"/>
                </a:solidFill>
              </a:rPr>
              <a:t> </a:t>
            </a:r>
            <a:r>
              <a:rPr lang="en-ZA" sz="2200" dirty="0">
                <a:solidFill>
                  <a:schemeClr val="tx1"/>
                </a:solidFill>
              </a:rPr>
              <a:t>what must be done to the elements of the mix and why? </a:t>
            </a:r>
          </a:p>
          <a:p>
            <a:pPr>
              <a:buFont typeface="+mj-lt"/>
              <a:buAutoNum type="alphaLcPeriod"/>
            </a:pPr>
            <a:r>
              <a:rPr lang="en-ZA" sz="2200" dirty="0">
                <a:solidFill>
                  <a:srgbClr val="FF0000"/>
                </a:solidFill>
              </a:rPr>
              <a:t>Name and briefly explain </a:t>
            </a:r>
            <a:r>
              <a:rPr lang="en-ZA" sz="2200" dirty="0"/>
              <a:t>five methods of promotion.</a:t>
            </a:r>
          </a:p>
          <a:p>
            <a:pPr>
              <a:buFont typeface="+mj-lt"/>
              <a:buAutoNum type="alphaLcPeriod"/>
            </a:pPr>
            <a:r>
              <a:rPr lang="en-ZA" sz="2200" dirty="0">
                <a:solidFill>
                  <a:srgbClr val="FF0000"/>
                </a:solidFill>
              </a:rPr>
              <a:t>Name and explain </a:t>
            </a:r>
            <a:r>
              <a:rPr lang="en-ZA" sz="2200" dirty="0"/>
              <a:t>five key </a:t>
            </a:r>
            <a:r>
              <a:rPr lang="en-ZA" sz="2200" dirty="0">
                <a:solidFill>
                  <a:srgbClr val="FF0000"/>
                </a:solidFill>
              </a:rPr>
              <a:t>factors</a:t>
            </a:r>
            <a:r>
              <a:rPr lang="en-ZA" sz="2200" dirty="0"/>
              <a:t> that might influence promotional decisions.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>
              <a:buFont typeface="+mj-lt"/>
              <a:buAutoNum type="alphaLcPeriod"/>
            </a:pP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B42B-F14D-42CB-913A-A1408881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4284-49AD-4B48-8D9A-3F8B30ECB6D6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84769-487A-41E0-B35D-9BF60DC9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236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494" y="247038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Two </a:t>
            </a:r>
            <a:r>
              <a:rPr lang="en-US" dirty="0">
                <a:solidFill>
                  <a:srgbClr val="FF0000"/>
                </a:solidFill>
              </a:rPr>
              <a:t>categories of communication </a:t>
            </a:r>
            <a:r>
              <a:rPr lang="en-US" dirty="0"/>
              <a:t>used for </a:t>
            </a:r>
            <a:r>
              <a:rPr lang="en-US" dirty="0">
                <a:solidFill>
                  <a:srgbClr val="00B050"/>
                </a:solidFill>
              </a:rPr>
              <a:t>promotional purposes</a:t>
            </a:r>
            <a:endParaRPr lang="en-ZA" dirty="0">
              <a:solidFill>
                <a:srgbClr val="00B050"/>
              </a:solidFill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028700" y="1825625"/>
            <a:ext cx="7643813" cy="4351338"/>
            <a:chOff x="720" y="1104"/>
            <a:chExt cx="4815" cy="2741"/>
          </a:xfrm>
        </p:grpSpPr>
        <p:sp>
          <p:nvSpPr>
            <p:cNvPr id="5" name="Rectangle 26"/>
            <p:cNvSpPr>
              <a:spLocks noChangeArrowheads="1"/>
            </p:cNvSpPr>
            <p:nvPr/>
          </p:nvSpPr>
          <p:spPr bwMode="auto">
            <a:xfrm>
              <a:off x="1677" y="1104"/>
              <a:ext cx="2549" cy="790"/>
            </a:xfrm>
            <a:prstGeom prst="rect">
              <a:avLst/>
            </a:prstGeom>
            <a:gradFill rotWithShape="1">
              <a:gsLst>
                <a:gs pos="0">
                  <a:srgbClr val="DDA955"/>
                </a:gs>
                <a:gs pos="100000">
                  <a:srgbClr val="A8814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dirty="0">
                  <a:solidFill>
                    <a:srgbClr val="000000"/>
                  </a:solidFill>
                </a:rPr>
                <a:t>Categories of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dirty="0">
                  <a:solidFill>
                    <a:srgbClr val="000000"/>
                  </a:solidFill>
                </a:rPr>
                <a:t>Communication</a:t>
              </a:r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720" y="2016"/>
              <a:ext cx="4815" cy="1829"/>
              <a:chOff x="720" y="2016"/>
              <a:chExt cx="4815" cy="1829"/>
            </a:xfrm>
          </p:grpSpPr>
          <p:sp>
            <p:nvSpPr>
              <p:cNvPr id="9" name="Oval 28"/>
              <p:cNvSpPr>
                <a:spLocks noChangeArrowheads="1"/>
              </p:cNvSpPr>
              <p:nvPr/>
            </p:nvSpPr>
            <p:spPr bwMode="auto">
              <a:xfrm>
                <a:off x="720" y="2016"/>
                <a:ext cx="1827" cy="1829"/>
              </a:xfrm>
              <a:prstGeom prst="ellipse">
                <a:avLst/>
              </a:prstGeom>
              <a:solidFill>
                <a:srgbClr val="30C4C0"/>
              </a:solidFill>
              <a:ln>
                <a:noFill/>
              </a:ln>
              <a:effectLst>
                <a:outerShdw dist="8980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1.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Interpersonal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Communication,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such as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direct promotion,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personal selling</a:t>
                </a:r>
              </a:p>
            </p:txBody>
          </p:sp>
          <p:sp>
            <p:nvSpPr>
              <p:cNvPr id="10" name="Oval 29"/>
              <p:cNvSpPr>
                <a:spLocks noChangeArrowheads="1"/>
              </p:cNvSpPr>
              <p:nvPr/>
            </p:nvSpPr>
            <p:spPr bwMode="auto">
              <a:xfrm>
                <a:off x="3648" y="2016"/>
                <a:ext cx="1887" cy="1829"/>
              </a:xfrm>
              <a:prstGeom prst="ellipse">
                <a:avLst/>
              </a:prstGeom>
              <a:solidFill>
                <a:srgbClr val="8F70B2"/>
              </a:solidFill>
              <a:ln>
                <a:noFill/>
              </a:ln>
              <a:effectLst>
                <a:outerShdw dist="8980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2.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Mass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Communication,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such as advertising,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public relations,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publicity,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2200" dirty="0">
                    <a:solidFill>
                      <a:srgbClr val="000000"/>
                    </a:solidFill>
                  </a:rPr>
                  <a:t>sales promotion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en-US" sz="22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7" name="AutoShape 30"/>
            <p:cNvCxnSpPr>
              <a:cxnSpLocks noChangeShapeType="1"/>
              <a:stCxn id="5" idx="2"/>
              <a:endCxn id="9" idx="6"/>
            </p:cNvCxnSpPr>
            <p:nvPr/>
          </p:nvCxnSpPr>
          <p:spPr bwMode="auto">
            <a:xfrm rot="5400000">
              <a:off x="2231" y="2210"/>
              <a:ext cx="1037" cy="405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31"/>
            <p:cNvCxnSpPr>
              <a:cxnSpLocks noChangeShapeType="1"/>
              <a:stCxn id="5" idx="2"/>
              <a:endCxn id="10" idx="2"/>
            </p:cNvCxnSpPr>
            <p:nvPr/>
          </p:nvCxnSpPr>
          <p:spPr bwMode="auto">
            <a:xfrm rot="16200000" flipH="1">
              <a:off x="2781" y="2064"/>
              <a:ext cx="1037" cy="696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7A27-6937-409E-AADB-F8320163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1DB4-03C0-43EA-A237-FC8A1232371E}" type="datetime1">
              <a:rPr lang="en-ZA" smtClean="0"/>
              <a:t>2022/10/12</a:t>
            </a:fld>
            <a:endParaRPr lang="en-ZA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468D15-6E17-4F2D-B6F6-20429765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443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 Interpersonal communication: Personal selling &amp; direct selling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Interpersonal process involving a seller’s promotional presentation conducted on a 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person-to-person (direct) basis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with the buyer:</a:t>
            </a:r>
          </a:p>
          <a:p>
            <a:pPr>
              <a:defRPr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Door-to-door selling</a:t>
            </a:r>
          </a:p>
          <a:p>
            <a:pPr>
              <a:defRPr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centres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Parties, </a:t>
            </a:r>
            <a:r>
              <a:rPr lang="en-US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Tupperware</a:t>
            </a:r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7F68-5328-4938-ABCB-B2DA8CE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2E11-D0C9-49DD-A5FC-F223CFA7AF62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E1DE2-7163-4A19-A7DD-F7E9E836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790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7" y="198714"/>
            <a:ext cx="7195794" cy="1280890"/>
          </a:xfrm>
        </p:spPr>
        <p:txBody>
          <a:bodyPr>
            <a:noAutofit/>
          </a:bodyPr>
          <a:lstStyle/>
          <a:p>
            <a:r>
              <a:rPr lang="en-US" sz="2800" dirty="0"/>
              <a:t>2.  </a:t>
            </a:r>
            <a:r>
              <a:rPr lang="en-US" sz="3200" dirty="0"/>
              <a:t>Mass communication</a:t>
            </a:r>
            <a:br>
              <a:rPr lang="en-US" sz="2800" dirty="0"/>
            </a:br>
            <a:r>
              <a:rPr lang="en-US" sz="2800" b="1" dirty="0">
                <a:solidFill>
                  <a:srgbClr val="FF0000"/>
                </a:solidFill>
              </a:rPr>
              <a:t>Advertising, </a:t>
            </a:r>
            <a:r>
              <a:rPr lang="en-US" sz="2800" dirty="0"/>
              <a:t>Public Relations, Publicity &amp; Sales promotion</a:t>
            </a:r>
            <a:endParaRPr lang="en-Z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607" y="1920130"/>
            <a:ext cx="6591985" cy="3777622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sz="2000" dirty="0">
                <a:latin typeface="Arial" charset="0"/>
              </a:rPr>
              <a:t>Mass communication is usually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one-way</a:t>
            </a:r>
            <a:r>
              <a:rPr lang="en-US" sz="2000" dirty="0">
                <a:latin typeface="Arial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impersonal</a:t>
            </a:r>
            <a:r>
              <a:rPr lang="en-US" sz="2000" dirty="0">
                <a:latin typeface="Arial" charset="0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no</a:t>
            </a:r>
            <a:r>
              <a:rPr lang="en-US" sz="2000" dirty="0">
                <a:latin typeface="Arial" charset="0"/>
              </a:rPr>
              <a:t> face-to-face interaction and communication with the customer), often in the form of advertising.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sz="2400" dirty="0">
              <a:latin typeface="Arial" charset="0"/>
            </a:endParaRPr>
          </a:p>
          <a:p>
            <a:pPr marL="0" indent="0">
              <a:buNone/>
            </a:pPr>
            <a:endParaRPr lang="en-ZA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06ED-990D-4A20-A544-485012D2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EA7C-FE2E-4243-8450-35ED6731BD08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A3E14-5F26-4123-826A-C3CF5234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15</a:t>
            </a:fld>
            <a:endParaRPr lang="en-ZA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B365C9-6FD1-48AD-BC1B-5A04B7E1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44089"/>
              </p:ext>
            </p:extLst>
          </p:nvPr>
        </p:nvGraphicFramePr>
        <p:xfrm>
          <a:off x="1866508" y="3071069"/>
          <a:ext cx="5781774" cy="3588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887">
                  <a:extLst>
                    <a:ext uri="{9D8B030D-6E8A-4147-A177-3AD203B41FA5}">
                      <a16:colId xmlns:a16="http://schemas.microsoft.com/office/drawing/2014/main" val="2943722896"/>
                    </a:ext>
                  </a:extLst>
                </a:gridCol>
                <a:gridCol w="2890887">
                  <a:extLst>
                    <a:ext uri="{9D8B030D-6E8A-4147-A177-3AD203B41FA5}">
                      <a16:colId xmlns:a16="http://schemas.microsoft.com/office/drawing/2014/main" val="214245082"/>
                    </a:ext>
                  </a:extLst>
                </a:gridCol>
              </a:tblGrid>
              <a:tr h="318006">
                <a:tc>
                  <a:txBody>
                    <a:bodyPr/>
                    <a:lstStyle/>
                    <a:p>
                      <a:r>
                        <a:rPr lang="en-ZA" dirty="0"/>
                        <a:t>Traditional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More modern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00097"/>
                  </a:ext>
                </a:extLst>
              </a:tr>
              <a:tr h="3222457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6B9F25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Television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6B9F25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Radio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6B9F25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Newspapers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6B9F25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Magazines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6B9F25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Brochures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6B9F25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Direct mail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6B9F25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Outdoor advertising, e.g. billboards, transit advertising (advertising in trains, busses, </a:t>
                      </a:r>
                      <a:r>
                        <a:rPr kumimoji="0" lang="en-US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>
                          <a:srgbClr val="6B9F25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Other, e.g. print on T-shirts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ZA" dirty="0"/>
                        <a:t>Internet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ZA" dirty="0"/>
                        <a:t>Mobile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ZA" dirty="0"/>
                        <a:t>Social media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ZA" dirty="0"/>
                        <a:t>Video marketing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ZA" dirty="0"/>
                        <a:t>QR codes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ZA" dirty="0"/>
                        <a:t>Others?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0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0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Public relations (PR)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413" y="1397000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107950" indent="0" algn="just"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 = A marketing function that tries to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public,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their attitudes, or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and acceptance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relations tools include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Written materials such as brochures, newsletters and annual reports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Corporate identity materials such as business cards and signs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Speeches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Event sponsorships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Special events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8C63-91D6-4F90-9EE3-40420AF9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732E-E33B-4D5C-8A88-7BBC2B216FC5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83F28-5F06-4730-9E4B-715A864D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16</a:t>
            </a:fld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90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622301"/>
            <a:ext cx="7886700" cy="492124"/>
          </a:xfrm>
        </p:spPr>
        <p:txBody>
          <a:bodyPr>
            <a:normAutofit fontScale="90000"/>
          </a:bodyPr>
          <a:lstStyle/>
          <a:p>
            <a:r>
              <a:rPr lang="en-GB" dirty="0"/>
              <a:t>Publicity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343025"/>
            <a:ext cx="7886700" cy="4805363"/>
          </a:xfrm>
        </p:spPr>
        <p:txBody>
          <a:bodyPr>
            <a:normAutofit fontScale="70000" lnSpcReduction="20000"/>
          </a:bodyPr>
          <a:lstStyle/>
          <a:p>
            <a:pPr marL="107950" indent="0" algn="just">
              <a:lnSpc>
                <a:spcPct val="120000"/>
              </a:lnSpc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+mj-lt"/>
                <a:cs typeface="Arial" panose="020B0604020202020204" pitchFamily="34" charset="0"/>
              </a:rPr>
              <a:t>Publicity and public relations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 are not the same.  P</a:t>
            </a:r>
            <a:r>
              <a:rPr lang="en-US" altLang="en-US" sz="2400" b="1" dirty="0">
                <a:latin typeface="+mj-lt"/>
                <a:cs typeface="Arial" panose="020B0604020202020204" pitchFamily="34" charset="0"/>
              </a:rPr>
              <a:t>ublicity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 is just one aspect of </a:t>
            </a:r>
            <a:r>
              <a:rPr lang="en-US" altLang="en-US" sz="2400" b="1" dirty="0">
                <a:latin typeface="+mj-lt"/>
                <a:cs typeface="Arial" panose="020B0604020202020204" pitchFamily="34" charset="0"/>
              </a:rPr>
              <a:t>public relations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. 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Publicity </a:t>
            </a:r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news story type of communication </a:t>
            </a:r>
            <a:r>
              <a:rPr lang="en-US" sz="2400" dirty="0">
                <a:latin typeface="+mj-lt"/>
              </a:rPr>
              <a:t>about an organization and/or its products transmitted through a mass medium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dirty="0">
                <a:latin typeface="+mj-lt"/>
              </a:rPr>
              <a:t>Publicity-based public relations tools include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b="1" dirty="0">
                <a:solidFill>
                  <a:srgbClr val="42A8AD"/>
                </a:solidFill>
                <a:latin typeface="+mj-lt"/>
              </a:rPr>
              <a:t>News release </a:t>
            </a:r>
            <a:r>
              <a:rPr lang="en-US" sz="2400" dirty="0">
                <a:latin typeface="+mj-lt"/>
              </a:rPr>
              <a:t>– a short piece of copy publicizing an event or product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b="1" dirty="0">
                <a:solidFill>
                  <a:srgbClr val="42A8AD"/>
                </a:solidFill>
                <a:latin typeface="+mj-lt"/>
              </a:rPr>
              <a:t>Feature article </a:t>
            </a:r>
            <a:r>
              <a:rPr lang="en-US" sz="2400" dirty="0">
                <a:latin typeface="+mj-lt"/>
              </a:rPr>
              <a:t>– a manuscript of up to 3,000 words prepared for a specific publication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b="1" dirty="0">
                <a:solidFill>
                  <a:srgbClr val="42A8AD"/>
                </a:solidFill>
                <a:latin typeface="+mj-lt"/>
              </a:rPr>
              <a:t>Captioned photograph </a:t>
            </a:r>
            <a:r>
              <a:rPr lang="en-US" sz="2400" dirty="0">
                <a:latin typeface="+mj-lt"/>
              </a:rPr>
              <a:t>– a photo with a brief description of its contents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42A8AD"/>
              </a:buClr>
              <a:defRPr/>
            </a:pPr>
            <a:r>
              <a:rPr lang="en-US" sz="2400" b="1" dirty="0">
                <a:solidFill>
                  <a:srgbClr val="42A8AD"/>
                </a:solidFill>
                <a:latin typeface="+mj-lt"/>
              </a:rPr>
              <a:t>Press conference </a:t>
            </a:r>
            <a:r>
              <a:rPr lang="en-US" sz="2400" dirty="0">
                <a:latin typeface="+mj-lt"/>
              </a:rPr>
              <a:t>– a meeting used to announce major news events</a:t>
            </a:r>
          </a:p>
          <a:p>
            <a:pPr marL="107950" lvl="1" indent="0"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7950" indent="0" algn="just">
              <a:spcBef>
                <a:spcPct val="50000"/>
              </a:spcBef>
              <a:buFont typeface="Wingdings 3" panose="05040102010807070707" pitchFamily="18" charset="2"/>
              <a:buNone/>
            </a:pP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E310-E9DC-454C-B3B9-40730893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E22D-288B-4E8F-BCAB-75880F0310C7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E40B4-B248-4959-9F88-2344ADB5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17</a:t>
            </a:fld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6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A72-09F7-400B-B1E9-66D40BD4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71057"/>
          </a:xfrm>
        </p:spPr>
        <p:txBody>
          <a:bodyPr>
            <a:normAutofit/>
          </a:bodyPr>
          <a:lstStyle/>
          <a:p>
            <a:r>
              <a:rPr lang="en-ZA" sz="3200" dirty="0"/>
              <a:t>Sales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8DE5-AFFC-4842-95FC-BEC8833C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238530"/>
            <a:ext cx="6591985" cy="5266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200" dirty="0">
                <a:solidFill>
                  <a:srgbClr val="FF0000"/>
                </a:solidFill>
              </a:rPr>
              <a:t>Short term strategy </a:t>
            </a:r>
            <a:r>
              <a:rPr lang="en-ZA" sz="2200" dirty="0"/>
              <a:t>to support other forms of promotion.</a:t>
            </a:r>
          </a:p>
          <a:p>
            <a:pPr marL="0" indent="0">
              <a:buNone/>
            </a:pPr>
            <a:r>
              <a:rPr lang="en-ZA" sz="2200" dirty="0"/>
              <a:t>Watch the video and answer the questions.</a:t>
            </a:r>
          </a:p>
          <a:p>
            <a:pPr marL="0" indent="0">
              <a:buNone/>
            </a:pPr>
            <a:r>
              <a:rPr lang="en-ZA" sz="2200" dirty="0">
                <a:hlinkClick r:id="rId2"/>
              </a:rPr>
              <a:t>https://www.youtube.com/watch?v=mqR5kXI3l4k</a:t>
            </a:r>
            <a:r>
              <a:rPr lang="en-ZA" sz="2200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200" dirty="0"/>
              <a:t>Name and explain 4 types of sales promotion methods.  Include an example to support your explanation.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6FBD-6327-4C43-9616-5AB66699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1EC-8ABF-4986-800D-3418DFA11B6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4AD85-847A-44F5-99C5-A6138204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315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ABA9-4398-4575-B583-518532A0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67362"/>
          </a:xfrm>
        </p:spPr>
        <p:txBody>
          <a:bodyPr>
            <a:normAutofit/>
          </a:bodyPr>
          <a:lstStyle/>
          <a:p>
            <a:r>
              <a:rPr lang="en-ZA" sz="3200" dirty="0"/>
              <a:t>Activity: 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5763-A3AB-49EE-B818-50E7C669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795" y="1466238"/>
            <a:ext cx="6591985" cy="4859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600" dirty="0"/>
              <a:t>Use the earlier activity dealing with </a:t>
            </a:r>
            <a:r>
              <a:rPr lang="en-ZA" sz="2600" dirty="0">
                <a:solidFill>
                  <a:srgbClr val="FF0000"/>
                </a:solidFill>
              </a:rPr>
              <a:t>Scoops Ice Cream </a:t>
            </a:r>
            <a:r>
              <a:rPr lang="en-ZA" sz="2600" dirty="0"/>
              <a:t>and the context that you have created for Scoops as your case study,  With that in mind, answer the questions below. </a:t>
            </a:r>
          </a:p>
          <a:p>
            <a:pPr>
              <a:buFont typeface="+mj-lt"/>
              <a:buAutoNum type="arabicPeriod"/>
            </a:pPr>
            <a:r>
              <a:rPr lang="en-ZA" sz="2600" dirty="0"/>
              <a:t>Think of the target market(s) that you have defined.  Which elements(s) of the promotional mix would be most suitable to your target market(s)?</a:t>
            </a:r>
          </a:p>
          <a:p>
            <a:pPr>
              <a:buFont typeface="+mj-lt"/>
              <a:buAutoNum type="arabicPeriod"/>
            </a:pPr>
            <a:r>
              <a:rPr lang="en-ZA" sz="2600" dirty="0"/>
              <a:t>Why have you chosen these elements? </a:t>
            </a:r>
          </a:p>
          <a:p>
            <a:pPr>
              <a:buFont typeface="+mj-lt"/>
              <a:buAutoNum type="arabicPeriod"/>
            </a:pPr>
            <a:r>
              <a:rPr lang="en-ZA" sz="2600" dirty="0"/>
              <a:t>What is the major message you would like to convey to your target market?</a:t>
            </a:r>
          </a:p>
          <a:p>
            <a:pPr>
              <a:buFont typeface="+mj-lt"/>
              <a:buAutoNum type="arabicPeriod"/>
            </a:pPr>
            <a:endParaRPr lang="en-ZA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833C-37E3-4C42-8062-41752796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4284-49AD-4B48-8D9A-3F8B30ECB6D6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C8077-A417-45F5-9D5F-99F1F8AB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038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40EC-C1A6-428D-A82C-D1CF9B19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28798"/>
          </a:xfrm>
        </p:spPr>
        <p:txBody>
          <a:bodyPr>
            <a:noAutofit/>
          </a:bodyPr>
          <a:lstStyle/>
          <a:p>
            <a:r>
              <a:rPr lang="en-ZA" sz="3200" dirty="0"/>
              <a:t>Promotion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EFE0-BF73-4BBA-903E-5D74077B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349" y="1379455"/>
            <a:ext cx="6591985" cy="3777622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549E39"/>
              </a:buClr>
            </a:pPr>
            <a:r>
              <a:rPr lang="en-US" sz="2200" dirty="0">
                <a:solidFill>
                  <a:srgbClr val="FF0000"/>
                </a:solidFill>
              </a:rPr>
              <a:t>Promotion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is fourth element of the marketing mix and is based </a:t>
            </a:r>
            <a:r>
              <a:rPr lang="en-US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principles of </a:t>
            </a: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communication</a:t>
            </a:r>
            <a:r>
              <a:rPr lang="en-US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namely the  sharing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through the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transmission of information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n-US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of </a:t>
            </a: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r>
              <a:rPr lang="en-US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(language, facial expressions, pictures, sounds, </a:t>
            </a:r>
            <a:r>
              <a:rPr lang="en-US" altLang="en-US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0">
              <a:buClr>
                <a:srgbClr val="549E39"/>
              </a:buClr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Marketing communication includes all the </a:t>
            </a:r>
            <a:r>
              <a:rPr lang="en-US" sz="2000" dirty="0">
                <a:solidFill>
                  <a:srgbClr val="00B050"/>
                </a:solidFill>
              </a:rPr>
              <a:t>messages, media, and activities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used by an organization to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inform, persuade, and remind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buyers and potential buyers of a product in order to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 their beliefs, get a response, and build a relationship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 is a 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two-way process</a:t>
            </a: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include feedback and reaction by buyers. </a:t>
            </a:r>
          </a:p>
          <a:p>
            <a:pPr lvl="0">
              <a:buClr>
                <a:srgbClr val="549E39"/>
              </a:buClr>
            </a:pPr>
            <a:endParaRPr lang="en-US" altLang="en-US" sz="2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549E39"/>
              </a:buClr>
            </a:pPr>
            <a:endParaRPr lang="en-US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27CF4-DA43-4A29-B2DF-1EA80B2F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4284-49AD-4B48-8D9A-3F8B30ECB6D6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CFE58-8833-475D-94C7-E3EAC37B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2</a:t>
            </a:fld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1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242" y="913879"/>
            <a:ext cx="6600451" cy="10413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charset="0"/>
              </a:rPr>
              <a:t>Thank you!  Dankie!  </a:t>
            </a:r>
            <a:r>
              <a:rPr lang="en-US" sz="3200" dirty="0" err="1">
                <a:latin typeface="Arial" charset="0"/>
              </a:rPr>
              <a:t>Enkosi</a:t>
            </a:r>
            <a:r>
              <a:rPr lang="en-US" sz="3200">
                <a:latin typeface="Arial" charset="0"/>
              </a:rPr>
              <a:t>!</a:t>
            </a:r>
            <a:endParaRPr lang="en-Z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949" y="6196745"/>
            <a:ext cx="6600451" cy="246857"/>
          </a:xfrm>
        </p:spPr>
        <p:txBody>
          <a:bodyPr>
            <a:normAutofit/>
          </a:bodyPr>
          <a:lstStyle/>
          <a:p>
            <a:r>
              <a:rPr lang="en-ZA" sz="800" dirty="0"/>
              <a:t>https://keap.com/business-success-blog/sales/e-commerce/26-best-examples-of-sales-promotions-to-inspire-your-next-offer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5FB9-1637-482F-AE21-8DF2D810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14A-65A0-46C3-9CDB-2D50897E343B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98F28-A978-41AF-BB5E-74DD415A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20</a:t>
            </a:fld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EB5FF-C6A0-4DAF-A604-03C183BEA3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638" y="3005039"/>
            <a:ext cx="2093000" cy="23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E01FF-4034-4D3F-AB19-F740E3BB6C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8110" y="3005039"/>
            <a:ext cx="1884029" cy="259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5ACBE3-F9F2-4CB1-96F7-7A336F3A9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4460" y="3047421"/>
            <a:ext cx="2034759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9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Communication model</a:t>
            </a:r>
            <a:endParaRPr lang="en-ZA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4FD47-C997-4E0B-AC26-25D62E64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AF228-3D46-4F20-911E-602C04EB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D0D-8F1F-4FE1-BA82-327542E7F2E2}" type="datetime1">
              <a:rPr lang="en-ZA" smtClean="0"/>
              <a:t>2022/10/12</a:t>
            </a:fld>
            <a:endParaRPr lang="en-Z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A3943F-E3AC-4159-9E03-C7F19FD7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3</a:t>
            </a:fld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88C05-AC4F-4AB4-92F6-CC098027E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493" y="1504728"/>
            <a:ext cx="7080993" cy="36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399AC-4889-4BE0-8F7E-603BAD97E965}"/>
              </a:ext>
            </a:extLst>
          </p:cNvPr>
          <p:cNvSpPr txBox="1"/>
          <p:nvPr/>
        </p:nvSpPr>
        <p:spPr>
          <a:xfrm>
            <a:off x="1300899" y="6325384"/>
            <a:ext cx="513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https://s3-us-west-2.amazonaws.com/courses-images/wp-content/uploads/sites/4052/2019/04/08194200/CommunicationProcessModel3.jpg</a:t>
            </a:r>
          </a:p>
        </p:txBody>
      </p:sp>
    </p:spTree>
    <p:extLst>
      <p:ext uri="{BB962C8B-B14F-4D97-AF65-F5344CB8AC3E}">
        <p14:creationId xmlns:p14="http://schemas.microsoft.com/office/powerpoint/2010/main" val="30683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Elements of the communication process model</a:t>
            </a:r>
            <a:endParaRPr lang="en-ZA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000" y="1844142"/>
            <a:ext cx="6591985" cy="43897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  <a:p>
            <a:pPr lvl="1"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Business whose products have to be promoted.</a:t>
            </a:r>
          </a:p>
          <a:p>
            <a:pPr>
              <a:defRPr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  <a:p>
            <a:pPr lvl="1"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Audience at whom the message is directed.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3E07-E27A-48A7-8C8C-BD691132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D23-365D-45AC-8219-513181BA02FB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59CB9-6A85-46EF-A7AC-9A1DE686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4</a:t>
            </a:fld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B3480-D8DB-46F6-AA0E-41AF5F186260}"/>
              </a:ext>
            </a:extLst>
          </p:cNvPr>
          <p:cNvSpPr/>
          <p:nvPr/>
        </p:nvSpPr>
        <p:spPr>
          <a:xfrm>
            <a:off x="1718488" y="615413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https://eventualconsistency.com/2020/05/10/the-importance-of-communication/</a:t>
            </a:r>
            <a:endParaRPr lang="en-ZA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D04D33-5E96-4AA4-8AE4-677BCBFB4F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4704" y="4165814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970" y="512463"/>
            <a:ext cx="658919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Elements of the communication model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905000"/>
            <a:ext cx="7123129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Message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message is what the marketer wants to convey, using the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channel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 The channel is the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of transmission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that carries the coded message from the source to the receiver.</a:t>
            </a:r>
          </a:p>
          <a:p>
            <a:pPr>
              <a:defRPr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Converting the message into a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symbolic form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that is properly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understood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by the receiver.</a:t>
            </a:r>
          </a:p>
          <a:p>
            <a:pPr lvl="1"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 be spoken or written words</a:t>
            </a:r>
          </a:p>
          <a:p>
            <a:pPr lvl="1"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Pictures (in magazines, on websites, TV,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Body language and sounds</a:t>
            </a:r>
            <a:endParaRPr lang="en-ZA" sz="2200" dirty="0"/>
          </a:p>
          <a:p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Process </a:t>
            </a: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transforming received message back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concepts and ideas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understood by the receiver.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/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DCEB5-0D5B-461E-AD08-A929022E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AA0-8E8F-4916-9F77-20555D215D85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7AAA3-33CA-4045-97F2-2543C851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5</a:t>
            </a:fld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55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200" dirty="0"/>
              <a:t>Activity:  Message to be conveyed &amp;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343" y="2161881"/>
            <a:ext cx="6591985" cy="3777622"/>
          </a:xfrm>
        </p:spPr>
        <p:txBody>
          <a:bodyPr/>
          <a:lstStyle/>
          <a:p>
            <a:pPr marL="514350" indent="-457200">
              <a:buClr>
                <a:srgbClr val="549E39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anose="020B0604020202020204" pitchFamily="34" charset="0"/>
              </a:rPr>
              <a:t>Watch the video to see how a message can be encoded using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body language and sounds</a:t>
            </a:r>
          </a:p>
          <a:p>
            <a:pPr marL="0" lvl="0" indent="0">
              <a:buClr>
                <a:srgbClr val="549E39"/>
              </a:buClr>
              <a:buNone/>
            </a:pPr>
            <a:r>
              <a:rPr lang="en-ZA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	</a:t>
            </a:r>
            <a:r>
              <a:rPr lang="en-ZA" sz="2000" dirty="0">
                <a:solidFill>
                  <a:srgbClr val="FF0000"/>
                </a:solidFill>
                <a:latin typeface="+mj-lt"/>
                <a:hlinkClick r:id="rId2"/>
              </a:rPr>
              <a:t>https://www.youtube.com/watch?v=bWaBPdAGpsI</a:t>
            </a:r>
            <a:endParaRPr lang="en-ZA" sz="2000" dirty="0">
              <a:solidFill>
                <a:srgbClr val="FF0000"/>
              </a:solidFill>
              <a:latin typeface="+mj-lt"/>
            </a:endParaRPr>
          </a:p>
          <a:p>
            <a:pPr marL="0" lvl="0" indent="0">
              <a:buClr>
                <a:srgbClr val="549E39"/>
              </a:buClr>
              <a:buNone/>
            </a:pPr>
            <a:r>
              <a:rPr lang="en-ZA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Consumers also often also use body language and sounds (e.g. angry or friendly voice) to send messages back to marketers</a:t>
            </a:r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6906-D408-4288-859D-95DF3C14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C6DC-E270-4E97-BABD-A1687155F28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46D70-1ED9-4AD0-8B27-BCE18C83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6</a:t>
            </a:fld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A4F08-73BE-494E-B481-314D378EA59A}"/>
              </a:ext>
            </a:extLst>
          </p:cNvPr>
          <p:cNvSpPr txBox="1"/>
          <p:nvPr/>
        </p:nvSpPr>
        <p:spPr>
          <a:xfrm>
            <a:off x="1725105" y="6077634"/>
            <a:ext cx="5618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https://intelligentdialogue.com/resource/dealing-angry-customers/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55B54-9C38-4709-A9FB-32D520864B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4662" y="4262823"/>
            <a:ext cx="351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5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Activity: Receiving and decoding the message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ZA" sz="2000" dirty="0"/>
              <a:t>A sent message will not result in effective communication unless the receiver </a:t>
            </a:r>
            <a:r>
              <a:rPr lang="en-ZA" sz="2000" dirty="0">
                <a:solidFill>
                  <a:srgbClr val="FF0000"/>
                </a:solidFill>
              </a:rPr>
              <a:t>understands the message and is able to interpret it.</a:t>
            </a:r>
          </a:p>
          <a:p>
            <a:pPr marL="0" indent="0">
              <a:buNone/>
            </a:pPr>
            <a:r>
              <a:rPr lang="en-ZA" sz="2000" dirty="0"/>
              <a:t>The video provides an example of </a:t>
            </a:r>
            <a:r>
              <a:rPr lang="en-ZA" sz="2000" dirty="0">
                <a:solidFill>
                  <a:srgbClr val="FF0000"/>
                </a:solidFill>
              </a:rPr>
              <a:t>decoding</a:t>
            </a:r>
            <a:r>
              <a:rPr lang="en-ZA" sz="2000" dirty="0"/>
              <a:t> a sent message.</a:t>
            </a:r>
            <a:endParaRPr lang="en-ZA" sz="2000" dirty="0">
              <a:hlinkClick r:id="rId2"/>
            </a:endParaRPr>
          </a:p>
          <a:p>
            <a:pPr marL="0" indent="0">
              <a:buNone/>
            </a:pPr>
            <a:r>
              <a:rPr lang="en-ZA" sz="2000" dirty="0">
                <a:solidFill>
                  <a:srgbClr val="FF0000"/>
                </a:solidFill>
                <a:hlinkClick r:id="rId2"/>
              </a:rPr>
              <a:t>https://www.youtube.com/watch?v=-PmiApKA4IU</a:t>
            </a:r>
            <a:endParaRPr lang="en-ZA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AC8D-DDB6-4A6D-B5E8-F681E237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9FA9-6DDD-4F34-84D7-DA56E713A72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161D6-D419-4C3B-8D20-5E7DC2D1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204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238" y="351087"/>
            <a:ext cx="658919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Elements of the communication process model (continued)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90500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Response/non-response by the target market 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Necessary to analyze the success of the communications effort (toll-free calls, click-throughs, coupons)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feedback from the consumer.</a:t>
            </a:r>
          </a:p>
          <a:p>
            <a:endParaRPr lang="en-US" altLang="en-US" dirty="0"/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AEEE-9266-429E-89B3-069CE068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</p:spPr>
        <p:txBody>
          <a:bodyPr/>
          <a:lstStyle/>
          <a:p>
            <a:fld id="{6123E87C-9E43-4935-8A5D-7C1B27A15F7E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498D6-670D-4E5B-82BF-C91C97F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8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6BABB-68C8-401E-93EA-81EC4CE7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944" y="3694644"/>
            <a:ext cx="3412268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9CB86-7E2F-467C-83C6-7EA7F852C2C3}"/>
              </a:ext>
            </a:extLst>
          </p:cNvPr>
          <p:cNvSpPr txBox="1"/>
          <p:nvPr/>
        </p:nvSpPr>
        <p:spPr>
          <a:xfrm>
            <a:off x="1545770" y="6135089"/>
            <a:ext cx="59108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https://courses.lumenlearning.com/wm-organizationalbehavior/chapter/the-process-of-communication/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7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Elements of the communication process model (continued)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Any </a:t>
            </a: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distracting stimuli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that interfere with the clear and accurate transmission and/or reception of the intended message.</a:t>
            </a: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think of examples of noise, other than noise that can be heard?  </a:t>
            </a:r>
          </a:p>
          <a:p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87F5-B605-4889-BCE5-431EC706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194-B97A-4248-8989-B018D30515F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98761-DF3A-46B0-8B9C-D4252F9B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0120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3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52.3|4|1.1|0.7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7.6|4.2|5.7|3.7|1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1.8|14.3|3.5|2.6|3.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8663</TotalTime>
  <Words>1109</Words>
  <Application>Microsoft Office PowerPoint</Application>
  <PresentationFormat>On-screen Show (4:3)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Verdana</vt:lpstr>
      <vt:lpstr>Wingdings 3</vt:lpstr>
      <vt:lpstr>Custom Design</vt:lpstr>
      <vt:lpstr>Wisp</vt:lpstr>
      <vt:lpstr>TOPIC 6:  PROMOTION</vt:lpstr>
      <vt:lpstr>Promotion and communication</vt:lpstr>
      <vt:lpstr>Communication model</vt:lpstr>
      <vt:lpstr>Elements of the communication process model</vt:lpstr>
      <vt:lpstr>Elements of the communication model</vt:lpstr>
      <vt:lpstr>Activity:  Message to be conveyed &amp; encoding</vt:lpstr>
      <vt:lpstr>Activity: Receiving and decoding the message</vt:lpstr>
      <vt:lpstr>Elements of the communication process model (continued)</vt:lpstr>
      <vt:lpstr>Elements of the communication process model (continued)</vt:lpstr>
      <vt:lpstr>Elements of the communication process model - Noise</vt:lpstr>
      <vt:lpstr>Promotion</vt:lpstr>
      <vt:lpstr>Promotion</vt:lpstr>
      <vt:lpstr>Two categories of communication used for promotional purposes</vt:lpstr>
      <vt:lpstr>1.  Interpersonal communication: Personal selling &amp; direct selling</vt:lpstr>
      <vt:lpstr>2.  Mass communication Advertising, Public Relations, Publicity &amp; Sales promotion</vt:lpstr>
      <vt:lpstr>Public relations (PR)</vt:lpstr>
      <vt:lpstr>Publicity</vt:lpstr>
      <vt:lpstr>Sales promotion</vt:lpstr>
      <vt:lpstr>Activity:  Promotion</vt:lpstr>
      <vt:lpstr>Thank you!  Dankie!  Enkosi!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Radder, Laetitia (Prof) (2nd Avenue Campus)</dc:creator>
  <cp:lastModifiedBy>Laetitia</cp:lastModifiedBy>
  <cp:revision>188</cp:revision>
  <dcterms:created xsi:type="dcterms:W3CDTF">2017-04-08T08:13:20Z</dcterms:created>
  <dcterms:modified xsi:type="dcterms:W3CDTF">2022-10-12T12:51:29Z</dcterms:modified>
</cp:coreProperties>
</file>